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345" r:id="rId2"/>
  </p:sldMasterIdLst>
  <p:notesMasterIdLst>
    <p:notesMasterId r:id="rId27"/>
  </p:notesMasterIdLst>
  <p:sldIdLst>
    <p:sldId id="256" r:id="rId3"/>
    <p:sldId id="389" r:id="rId4"/>
    <p:sldId id="411" r:id="rId5"/>
    <p:sldId id="412" r:id="rId6"/>
    <p:sldId id="265" r:id="rId7"/>
    <p:sldId id="375" r:id="rId8"/>
    <p:sldId id="259" r:id="rId9"/>
    <p:sldId id="376" r:id="rId10"/>
    <p:sldId id="377" r:id="rId11"/>
    <p:sldId id="372" r:id="rId12"/>
    <p:sldId id="368" r:id="rId13"/>
    <p:sldId id="380" r:id="rId14"/>
    <p:sldId id="425" r:id="rId15"/>
    <p:sldId id="352" r:id="rId16"/>
    <p:sldId id="379" r:id="rId17"/>
    <p:sldId id="407" r:id="rId18"/>
    <p:sldId id="404" r:id="rId19"/>
    <p:sldId id="429" r:id="rId20"/>
    <p:sldId id="423" r:id="rId21"/>
    <p:sldId id="418" r:id="rId22"/>
    <p:sldId id="428" r:id="rId23"/>
    <p:sldId id="410" r:id="rId24"/>
    <p:sldId id="431" r:id="rId25"/>
    <p:sldId id="415"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88" autoAdjust="0"/>
    <p:restoredTop sz="77378" autoAdjust="0"/>
  </p:normalViewPr>
  <p:slideViewPr>
    <p:cSldViewPr snapToGrid="0">
      <p:cViewPr varScale="1">
        <p:scale>
          <a:sx n="57" d="100"/>
          <a:sy n="57" d="100"/>
        </p:scale>
        <p:origin x="444" y="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cicotm\AppData\Roaming\OpenText\DM\Temp\CFIA_ACIA-%2319286992-v1-HPAI_Domestic_birds_US_2022-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acicotm\AppData\Roaming\OpenText\DM\Temp\CFIA_ACIA-%2316857398-v97I-OIE_Milestone_Reporting_-_Control_Measures__Timeline_and_Lab_compilati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[CFIA_ACIA-#22618458-v1-AHRI_HPAI_Insights_2025.XLSX]Sheet1!PivotTable1</c:name>
    <c:fmtId val="8"/>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CA" b="1" dirty="0"/>
              <a:t>Proportion du </a:t>
            </a:r>
            <a:r>
              <a:rPr lang="en-CA" b="1" baseline="0" dirty="0"/>
              <a:t>type d'</a:t>
            </a:r>
            <a:r>
              <a:rPr lang="en-CA" b="1" dirty="0"/>
              <a:t>oiseau</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s>
    <c:plotArea>
      <c:layout/>
      <c:pieChart>
        <c:varyColors val="1"/>
        <c:ser>
          <c:idx val="0"/>
          <c:order val="0"/>
          <c:tx>
            <c:strRef>
              <c:f>Sheet1!$B$3</c:f>
              <c:strCache>
                <c:ptCount val="1"/>
                <c:pt idx="0">
                  <c:v>Total</c:v>
                </c:pt>
              </c:strCache>
            </c:strRef>
          </c:tx>
          <c:dPt>
            <c:idx val="0"/>
            <c:bubble3D val="0"/>
            <c:spPr>
              <a:solidFill>
                <a:schemeClr val="accent1">
                  <a:lumMod val="75000"/>
                </a:schemeClr>
              </a:solidFill>
              <a:ln w="19050">
                <a:solidFill>
                  <a:schemeClr val="lt1"/>
                </a:solidFill>
              </a:ln>
              <a:effectLst/>
            </c:spP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3B6-4CC2-9855-CC1BEE4D620A}"/>
              </c:ext>
            </c:extLst>
          </c:dPt>
          <c:dPt>
            <c:idx val="1"/>
            <c:bubble3D val="0"/>
            <c:spPr>
              <a:solidFill>
                <a:srgbClr val="00B0F0"/>
              </a:solidFill>
              <a:ln w="19050">
                <a:solidFill>
                  <a:schemeClr val="lt1"/>
                </a:solidFill>
              </a:ln>
              <a:effectLst/>
            </c:spP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3B6-4CC2-9855-CC1BEE4D620A}"/>
              </c:ext>
            </c:extLst>
          </c:dPt>
          <c:dPt>
            <c:idx val="2"/>
            <c:bubble3D val="0"/>
            <c:spPr>
              <a:solidFill>
                <a:srgbClr val="92D050"/>
              </a:solidFill>
              <a:ln w="19050">
                <a:solidFill>
                  <a:schemeClr val="lt1"/>
                </a:solidFill>
              </a:ln>
              <a:effectLst/>
            </c:spP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3B6-4CC2-9855-CC1BEE4D620A}"/>
              </c:ext>
            </c:extLst>
          </c:dPt>
          <c:dPt>
            <c:idx val="3"/>
            <c:bubble3D val="0"/>
            <c:spPr>
              <a:solidFill>
                <a:schemeClr val="accent4"/>
              </a:solidFill>
              <a:ln w="19050">
                <a:solidFill>
                  <a:schemeClr val="lt1"/>
                </a:solidFill>
              </a:ln>
              <a:effectLst/>
            </c:spP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03B6-4CC2-9855-CC1BEE4D620A}"/>
              </c:ext>
            </c:extLst>
          </c:dPt>
          <c:cat>
            <c:strRef>
              <c:f>Sheet1!$A$4:$A$8</c:f>
              <c:strCache>
                <c:ptCount val="4"/>
                <c:pt idx="0">
                  <c:v>Sauvagine</c:v>
                </c:pt>
                <c:pt idx="1">
                  <c:v>Raptor</c:v>
                </c:pt>
                <c:pt idx="2">
                  <c:v>Oiseau de mer</c:v>
                </c:pt>
                <c:pt idx="3">
                  <c:v>Corvid</c:v>
                </c:pt>
              </c:strCache>
            </c:strRef>
          </c:cat>
          <c:val>
            <c:numRef>
              <c:f>Sheet1!$B$4:$B$8</c:f>
              <c:numCache>
                <c:formatCode>General</c:formatCode>
                <c:ptCount val="4"/>
                <c:pt idx="0">
                  <c:v>1032</c:v>
                </c:pt>
                <c:pt idx="1">
                  <c:v>520</c:v>
                </c:pt>
                <c:pt idx="2">
                  <c:v>419</c:v>
                </c:pt>
                <c:pt idx="3">
                  <c:v>306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3B6-4CC2-9855-CC1BEE4D620A}"/>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[CFIA_ACIA-#19286992-v1-HPAI_Domestic_birds_US_2022-2025.XLSX]EN!Tableau croisé dynamique1</c:name>
    <c:fmtId val="20"/>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fr-CA"/>
              <a:t>Nombre d'établissements infectés par l'IAHP aux États-Unis, par type d'exploitation et par année (n=1674)</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s>
    <c:plotArea>
      <c:layout>
        <c:manualLayout>
          <c:layoutTarget val="inner"/>
          <c:xMode val="edge"/>
          <c:yMode val="edge"/>
          <c:x val="8.0683722649255427E-2"/>
          <c:y val="0.13018546340400386"/>
          <c:w val="0.89754911401256854"/>
          <c:h val="0.78780529802272581"/>
        </c:manualLayout>
      </c:layout>
      <c:barChart>
        <c:barDir val="col"/>
        <c:grouping val="stacked"/>
        <c:varyColors val="0"/>
        <c:ser>
          <c:idx val="0"/>
          <c:order val="0"/>
          <c:tx>
            <c:strRef>
              <c:f>EN!$B$83:$B$84</c:f>
              <c:strCache>
                <c:ptCount val="1"/>
                <c:pt idx="0">
                  <c:v>Hors volaille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EN!$A$85:$A$89</c:f>
              <c:strCache>
                <c:ptCount val="4"/>
                <c:pt idx="0">
                  <c:v>2022</c:v>
                </c:pt>
                <c:pt idx="1">
                  <c:v>2023</c:v>
                </c:pt>
                <c:pt idx="2">
                  <c:v>2024</c:v>
                </c:pt>
                <c:pt idx="3">
                  <c:v>2025</c:v>
                </c:pt>
              </c:strCache>
            </c:strRef>
          </c:cat>
          <c:val>
            <c:numRef>
              <c:f>EN!$B$85:$B$89</c:f>
              <c:numCache>
                <c:formatCode>General</c:formatCode>
                <c:ptCount val="4"/>
                <c:pt idx="0">
                  <c:v>321</c:v>
                </c:pt>
                <c:pt idx="1">
                  <c:v>130</c:v>
                </c:pt>
                <c:pt idx="2">
                  <c:v>114</c:v>
                </c:pt>
                <c:pt idx="3">
                  <c:v>101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51C-4490-9651-55E838F3F645}"/>
            </c:ext>
          </c:extLst>
        </c:ser>
        <c:ser>
          <c:idx val="1"/>
          <c:order val="1"/>
          <c:tx>
            <c:strRef>
              <c:f>EN!$C$83:$C$84</c:f>
              <c:strCache>
                <c:ptCount val="1"/>
                <c:pt idx="0">
                  <c:v>Volaille de basse-cour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EN!$A$85:$A$89</c:f>
              <c:strCache>
                <c:ptCount val="4"/>
                <c:pt idx="0">
                  <c:v>2022</c:v>
                </c:pt>
                <c:pt idx="1">
                  <c:v>2023</c:v>
                </c:pt>
                <c:pt idx="2">
                  <c:v>2024</c:v>
                </c:pt>
                <c:pt idx="3">
                  <c:v>2025</c:v>
                </c:pt>
              </c:strCache>
            </c:strRef>
          </c:cat>
          <c:val>
            <c:numRef>
              <c:f>EN!$C$85:$C$89</c:f>
              <c:numCache>
                <c:formatCode>General</c:formatCode>
                <c:ptCount val="4"/>
                <c:pt idx="0">
                  <c:v>88</c:v>
                </c:pt>
                <c:pt idx="1">
                  <c:v>65</c:v>
                </c:pt>
                <c:pt idx="2">
                  <c:v>28</c:v>
                </c:pt>
                <c:pt idx="3">
                  <c:v>41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51C-4490-9651-55E838F3F645}"/>
            </c:ext>
          </c:extLst>
        </c:ser>
        <c:ser>
          <c:idx val="2"/>
          <c:order val="2"/>
          <c:tx>
            <c:strRef>
              <c:f>EN!$D$83:$D$84</c:f>
              <c:strCache>
                <c:ptCount val="1"/>
                <c:pt idx="0">
                  <c:v>Volailles - Commerciales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EN!$A$85:$A$89</c:f>
              <c:strCache>
                <c:ptCount val="4"/>
                <c:pt idx="0">
                  <c:v>2022</c:v>
                </c:pt>
                <c:pt idx="1">
                  <c:v>2023</c:v>
                </c:pt>
                <c:pt idx="2">
                  <c:v>2024</c:v>
                </c:pt>
                <c:pt idx="3">
                  <c:v>2025</c:v>
                </c:pt>
              </c:strCache>
            </c:strRef>
          </c:cat>
          <c:val>
            <c:numRef>
              <c:f>EN!$D$85:$D$89</c:f>
              <c:numCache>
                <c:formatCode>General</c:formatCode>
                <c:ptCount val="4"/>
                <c:pt idx="0">
                  <c:v>309</c:v>
                </c:pt>
                <c:pt idx="1">
                  <c:v>147</c:v>
                </c:pt>
                <c:pt idx="2">
                  <c:v>173</c:v>
                </c:pt>
                <c:pt idx="3">
                  <c:v>157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651C-4490-9651-55E838F3F645}"/>
            </c:ext>
          </c:extLst>
        </c:ser>
        <c:dLbls>
          <c:dLblPos val="ctr"/>
          <c:showLegendKey val="0"/>
          <c:showVal val="1"/>
          <c:showCatName val="0"/>
          <c:showSerName val="0"/>
          <c:showPercent val="0"/>
          <c:showBubbleSize val="0"/>
        </c:dLbls>
        <c:gapWidth val="150"/>
        <c:overlap val="100"/>
        <c:axId val="1188645583"/>
        <c:axId val="1188645103"/>
      </c:barChart>
      <c:catAx>
        <c:axId val="118864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8645103"/>
        <c:crosses val="autoZero"/>
        <c:auto val="1"/>
        <c:lblAlgn val="ctr"/>
        <c:lblOffset val="100"/>
        <c:noMultiLvlLbl val="0"/>
      </c:catAx>
      <c:valAx>
        <c:axId val="1188645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8645583"/>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[CFIA_ACIA-#16857398-v97I-OIE_Milestone_Reporting_-_Control_Measures__Timeline_and_Lab_compilation.XLSX]Graphs!Tableau croisé dynamique3</c:name>
    <c:fmtId val="30"/>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fr-CA"/>
              <a:t>Nombre d'établissements infectés par l'IAHP au Canada, par type d'exploitation et par année (n=525)</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Lst>
        </c:dLbl>
      </c:pivotFmt>
    </c:pivotFmts>
    <c:plotArea>
      <c:layout>
        <c:manualLayout>
          <c:layoutTarget val="inner"/>
          <c:xMode val="edge"/>
          <c:yMode val="edge"/>
          <c:x val="5.1473396130346231E-2"/>
          <c:y val="0.13206130578409198"/>
          <c:w val="0.89251400705887551"/>
          <c:h val="0.79442456335277001"/>
        </c:manualLayout>
      </c:layout>
      <c:barChart>
        <c:barDir val="col"/>
        <c:grouping val="stacked"/>
        <c:varyColors val="0"/>
        <c:ser>
          <c:idx val="0"/>
          <c:order val="0"/>
          <c:tx>
            <c:strRef>
              <c:f>Graphs!$B$67:$B$68</c:f>
              <c:strCache>
                <c:ptCount val="1"/>
                <c:pt idx="0">
                  <c:v>Autre que volaille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Graphs!$A$69:$A$73</c:f>
              <c:strCache>
                <c:ptCount val="4"/>
                <c:pt idx="0">
                  <c:v>2022</c:v>
                </c:pt>
                <c:pt idx="1">
                  <c:v>2023</c:v>
                </c:pt>
                <c:pt idx="2">
                  <c:v>2024</c:v>
                </c:pt>
                <c:pt idx="3">
                  <c:v>2025</c:v>
                </c:pt>
              </c:strCache>
            </c:strRef>
          </c:cat>
          <c:val>
            <c:numRef>
              <c:f>Graphs!$B$69:$B$73</c:f>
              <c:numCache>
                <c:formatCode>General</c:formatCode>
                <c:ptCount val="4"/>
                <c:pt idx="0">
                  <c:v>46</c:v>
                </c:pt>
                <c:pt idx="1">
                  <c:v>17</c:v>
                </c:pt>
                <c:pt idx="2">
                  <c:v>8</c:v>
                </c:pt>
                <c:pt idx="3">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7E-4045-8EC4-4AB3F2C7CC47}"/>
            </c:ext>
          </c:extLst>
        </c:ser>
        <c:ser>
          <c:idx val="1"/>
          <c:order val="1"/>
          <c:tx>
            <c:strRef>
              <c:f>Graphs!$C$67:$C$68</c:f>
              <c:strCache>
                <c:ptCount val="1"/>
                <c:pt idx="0">
                  <c:v>Volaille non commerciale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Graphs!$A$69:$A$73</c:f>
              <c:strCache>
                <c:ptCount val="4"/>
                <c:pt idx="0">
                  <c:v>2022</c:v>
                </c:pt>
                <c:pt idx="1">
                  <c:v>2023</c:v>
                </c:pt>
                <c:pt idx="2">
                  <c:v>2024</c:v>
                </c:pt>
                <c:pt idx="3">
                  <c:v>2025</c:v>
                </c:pt>
              </c:strCache>
            </c:strRef>
          </c:cat>
          <c:val>
            <c:numRef>
              <c:f>Graphs!$C$69:$C$73</c:f>
              <c:numCache>
                <c:formatCode>General</c:formatCode>
                <c:ptCount val="4"/>
                <c:pt idx="0">
                  <c:v>46</c:v>
                </c:pt>
                <c:pt idx="1">
                  <c:v>10</c:v>
                </c:pt>
                <c:pt idx="2">
                  <c:v>7</c:v>
                </c:pt>
                <c:pt idx="3">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7E-4045-8EC4-4AB3F2C7CC47}"/>
            </c:ext>
          </c:extLst>
        </c:ser>
        <c:ser>
          <c:idx val="2"/>
          <c:order val="2"/>
          <c:tx>
            <c:strRef>
              <c:f>Graphs!$D$67:$D$68</c:f>
              <c:strCache>
                <c:ptCount val="1"/>
                <c:pt idx="0">
                  <c:v>Volaille commerciale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Graphs!$A$69:$A$73</c:f>
              <c:strCache>
                <c:ptCount val="4"/>
                <c:pt idx="0">
                  <c:v>2022</c:v>
                </c:pt>
                <c:pt idx="1">
                  <c:v>2023</c:v>
                </c:pt>
                <c:pt idx="2">
                  <c:v>2024</c:v>
                </c:pt>
                <c:pt idx="3">
                  <c:v>2025</c:v>
                </c:pt>
              </c:strCache>
            </c:strRef>
          </c:cat>
          <c:val>
            <c:numRef>
              <c:f>Graphs!$D$69:$D$73</c:f>
              <c:numCache>
                <c:formatCode>General</c:formatCode>
                <c:ptCount val="4"/>
                <c:pt idx="0">
                  <c:v>189</c:v>
                </c:pt>
                <c:pt idx="1">
                  <c:v>104</c:v>
                </c:pt>
                <c:pt idx="2">
                  <c:v>83</c:v>
                </c:pt>
                <c:pt idx="3">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B7E-4045-8EC4-4AB3F2C7CC47}"/>
            </c:ext>
          </c:extLst>
        </c:ser>
        <c:dLbls>
          <c:dLblPos val="ctr"/>
          <c:showLegendKey val="0"/>
          <c:showVal val="1"/>
          <c:showCatName val="0"/>
          <c:showSerName val="0"/>
          <c:showPercent val="0"/>
          <c:showBubbleSize val="0"/>
        </c:dLbls>
        <c:gapWidth val="150"/>
        <c:overlap val="100"/>
        <c:axId val="208010927"/>
        <c:axId val="208020527"/>
      </c:barChart>
      <c:catAx>
        <c:axId val="20801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020527"/>
        <c:crosses val="autoZero"/>
        <c:auto val="1"/>
        <c:lblAlgn val="ctr"/>
        <c:lblOffset val="100"/>
        <c:noMultiLvlLbl val="0"/>
      </c:catAx>
      <c:valAx>
        <c:axId val="2080205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010927"/>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du texte maître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t>1</a:t>
            </a:fld>
            <a:endParaRPr lang="en-US" altLang="en-US">
              <a:solidFill>
                <a:srgbClr val="000000"/>
              </a:solidFill>
            </a:endParaRPr>
          </a:p>
        </p:txBody>
      </p:sp>
    </p:spTree>
    <p:extLst>
      <p:ext uri="{BB962C8B-B14F-4D97-AF65-F5344CB8AC3E}">
        <p14:creationId xmlns:p14="http://schemas.microsoft.com/office/powerpoint/2010/main" val="1242618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CA" baseline="0" dirty="0"/>
          </a:p>
          <a:p>
            <a:endParaRPr lang="en-CA" baseline="0" dirty="0"/>
          </a:p>
          <a:p>
            <a:endParaRPr lang="en-CA" baseline="0" dirty="0"/>
          </a:p>
        </p:txBody>
      </p:sp>
      <p:sp>
        <p:nvSpPr>
          <p:cNvPr id="4" name="Slide Number Placeholder 3"/>
          <p:cNvSpPr>
            <a:spLocks noGrp="1"/>
          </p:cNvSpPr>
          <p:nvPr>
            <p:ph type="sldNum" sz="quarter" idx="10"/>
          </p:nvPr>
        </p:nvSpPr>
        <p:spPr/>
        <p:txBody>
          <a:bodyPr/>
          <a:lstStyle/>
          <a:p>
            <a:pPr>
              <a:defRPr/>
            </a:pPr>
            <a:fld id="{ACF894DF-86D1-411C-9BC2-D3E9C3EA92A3}" type="slidenum">
              <a:rPr lang="en-US" smtClean="0"/>
              <a:t>12</a:t>
            </a:fld>
            <a:endParaRPr lang="en-US"/>
          </a:p>
        </p:txBody>
      </p:sp>
    </p:spTree>
    <p:extLst>
      <p:ext uri="{BB962C8B-B14F-4D97-AF65-F5344CB8AC3E}">
        <p14:creationId xmlns:p14="http://schemas.microsoft.com/office/powerpoint/2010/main" val="3199188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 migration des oiseaux sauvages est bien entamée</a:t>
            </a:r>
          </a:p>
        </p:txBody>
      </p:sp>
      <p:sp>
        <p:nvSpPr>
          <p:cNvPr id="4" name="Slide Number Placeholder 3"/>
          <p:cNvSpPr>
            <a:spLocks noGrp="1"/>
          </p:cNvSpPr>
          <p:nvPr>
            <p:ph type="sldNum" sz="quarter" idx="10"/>
          </p:nvPr>
        </p:nvSpPr>
        <p:spPr/>
        <p:txBody>
          <a:bodyPr/>
          <a:lstStyle/>
          <a:p>
            <a:pPr>
              <a:defRPr/>
            </a:pPr>
            <a:fld id="{ACF894DF-86D1-411C-9BC2-D3E9C3EA92A3}" type="slidenum">
              <a:rPr lang="en-US" smtClean="0"/>
              <a:t>14</a:t>
            </a:fld>
            <a:endParaRPr lang="en-US"/>
          </a:p>
        </p:txBody>
      </p:sp>
    </p:spTree>
    <p:extLst>
      <p:ext uri="{BB962C8B-B14F-4D97-AF65-F5344CB8AC3E}">
        <p14:creationId xmlns:p14="http://schemas.microsoft.com/office/powerpoint/2010/main" val="576267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15</a:t>
            </a:fld>
            <a:endParaRPr lang="en-US"/>
          </a:p>
        </p:txBody>
      </p:sp>
    </p:spTree>
    <p:extLst>
      <p:ext uri="{BB962C8B-B14F-4D97-AF65-F5344CB8AC3E}">
        <p14:creationId xmlns:p14="http://schemas.microsoft.com/office/powerpoint/2010/main" val="321511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Les cas d'oiseaux d'élevage sont restés élevés de janvier à avril, avec 245 </a:t>
            </a:r>
            <a:r>
              <a:rPr lang="en-CA" sz="1200" dirty="0" err="1"/>
              <a:t>cas</a:t>
            </a:r>
            <a:r>
              <a:rPr lang="en-CA" sz="1200" dirty="0"/>
              <a:t> dans 22 pays, </a:t>
            </a:r>
          </a:p>
          <a:p>
            <a:r>
              <a:rPr lang="en-CA" sz="1200" dirty="0"/>
              <a:t>Les cas d'oiseaux sauvages sont similaires et sont restés élevés de janvier à avril, avec 448 </a:t>
            </a:r>
            <a:r>
              <a:rPr lang="en-CA" sz="1200" dirty="0" err="1"/>
              <a:t>cas</a:t>
            </a:r>
            <a:r>
              <a:rPr lang="en-CA" sz="1200" dirty="0"/>
              <a:t> dans 29 pays.</a:t>
            </a:r>
            <a:endParaRPr lang="en-CA" dirty="0"/>
          </a:p>
        </p:txBody>
      </p:sp>
      <p:sp>
        <p:nvSpPr>
          <p:cNvPr id="4" name="Slide Number Placeholder 3"/>
          <p:cNvSpPr>
            <a:spLocks noGrp="1"/>
          </p:cNvSpPr>
          <p:nvPr>
            <p:ph type="sldNum" sz="quarter" idx="10"/>
          </p:nvPr>
        </p:nvSpPr>
        <p:spPr/>
        <p:txBody>
          <a:bodyPr/>
          <a:lstStyle/>
          <a:p>
            <a:pPr>
              <a:defRPr/>
            </a:pPr>
            <a:fld id="{ACF894DF-86D1-411C-9BC2-D3E9C3EA92A3}" type="slidenum">
              <a:rPr lang="en-US" smtClean="0"/>
              <a:t>16</a:t>
            </a:fld>
            <a:endParaRPr lang="en-US"/>
          </a:p>
        </p:txBody>
      </p:sp>
    </p:spTree>
    <p:extLst>
      <p:ext uri="{BB962C8B-B14F-4D97-AF65-F5344CB8AC3E}">
        <p14:creationId xmlns:p14="http://schemas.microsoft.com/office/powerpoint/2010/main" val="204577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17</a:t>
            </a:fld>
            <a:endParaRPr lang="en-US"/>
          </a:p>
        </p:txBody>
      </p:sp>
    </p:spTree>
    <p:extLst>
      <p:ext uri="{BB962C8B-B14F-4D97-AF65-F5344CB8AC3E}">
        <p14:creationId xmlns:p14="http://schemas.microsoft.com/office/powerpoint/2010/main" val="405243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18</a:t>
            </a:fld>
            <a:endParaRPr lang="en-US"/>
          </a:p>
        </p:txBody>
      </p:sp>
    </p:spTree>
    <p:extLst>
      <p:ext uri="{BB962C8B-B14F-4D97-AF65-F5344CB8AC3E}">
        <p14:creationId xmlns:p14="http://schemas.microsoft.com/office/powerpoint/2010/main" val="2376767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24</a:t>
            </a:fld>
            <a:endParaRPr lang="en-US"/>
          </a:p>
        </p:txBody>
      </p:sp>
    </p:spTree>
    <p:extLst>
      <p:ext uri="{BB962C8B-B14F-4D97-AF65-F5344CB8AC3E}">
        <p14:creationId xmlns:p14="http://schemas.microsoft.com/office/powerpoint/2010/main" val="4118851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Le printemps et l'été 2024 ont été exempts de cas domestiques d'IAHP.</a:t>
            </a:r>
          </a:p>
          <a:p>
            <a:r>
              <a:rPr lang="en-CA" baseline="0" dirty="0"/>
              <a:t>De nouveaux cas ont commencé à être signalés le 21 octobre</a:t>
            </a:r>
            <a:r>
              <a:rPr lang="en-CA" baseline="30000" dirty="0"/>
              <a:t>st</a:t>
            </a:r>
            <a:r>
              <a:rPr lang="en-CA" baseline="0" dirty="0"/>
              <a:t> en Colombie-Britannique et ont diminué progressivement.</a:t>
            </a:r>
          </a:p>
          <a:p>
            <a:endParaRPr lang="en-CA" baseline="0" dirty="0"/>
          </a:p>
        </p:txBody>
      </p:sp>
      <p:sp>
        <p:nvSpPr>
          <p:cNvPr id="4" name="Slide Number Placeholder 3"/>
          <p:cNvSpPr>
            <a:spLocks noGrp="1"/>
          </p:cNvSpPr>
          <p:nvPr>
            <p:ph type="sldNum" sz="quarter" idx="10"/>
          </p:nvPr>
        </p:nvSpPr>
        <p:spPr/>
        <p:txBody>
          <a:bodyPr/>
          <a:lstStyle/>
          <a:p>
            <a:fld id="{9662094C-1496-489D-B497-1131CF2A6BE1}" type="slidenum">
              <a:rPr lang="en-CA" smtClean="0"/>
              <a:t>2</a:t>
            </a:fld>
            <a:endParaRPr lang="en-CA"/>
          </a:p>
        </p:txBody>
      </p:sp>
    </p:spTree>
    <p:extLst>
      <p:ext uri="{BB962C8B-B14F-4D97-AF65-F5344CB8AC3E}">
        <p14:creationId xmlns:p14="http://schemas.microsoft.com/office/powerpoint/2010/main" val="391087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3</a:t>
            </a:fld>
            <a:endParaRPr lang="en-US"/>
          </a:p>
        </p:txBody>
      </p:sp>
    </p:spTree>
    <p:extLst>
      <p:ext uri="{BB962C8B-B14F-4D97-AF65-F5344CB8AC3E}">
        <p14:creationId xmlns:p14="http://schemas.microsoft.com/office/powerpoint/2010/main" val="3491667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4</a:t>
            </a:fld>
            <a:endParaRPr lang="en-US"/>
          </a:p>
        </p:txBody>
      </p:sp>
    </p:spTree>
    <p:extLst>
      <p:ext uri="{BB962C8B-B14F-4D97-AF65-F5344CB8AC3E}">
        <p14:creationId xmlns:p14="http://schemas.microsoft.com/office/powerpoint/2010/main" val="25183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baseline="0" dirty="0"/>
          </a:p>
        </p:txBody>
      </p:sp>
      <p:sp>
        <p:nvSpPr>
          <p:cNvPr id="4" name="Slide Number Placeholder 3"/>
          <p:cNvSpPr>
            <a:spLocks noGrp="1"/>
          </p:cNvSpPr>
          <p:nvPr>
            <p:ph type="sldNum" sz="quarter" idx="5"/>
          </p:nvPr>
        </p:nvSpPr>
        <p:spPr/>
        <p:txBody>
          <a:bodyPr/>
          <a:lstStyle/>
          <a:p>
            <a:pPr>
              <a:defRPr/>
            </a:pPr>
            <a:fld id="{916E5DAA-5713-4D49-942C-B1DC1E7FA84E}" type="slidenum">
              <a:rPr lang="en-US" smtClean="0"/>
              <a:t>5</a:t>
            </a:fld>
            <a:endParaRPr lang="en-US"/>
          </a:p>
        </p:txBody>
      </p:sp>
    </p:spTree>
    <p:extLst>
      <p:ext uri="{BB962C8B-B14F-4D97-AF65-F5344CB8AC3E}">
        <p14:creationId xmlns:p14="http://schemas.microsoft.com/office/powerpoint/2010/main" val="186583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Nous avons constaté une diminution du nombre de cas d'une année sur l'autre, mais les États-Unis ne connaissent pas la même baisse.</a:t>
            </a:r>
          </a:p>
          <a:p>
            <a:r>
              <a:rPr lang="en-CA" dirty="0"/>
              <a:t>N'oubliez pas que les bovins laitiers sont porteurs de B3.13, ce qui n'est pas le cas chez nous, et qu'un nombre important de cas de B3.13 sont passés des bovins laitiers à la volaille.</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9</a:t>
            </a:fld>
            <a:endParaRPr lang="en-US"/>
          </a:p>
        </p:txBody>
      </p:sp>
    </p:spTree>
    <p:extLst>
      <p:ext uri="{BB962C8B-B14F-4D97-AF65-F5344CB8AC3E}">
        <p14:creationId xmlns:p14="http://schemas.microsoft.com/office/powerpoint/2010/main" val="208240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a:t>Au départ, </a:t>
            </a:r>
            <a:r>
              <a:rPr lang="fr-CA" dirty="0"/>
              <a:t>les tendances </a:t>
            </a:r>
            <a:r>
              <a:rPr lang="fr-CA" dirty="0" err="1"/>
              <a:t>étaient les mêmes </a:t>
            </a:r>
            <a:r>
              <a:rPr lang="fr-CA" dirty="0"/>
              <a:t>au Canada et aux États-Unis, mais </a:t>
            </a:r>
            <a:r>
              <a:rPr lang="fr-CA" dirty="0" err="1"/>
              <a:t>dernièrement, avec l'</a:t>
            </a:r>
            <a:r>
              <a:rPr lang="fr-CA" dirty="0"/>
              <a:t>IAHP chez les </a:t>
            </a:r>
            <a:r>
              <a:rPr lang="fr-CA" dirty="0" err="1"/>
              <a:t>vaches laitières </a:t>
            </a:r>
            <a:r>
              <a:rPr lang="fr-CA" dirty="0"/>
              <a:t>aux États-Unis, les cas chez </a:t>
            </a:r>
            <a:r>
              <a:rPr lang="fr-CA" dirty="0" err="1"/>
              <a:t>les volailles </a:t>
            </a:r>
            <a:r>
              <a:rPr lang="fr-CA" dirty="0"/>
              <a:t>sont en </a:t>
            </a:r>
            <a:r>
              <a:rPr lang="fr-CA" dirty="0" err="1"/>
              <a:t>hausse</a:t>
            </a:r>
            <a:r>
              <a:rPr lang="fr-CA" dirty="0"/>
              <a:t>.</a:t>
            </a:r>
            <a:br>
              <a:rPr lang="fr-CA" dirty="0"/>
            </a:br>
            <a:r>
              <a:rPr lang="fr-CA" dirty="0"/>
              <a:t>Au Canada, </a:t>
            </a:r>
            <a:r>
              <a:rPr lang="fr-CA" dirty="0" err="1"/>
              <a:t>nous constatons </a:t>
            </a:r>
            <a:r>
              <a:rPr lang="fr-CA" dirty="0"/>
              <a:t>une </a:t>
            </a:r>
            <a:r>
              <a:rPr lang="fr-CA" dirty="0" err="1"/>
              <a:t>réduction des </a:t>
            </a:r>
            <a:r>
              <a:rPr lang="fr-CA" dirty="0"/>
              <a:t>cas au fil du temps. La vallée du Fraser </a:t>
            </a:r>
            <a:r>
              <a:rPr lang="fr-CA" dirty="0" err="1"/>
              <a:t>reste </a:t>
            </a:r>
            <a:r>
              <a:rPr lang="fr-CA" dirty="0"/>
              <a:t>un </a:t>
            </a:r>
            <a:r>
              <a:rPr lang="fr-CA" dirty="0" err="1"/>
              <a:t>sujet de préoccupation</a:t>
            </a:r>
            <a:r>
              <a:rPr lang="fr-CA"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E6C40-00A4-4E8A-B76D-61C183E9F8E9}"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90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a:p>
            <a:r>
              <a:rPr lang="en-CA" dirty="0"/>
              <a:t>Le Canada n'a enregistré que 4 détections au cours des 30 derniers jours, la dernière datant du 24 mars .</a:t>
            </a:r>
            <a:r>
              <a:rPr lang="en-CA" baseline="30000" dirty="0"/>
              <a:t>th</a:t>
            </a:r>
          </a:p>
        </p:txBody>
      </p:sp>
      <p:sp>
        <p:nvSpPr>
          <p:cNvPr id="4" name="Slide Number Placeholder 3"/>
          <p:cNvSpPr>
            <a:spLocks noGrp="1"/>
          </p:cNvSpPr>
          <p:nvPr>
            <p:ph type="sldNum" sz="quarter" idx="10"/>
          </p:nvPr>
        </p:nvSpPr>
        <p:spPr/>
        <p:txBody>
          <a:bodyPr/>
          <a:lstStyle/>
          <a:p>
            <a:pPr>
              <a:defRPr/>
            </a:pPr>
            <a:fld id="{ACF894DF-86D1-411C-9BC2-D3E9C3EA92A3}" type="slidenum">
              <a:rPr lang="en-US" smtClean="0"/>
              <a:t>11</a:t>
            </a:fld>
            <a:endParaRPr lang="en-US"/>
          </a:p>
        </p:txBody>
      </p:sp>
    </p:spTree>
    <p:extLst>
      <p:ext uri="{BB962C8B-B14F-4D97-AF65-F5344CB8AC3E}">
        <p14:creationId xmlns:p14="http://schemas.microsoft.com/office/powerpoint/2010/main" val="2844397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491537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0A364CE-AF7E-C994-5F73-F71015171C0C}"/>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BD1C9513-857A-5687-C3B1-C364701ED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B971C8B1-1378-4835-C0FE-0436374D38A3}"/>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87527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069FA-A77D-CFEC-22A9-02D9C5D495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5315F817-3D47-E746-E290-9035F33057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2F47FAC6-CEA3-F09D-2602-DD894F2CE7B1}"/>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90A4EC74-DFA2-A963-480B-B09CE5620A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BBC8AF-C6FF-BF5B-ADE2-9E13881FF01B}"/>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254588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F0A12-F445-77CF-2AE0-7FDC221006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BEE1F198-EDF8-7941-0EF3-6C18E01222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Espace réservé de la date 3">
            <a:extLst>
              <a:ext uri="{FF2B5EF4-FFF2-40B4-BE49-F238E27FC236}">
                <a16:creationId xmlns:a16="http://schemas.microsoft.com/office/drawing/2014/main" id="{A2DAB9B2-47BD-AE5C-8F9D-602CD775D326}"/>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F502A3FA-CAA1-463F-936D-77741CB95E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EF1854-93B8-F218-16FE-03D044A0E29C}"/>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1466103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314177-34F0-921E-74AB-E0C89924F1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7033BF32-6CEB-4F3B-7859-24423F6112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a:extLst>
              <a:ext uri="{FF2B5EF4-FFF2-40B4-BE49-F238E27FC236}">
                <a16:creationId xmlns:a16="http://schemas.microsoft.com/office/drawing/2014/main" id="{5C3DDE40-E122-B17E-FCF9-A65EF69753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4">
            <a:extLst>
              <a:ext uri="{FF2B5EF4-FFF2-40B4-BE49-F238E27FC236}">
                <a16:creationId xmlns:a16="http://schemas.microsoft.com/office/drawing/2014/main" id="{EACE9677-96E0-5DB7-086C-7355BD391BC3}"/>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6" name="Espace réservé du pied de page 5">
            <a:extLst>
              <a:ext uri="{FF2B5EF4-FFF2-40B4-BE49-F238E27FC236}">
                <a16:creationId xmlns:a16="http://schemas.microsoft.com/office/drawing/2014/main" id="{6F9BDA93-DEB7-2480-BB40-2786D22D8AF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555EFC-9457-56BB-F2B6-28B12056E54F}"/>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23902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EF66C-049E-F6E9-A97D-FB990ED6D3B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E0D385D-33D9-0616-3938-19C26F911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Espace réservé du contenu 3">
            <a:extLst>
              <a:ext uri="{FF2B5EF4-FFF2-40B4-BE49-F238E27FC236}">
                <a16:creationId xmlns:a16="http://schemas.microsoft.com/office/drawing/2014/main" id="{3B7E01B8-B9FB-A88D-E22F-BD716339C9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3A706D55-6AFB-DEA9-A88C-FCF95B1CE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Espace réservé du contenu 5">
            <a:extLst>
              <a:ext uri="{FF2B5EF4-FFF2-40B4-BE49-F238E27FC236}">
                <a16:creationId xmlns:a16="http://schemas.microsoft.com/office/drawing/2014/main" id="{50E9C71E-D170-D7A0-5371-B4AACFC5C2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6">
            <a:extLst>
              <a:ext uri="{FF2B5EF4-FFF2-40B4-BE49-F238E27FC236}">
                <a16:creationId xmlns:a16="http://schemas.microsoft.com/office/drawing/2014/main" id="{11206148-8B2B-E915-DD7F-771084EBB4C8}"/>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8" name="Espace réservé du pied de page 7">
            <a:extLst>
              <a:ext uri="{FF2B5EF4-FFF2-40B4-BE49-F238E27FC236}">
                <a16:creationId xmlns:a16="http://schemas.microsoft.com/office/drawing/2014/main" id="{CCA3FE8E-E977-6C84-36EF-1BBC01BDE87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37DF27F-25C8-0187-7F70-333586A58C5E}"/>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3229867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ED966C-7F33-B1B3-5B89-A645ABA47D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
        <p:nvSpPr>
          <p:cNvPr id="3" name="Espace réservé de la date 2">
            <a:extLst>
              <a:ext uri="{FF2B5EF4-FFF2-40B4-BE49-F238E27FC236}">
                <a16:creationId xmlns:a16="http://schemas.microsoft.com/office/drawing/2014/main" id="{D4824839-7860-701B-09E7-422C82AC5405}"/>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4" name="Espace réservé du pied de page 3">
            <a:extLst>
              <a:ext uri="{FF2B5EF4-FFF2-40B4-BE49-F238E27FC236}">
                <a16:creationId xmlns:a16="http://schemas.microsoft.com/office/drawing/2014/main" id="{1659F502-46C8-0ACC-837D-6C6A29B145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F54B9CD-E45B-1A01-C20B-C97572755E41}"/>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1245607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668A3B-079D-0BFC-98A8-A02ED3BE7CA5}"/>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3" name="Espace réservé du pied de page 2">
            <a:extLst>
              <a:ext uri="{FF2B5EF4-FFF2-40B4-BE49-F238E27FC236}">
                <a16:creationId xmlns:a16="http://schemas.microsoft.com/office/drawing/2014/main" id="{CCD1DBAF-11DB-F145-139E-00BA8F5862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C54D0C7-47B3-6B35-27C7-2055F52490CC}"/>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1441512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689B7-A635-46CC-1664-E23E3BFEDE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0D376739-0F60-1047-6053-CC157DE2A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a:extLst>
              <a:ext uri="{FF2B5EF4-FFF2-40B4-BE49-F238E27FC236}">
                <a16:creationId xmlns:a16="http://schemas.microsoft.com/office/drawing/2014/main" id="{2CDB3ACA-01DC-6CFF-7C3A-33297D814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Espace réservé de la date 4">
            <a:extLst>
              <a:ext uri="{FF2B5EF4-FFF2-40B4-BE49-F238E27FC236}">
                <a16:creationId xmlns:a16="http://schemas.microsoft.com/office/drawing/2014/main" id="{3547C37F-1ECE-A456-49D2-FF6A85B95DA1}"/>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6" name="Espace réservé du pied de page 5">
            <a:extLst>
              <a:ext uri="{FF2B5EF4-FFF2-40B4-BE49-F238E27FC236}">
                <a16:creationId xmlns:a16="http://schemas.microsoft.com/office/drawing/2014/main" id="{E960B868-E70F-F9B5-95F5-14F34977981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FA5FE-17CC-03B6-2CE6-FD7383331482}"/>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830947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3098B-E0BE-8912-56D4-432A59A589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fr-FR"/>
          </a:p>
        </p:txBody>
      </p:sp>
      <p:sp>
        <p:nvSpPr>
          <p:cNvPr id="3" name="Espace réservé pour une image  2">
            <a:extLst>
              <a:ext uri="{FF2B5EF4-FFF2-40B4-BE49-F238E27FC236}">
                <a16:creationId xmlns:a16="http://schemas.microsoft.com/office/drawing/2014/main" id="{E4FEDC13-B736-B750-183E-1FF60E821D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Espace réservé du texte 3">
            <a:extLst>
              <a:ext uri="{FF2B5EF4-FFF2-40B4-BE49-F238E27FC236}">
                <a16:creationId xmlns:a16="http://schemas.microsoft.com/office/drawing/2014/main" id="{34620679-F1FC-48C3-2541-CFBF9CE7A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Espace réservé de la date 4">
            <a:extLst>
              <a:ext uri="{FF2B5EF4-FFF2-40B4-BE49-F238E27FC236}">
                <a16:creationId xmlns:a16="http://schemas.microsoft.com/office/drawing/2014/main" id="{B4392564-BE20-ACAC-B4EA-763BC2CE3553}"/>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6" name="Espace réservé du pied de page 5">
            <a:extLst>
              <a:ext uri="{FF2B5EF4-FFF2-40B4-BE49-F238E27FC236}">
                <a16:creationId xmlns:a16="http://schemas.microsoft.com/office/drawing/2014/main" id="{D9E604B7-3801-2E1B-20DE-79A62DCE53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152781-4B68-8983-9161-0ED04B32F129}"/>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3639608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248E3-76E0-B480-3D18-036A7DF4D0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
        <p:nvSpPr>
          <p:cNvPr id="3" name="Espace réservé du texte vertical 2">
            <a:extLst>
              <a:ext uri="{FF2B5EF4-FFF2-40B4-BE49-F238E27FC236}">
                <a16:creationId xmlns:a16="http://schemas.microsoft.com/office/drawing/2014/main" id="{16656E2F-9F06-2622-8FC8-608C1FCCC6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1C0FE078-F16B-9A70-AA30-958F699BCAC9}"/>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90859DB6-4993-C185-0FA1-C3D9FD84219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9416A0-0838-104F-E652-1B68CD679C19}"/>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2981814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7CBF69B-312C-321C-009A-61383A80E7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fr-FR"/>
          </a:p>
        </p:txBody>
      </p:sp>
      <p:sp>
        <p:nvSpPr>
          <p:cNvPr id="3" name="Espace réservé du texte vertical 2">
            <a:extLst>
              <a:ext uri="{FF2B5EF4-FFF2-40B4-BE49-F238E27FC236}">
                <a16:creationId xmlns:a16="http://schemas.microsoft.com/office/drawing/2014/main" id="{10465A0A-2716-D719-8A30-59DC85E07E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0B121C41-B04F-8095-B55E-DD733B9E2479}"/>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B2E0F927-E199-0891-1565-D0A522DB2A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6AF675-188C-D51F-666F-8A30C240C573}"/>
              </a:ext>
            </a:extLst>
          </p:cNvPr>
          <p:cNvSpPr>
            <a:spLocks noGrp="1"/>
          </p:cNvSpPr>
          <p:nvPr>
            <p:ph type="sldNum" sz="quarter" idx="12"/>
          </p:nvPr>
        </p:nvSpPr>
        <p:spPr/>
        <p:txBody>
          <a:bodyPr/>
          <a:lstStyle/>
          <a:p>
            <a:fld id="{0AA07859-DB5D-D448-8E88-B29B36C97534}" type="slidenum">
              <a:rPr lang="fr-FR" smtClean="0"/>
              <a:t>‹#›</a:t>
            </a:fld>
            <a:endParaRPr lang="fr-FR"/>
          </a:p>
        </p:txBody>
      </p:sp>
    </p:spTree>
    <p:extLst>
      <p:ext uri="{BB962C8B-B14F-4D97-AF65-F5344CB8AC3E}">
        <p14:creationId xmlns:p14="http://schemas.microsoft.com/office/powerpoint/2010/main" val="36549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A6CA82-1B6F-6D21-1EE8-2F032B1BF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54EE0F94-802E-650C-C181-FE718D4D0F61}"/>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2401201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668A3B-079D-0BFC-98A8-A02ED3BE7CA5}"/>
              </a:ext>
            </a:extLst>
          </p:cNvPr>
          <p:cNvSpPr>
            <a:spLocks noGrp="1"/>
          </p:cNvSpPr>
          <p:nvPr>
            <p:ph type="dt" sz="half" idx="10"/>
          </p:nvPr>
        </p:nvSpPr>
        <p:spPr/>
        <p:txBody>
          <a:bodyPr/>
          <a:lstStyle/>
          <a:p>
            <a:fld id="{58386FC9-D336-014D-ADE1-FCC117243F80}" type="datetimeFigureOut">
              <a:rPr lang="fr-FR" smtClean="0"/>
              <a:t>29/04/2025</a:t>
            </a:fld>
            <a:endParaRPr lang="fr-FR"/>
          </a:p>
        </p:txBody>
      </p:sp>
      <p:sp>
        <p:nvSpPr>
          <p:cNvPr id="3" name="Espace réservé du pied de page 2">
            <a:extLst>
              <a:ext uri="{FF2B5EF4-FFF2-40B4-BE49-F238E27FC236}">
                <a16:creationId xmlns:a16="http://schemas.microsoft.com/office/drawing/2014/main" id="{CCD1DBAF-11DB-F145-139E-00BA8F5862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C54D0C7-47B3-6B35-27C7-2055F52490CC}"/>
              </a:ext>
            </a:extLst>
          </p:cNvPr>
          <p:cNvSpPr>
            <a:spLocks noGrp="1"/>
          </p:cNvSpPr>
          <p:nvPr>
            <p:ph type="sldNum" sz="quarter" idx="12"/>
          </p:nvPr>
        </p:nvSpPr>
        <p:spPr/>
        <p:txBody>
          <a:bodyPr/>
          <a:lstStyle/>
          <a:p>
            <a:fld id="{0AA07859-DB5D-D448-8E88-B29B36C97534}" type="slidenum">
              <a:rPr lang="fr-FR" smtClean="0"/>
              <a:t>‹#›</a:t>
            </a:fld>
            <a:endParaRPr lang="fr-FR"/>
          </a:p>
        </p:txBody>
      </p:sp>
      <p:pic>
        <p:nvPicPr>
          <p:cNvPr id="8" name="Image 7">
            <a:extLst>
              <a:ext uri="{FF2B5EF4-FFF2-40B4-BE49-F238E27FC236}">
                <a16:creationId xmlns:a16="http://schemas.microsoft.com/office/drawing/2014/main" id="{D8F5B8D4-FBCA-E458-D445-1755A5D09EC7}"/>
              </a:ext>
            </a:extLst>
          </p:cNvPr>
          <p:cNvPicPr>
            <a:picLocks noChangeAspect="1"/>
          </p:cNvPicPr>
          <p:nvPr userDrawn="1"/>
        </p:nvPicPr>
        <p:blipFill>
          <a:blip r:embed="rId2"/>
          <a:stretch>
            <a:fillRect/>
          </a:stretch>
        </p:blipFill>
        <p:spPr>
          <a:xfrm>
            <a:off x="1805" y="0"/>
            <a:ext cx="12188389" cy="6858000"/>
          </a:xfrm>
          <a:prstGeom prst="rect">
            <a:avLst/>
          </a:prstGeom>
        </p:spPr>
      </p:pic>
    </p:spTree>
    <p:extLst>
      <p:ext uri="{BB962C8B-B14F-4D97-AF65-F5344CB8AC3E}">
        <p14:creationId xmlns:p14="http://schemas.microsoft.com/office/powerpoint/2010/main" val="49122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du texte maître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B10E9BD-C3BC-9459-EBCB-EDAB7C0C8458}"/>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2" name="Espace réservé du titre 1">
            <a:extLst>
              <a:ext uri="{FF2B5EF4-FFF2-40B4-BE49-F238E27FC236}">
                <a16:creationId xmlns:a16="http://schemas.microsoft.com/office/drawing/2014/main" id="{05413923-C97D-00EE-9CC3-C26746A52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0F7FFEDB-139A-D05A-5621-C2FDC94BD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768034A9-D1AE-E05B-ECF0-4D673925C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86FC9-D336-014D-ADE1-FCC117243F80}"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F911EA23-3846-994F-F269-AE290F599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3DDC39F-8ADD-CA0E-C851-F48572893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07859-DB5D-D448-8E88-B29B36C97534}" type="slidenum">
              <a:rPr lang="fr-FR" smtClean="0"/>
              <a:t>‹#›</a:t>
            </a:fld>
            <a:endParaRPr lang="fr-FR"/>
          </a:p>
        </p:txBody>
      </p:sp>
    </p:spTree>
    <p:extLst>
      <p:ext uri="{BB962C8B-B14F-4D97-AF65-F5344CB8AC3E}">
        <p14:creationId xmlns:p14="http://schemas.microsoft.com/office/powerpoint/2010/main" val="371639077"/>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Lst>
  <p:txStyles>
    <p:titleStyle>
      <a:lvl1pPr algn="l" defTabSz="914400" rtl="0" eaLnBrk="1" latinLnBrk="0" hangingPunct="1">
        <a:lnSpc>
          <a:spcPct val="90000"/>
        </a:lnSpc>
        <a:spcBef>
          <a:spcPct val="0"/>
        </a:spcBef>
        <a:buNone/>
        <a:defRPr sz="4400" b="0" i="0" kern="1200">
          <a:solidFill>
            <a:srgbClr val="05486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aphis.usda.gov/livestock-poultry-disease/avian/avian-influenza/hpai-detections/commercial-backyard-flock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aphis.usda.gov/livestock-poultry-disease/avian/avian-influenza/hpai-detections/wild-bird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USDA-VS/GenoFLU" TargetMode="External"/><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birdcast.info/migration-tools/live-migration-map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eurlaidata.izsvenezie.i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wattagnet.com/poultry-meat/diseases-health/avian-influenza/article/15711563/vaccinated-duck-flock-in-france-hit-by-avian-flu" TargetMode="External"/><Relationship Id="rId7" Type="http://schemas.openxmlformats.org/officeDocument/2006/relationships/hyperlink" Target="https://eurlaidata.izsvenezie.i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s://www.biorxiv.org/content/10.1101/2024.08.28.609837v1#:~:text=This%20study%20evaluates%20the%20impact,95.9%25%20reduction%20attributable%20to%20vaccination." TargetMode="External"/><Relationship Id="rId4" Type="http://schemas.openxmlformats.org/officeDocument/2006/relationships/hyperlink" Target="https://www.drtvchannel.com/france-mandates-third-mrna-booster-for-duc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empres-i.apps.fao.org/general"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gov.uk/government/news/influenza-of-avian-origin-confirmed-in-a-sheep-in-yorkshir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app.powerbi.com/view?r=eyJrIjoiMGZkNGRmZmQtNzg1My00ZmYxLTkzMTgtMWViNjg0MTBhYjRhIiwidCI6IjE4YjVhNWVkLTFkODYtNDFkMy05NGEwLWJjMjdkYWUzMmFiMiJ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www.cdc.gov/bird-flu/situation-summary/index.html?cove-tab=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deccanchronicle.com/southern-states/andhra-pradesh/ap-reports-first-bird-flu-death-as-2-year-old-succumbs-to-h5n1-1870375" TargetMode="External"/><Relationship Id="rId2" Type="http://schemas.openxmlformats.org/officeDocument/2006/relationships/hyperlink" Target="https://www.cidrap.umn.edu/avian-influenza-bird-flu/cambodia-reports-third-fatal-human-h5n1-case-year" TargetMode="Externa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news.az/news/mexico-records-first-human-death-from-h5n1-bird-fl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atazone.birdlife.org/sowb/casestudy/the-flyways-concept-can-help-coordinate-global-efforts-to-conserve-migratory-birds"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hepoultrysite.com/articles/new-tool-available-to-fight-avian-metapneumovirus-ampv-in-the-us" TargetMode="External"/><Relationship Id="rId2" Type="http://schemas.openxmlformats.org/officeDocument/2006/relationships/hyperlink" Target="https://inspection.canada.ca/en/animal-health/veterinary-biologics/guidelines-forms/vb-gl-3-21/3-21-2" TargetMode="Externa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hyperlink" Target="https://onehealthoutlook.biomedcentral.com/articles/10.1186/s42522-025-00147-7"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cezd.ca/reports?l=fr-CA" TargetMode="External"/><Relationship Id="rId5" Type="http://schemas.openxmlformats.org/officeDocument/2006/relationships/hyperlink" Target="https://phys.org/news/2025-02-antarctic-highly-pathogenic-avian-influenza.html#google_vignette" TargetMode="External"/><Relationship Id="rId4" Type="http://schemas.openxmlformats.org/officeDocument/2006/relationships/hyperlink" Target="https://www.science.org/doi/epdf/10.1126/science.adx389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inspection.canada.ca/fr/sante-animaux/animaux-terrestres/maladies/declaration-obligatoire/influenza-aviaire/situation-actuelle-grippe-aviaire/etat-reponse-cours-aux-detection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arcgis.com/apps/dashboards/8c6c84718e5748179102a0be2368029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fia-ncr.maps.arcgis.com/apps/dashboards/89c779e98cdf492c899df23e1c38fdb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hyperlink" Target="http://www.cwhc-rcsf.ca/avian_influenza_testing_results.p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fia-ncr.maps.arcgis.com/apps/dashboards/89c779e98cdf492c899df23e1c38fdbc"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b642c24c-76ef-44e0-8fba-4c79326f45f0/?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CMEZ - Mise à jour du SCSSA sur la volaille</a:t>
            </a:r>
          </a:p>
          <a:p>
            <a:pPr eaLnBrk="1" hangingPunct="1"/>
            <a:r>
              <a:rPr lang="en-CA" altLang="en-US" dirty="0"/>
              <a:t>10 avril 2025</a:t>
            </a:r>
          </a:p>
        </p:txBody>
      </p:sp>
      <p:sp>
        <p:nvSpPr>
          <p:cNvPr id="14341" name="TextBox 4"/>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 </a:t>
            </a:r>
            <a:endParaRPr lang="en-US" altLang="en-US" sz="3600">
              <a:solidFill>
                <a:srgbClr val="FFFFFF"/>
              </a:solidFill>
            </a:endParaRPr>
          </a:p>
        </p:txBody>
      </p:sp>
    </p:spTree>
    <p:extLst>
      <p:ext uri="{BB962C8B-B14F-4D97-AF65-F5344CB8AC3E}">
        <p14:creationId xmlns:p14="http://schemas.microsoft.com/office/powerpoint/2010/main" val="2862453356"/>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4E4FE745-4BBD-FDAF-CE6F-D41533693E30}"/>
              </a:ext>
            </a:extLst>
          </p:cNvPr>
          <p:cNvGraphicFramePr>
            <a:graphicFrameLocks/>
          </p:cNvGraphicFramePr>
          <p:nvPr/>
        </p:nvGraphicFramePr>
        <p:xfrm>
          <a:off x="5774076" y="1828651"/>
          <a:ext cx="6417924" cy="50293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724FE6C9-37B6-FF56-5F43-7BD50264D7DE}"/>
              </a:ext>
            </a:extLst>
          </p:cNvPr>
          <p:cNvGraphicFramePr>
            <a:graphicFrameLocks/>
          </p:cNvGraphicFramePr>
          <p:nvPr/>
        </p:nvGraphicFramePr>
        <p:xfrm>
          <a:off x="0" y="1828651"/>
          <a:ext cx="5980556" cy="5029346"/>
        </p:xfrm>
        <a:graphic>
          <a:graphicData uri="http://schemas.openxmlformats.org/drawingml/2006/chart">
            <c:chart xmlns:c="http://schemas.openxmlformats.org/drawingml/2006/chart" xmlns:r="http://schemas.openxmlformats.org/officeDocument/2006/relationships" r:id="rId4"/>
          </a:graphicData>
        </a:graphic>
      </p:graphicFrame>
      <p:sp>
        <p:nvSpPr>
          <p:cNvPr id="4" name="Titre 1">
            <a:extLst>
              <a:ext uri="{FF2B5EF4-FFF2-40B4-BE49-F238E27FC236}">
                <a16:creationId xmlns:a16="http://schemas.microsoft.com/office/drawing/2014/main" id="{F5B23ACF-7E40-AB99-F72B-A1BF6372E926}"/>
              </a:ext>
            </a:extLst>
          </p:cNvPr>
          <p:cNvSpPr>
            <a:spLocks noGrp="1"/>
          </p:cNvSpPr>
          <p:nvPr>
            <p:ph type="title"/>
          </p:nvPr>
        </p:nvSpPr>
        <p:spPr>
          <a:xfrm>
            <a:off x="0" y="-1"/>
            <a:ext cx="8981360" cy="904859"/>
          </a:xfrm>
          <a:solidFill>
            <a:schemeClr val="bg1">
              <a:lumMod val="85000"/>
            </a:schemeClr>
          </a:solidFill>
        </p:spPr>
        <p:txBody>
          <a:bodyPr>
            <a:normAutofit fontScale="90000"/>
          </a:bodyPr>
          <a:lstStyle/>
          <a:p>
            <a:r>
              <a:rPr lang="en-CA" sz="4000" b="1" dirty="0"/>
              <a:t>LI avec les oiseaux domestiques - Canada vs USA</a:t>
            </a:r>
            <a:endParaRPr lang="en-CA" sz="4000" b="1" dirty="0">
              <a:solidFill>
                <a:schemeClr val="tx2"/>
              </a:solidFill>
            </a:endParaRPr>
          </a:p>
        </p:txBody>
      </p:sp>
      <p:pic>
        <p:nvPicPr>
          <p:cNvPr id="11" name="Image 10">
            <a:extLst>
              <a:ext uri="{FF2B5EF4-FFF2-40B4-BE49-F238E27FC236}">
                <a16:creationId xmlns:a16="http://schemas.microsoft.com/office/drawing/2014/main" id="{CA3BCAFD-9C9C-FAA9-04FE-6800E019D475}"/>
              </a:ext>
            </a:extLst>
          </p:cNvPr>
          <p:cNvPicPr>
            <a:picLocks noChangeAspect="1"/>
          </p:cNvPicPr>
          <p:nvPr/>
        </p:nvPicPr>
        <p:blipFill>
          <a:blip r:embed="rId5"/>
          <a:stretch>
            <a:fillRect/>
          </a:stretch>
        </p:blipFill>
        <p:spPr>
          <a:xfrm>
            <a:off x="8716018" y="973293"/>
            <a:ext cx="982527" cy="661038"/>
          </a:xfrm>
          <a:prstGeom prst="rect">
            <a:avLst/>
          </a:prstGeom>
        </p:spPr>
      </p:pic>
      <p:pic>
        <p:nvPicPr>
          <p:cNvPr id="1026" name="Picture 2">
            <a:extLst>
              <a:ext uri="{FF2B5EF4-FFF2-40B4-BE49-F238E27FC236}">
                <a16:creationId xmlns:a16="http://schemas.microsoft.com/office/drawing/2014/main" id="{35DE7100-E5F6-D8C5-8F0D-6AC3D6F3F0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9813" y="1099179"/>
            <a:ext cx="1070303" cy="535152"/>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62A02841-47F4-9AD5-8DBD-14F6700F4C9B}"/>
              </a:ext>
            </a:extLst>
          </p:cNvPr>
          <p:cNvSpPr txBox="1"/>
          <p:nvPr/>
        </p:nvSpPr>
        <p:spPr>
          <a:xfrm>
            <a:off x="9950825" y="41480"/>
            <a:ext cx="2241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Au 7 avril 2025</a:t>
            </a:r>
          </a:p>
        </p:txBody>
      </p:sp>
      <p:sp>
        <p:nvSpPr>
          <p:cNvPr id="13" name="Espace réservé du numéro de diapositive 1">
            <a:extLst>
              <a:ext uri="{FF2B5EF4-FFF2-40B4-BE49-F238E27FC236}">
                <a16:creationId xmlns:a16="http://schemas.microsoft.com/office/drawing/2014/main" id="{43B8DB94-6FD6-FBDC-4B96-0603DF4EC7DD}"/>
              </a:ext>
            </a:extLst>
          </p:cNvPr>
          <p:cNvSpPr>
            <a:spLocks noGrp="1"/>
          </p:cNvSpPr>
          <p:nvPr>
            <p:ph type="sldNum" sz="quarter" idx="12"/>
          </p:nvPr>
        </p:nvSpPr>
        <p:spPr>
          <a:xfrm>
            <a:off x="10058400"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D16D2-284F-4494-A8F6-B8044F189D2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ZoneTexte 1">
            <a:extLst>
              <a:ext uri="{FF2B5EF4-FFF2-40B4-BE49-F238E27FC236}">
                <a16:creationId xmlns:a16="http://schemas.microsoft.com/office/drawing/2014/main" id="{2A32FA6B-A982-5B42-F90C-4807BF7F50A0}"/>
              </a:ext>
            </a:extLst>
          </p:cNvPr>
          <p:cNvSpPr txBox="1"/>
          <p:nvPr/>
        </p:nvSpPr>
        <p:spPr>
          <a:xfrm>
            <a:off x="812047" y="2489148"/>
            <a:ext cx="544777" cy="2820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281</a:t>
            </a:r>
          </a:p>
        </p:txBody>
      </p:sp>
      <p:sp>
        <p:nvSpPr>
          <p:cNvPr id="5" name="ZoneTexte 1">
            <a:extLst>
              <a:ext uri="{FF2B5EF4-FFF2-40B4-BE49-F238E27FC236}">
                <a16:creationId xmlns:a16="http://schemas.microsoft.com/office/drawing/2014/main" id="{C90995DB-D160-FC29-1F6A-64D2F2AD17CC}"/>
              </a:ext>
            </a:extLst>
          </p:cNvPr>
          <p:cNvSpPr txBox="1"/>
          <p:nvPr/>
        </p:nvSpPr>
        <p:spPr>
          <a:xfrm>
            <a:off x="2133600" y="4390385"/>
            <a:ext cx="544720" cy="2821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131</a:t>
            </a:r>
          </a:p>
        </p:txBody>
      </p:sp>
      <p:sp>
        <p:nvSpPr>
          <p:cNvPr id="7" name="ZoneTexte 1">
            <a:extLst>
              <a:ext uri="{FF2B5EF4-FFF2-40B4-BE49-F238E27FC236}">
                <a16:creationId xmlns:a16="http://schemas.microsoft.com/office/drawing/2014/main" id="{9C492110-D0C7-6BA8-9CD3-76E034BA992B}"/>
              </a:ext>
            </a:extLst>
          </p:cNvPr>
          <p:cNvSpPr txBox="1"/>
          <p:nvPr/>
        </p:nvSpPr>
        <p:spPr>
          <a:xfrm>
            <a:off x="3512274" y="4760864"/>
            <a:ext cx="544776" cy="2821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98</a:t>
            </a:r>
          </a:p>
        </p:txBody>
      </p:sp>
      <p:sp>
        <p:nvSpPr>
          <p:cNvPr id="14" name="ZoneTexte 1">
            <a:extLst>
              <a:ext uri="{FF2B5EF4-FFF2-40B4-BE49-F238E27FC236}">
                <a16:creationId xmlns:a16="http://schemas.microsoft.com/office/drawing/2014/main" id="{A15731BE-40E8-DE86-9CA0-59B17BB28ACA}"/>
              </a:ext>
            </a:extLst>
          </p:cNvPr>
          <p:cNvSpPr txBox="1"/>
          <p:nvPr/>
        </p:nvSpPr>
        <p:spPr>
          <a:xfrm>
            <a:off x="6677926" y="2489148"/>
            <a:ext cx="544750" cy="2820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718</a:t>
            </a:r>
          </a:p>
        </p:txBody>
      </p:sp>
      <p:sp>
        <p:nvSpPr>
          <p:cNvPr id="15" name="ZoneTexte 1">
            <a:extLst>
              <a:ext uri="{FF2B5EF4-FFF2-40B4-BE49-F238E27FC236}">
                <a16:creationId xmlns:a16="http://schemas.microsoft.com/office/drawing/2014/main" id="{5640693B-24E0-2B5D-D53F-D1037C85E26A}"/>
              </a:ext>
            </a:extLst>
          </p:cNvPr>
          <p:cNvSpPr txBox="1"/>
          <p:nvPr/>
        </p:nvSpPr>
        <p:spPr>
          <a:xfrm>
            <a:off x="8180021" y="4389392"/>
            <a:ext cx="544749" cy="2820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342</a:t>
            </a:r>
          </a:p>
        </p:txBody>
      </p:sp>
      <p:sp>
        <p:nvSpPr>
          <p:cNvPr id="16" name="ZoneTexte 1">
            <a:extLst>
              <a:ext uri="{FF2B5EF4-FFF2-40B4-BE49-F238E27FC236}">
                <a16:creationId xmlns:a16="http://schemas.microsoft.com/office/drawing/2014/main" id="{D513CC09-5DBB-F0A8-545C-4B9E173A4F8A}"/>
              </a:ext>
            </a:extLst>
          </p:cNvPr>
          <p:cNvSpPr txBox="1"/>
          <p:nvPr/>
        </p:nvSpPr>
        <p:spPr>
          <a:xfrm>
            <a:off x="9639765" y="4536733"/>
            <a:ext cx="544749" cy="3651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315</a:t>
            </a:r>
          </a:p>
        </p:txBody>
      </p:sp>
      <p:sp>
        <p:nvSpPr>
          <p:cNvPr id="17" name="ZoneTexte 1">
            <a:extLst>
              <a:ext uri="{FF2B5EF4-FFF2-40B4-BE49-F238E27FC236}">
                <a16:creationId xmlns:a16="http://schemas.microsoft.com/office/drawing/2014/main" id="{8A7DEA11-BDE5-0B64-F342-B5DDF42A14B9}"/>
              </a:ext>
            </a:extLst>
          </p:cNvPr>
          <p:cNvSpPr txBox="1"/>
          <p:nvPr/>
        </p:nvSpPr>
        <p:spPr>
          <a:xfrm>
            <a:off x="11071413" y="4622301"/>
            <a:ext cx="544750" cy="2820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299</a:t>
            </a:r>
          </a:p>
        </p:txBody>
      </p:sp>
      <p:pic>
        <p:nvPicPr>
          <p:cNvPr id="18" name="Image 17">
            <a:extLst>
              <a:ext uri="{FF2B5EF4-FFF2-40B4-BE49-F238E27FC236}">
                <a16:creationId xmlns:a16="http://schemas.microsoft.com/office/drawing/2014/main" id="{E5831993-8E04-88DB-B0B5-BEC1F908632B}"/>
              </a:ext>
            </a:extLst>
          </p:cNvPr>
          <p:cNvPicPr>
            <a:picLocks noChangeAspect="1"/>
          </p:cNvPicPr>
          <p:nvPr/>
        </p:nvPicPr>
        <p:blipFill>
          <a:blip r:embed="rId7"/>
          <a:stretch>
            <a:fillRect/>
          </a:stretch>
        </p:blipFill>
        <p:spPr>
          <a:xfrm>
            <a:off x="4857245" y="692889"/>
            <a:ext cx="2536664" cy="1214361"/>
          </a:xfrm>
          <a:prstGeom prst="rect">
            <a:avLst/>
          </a:prstGeom>
        </p:spPr>
      </p:pic>
      <p:sp>
        <p:nvSpPr>
          <p:cNvPr id="6" name="ZoneTexte 1">
            <a:extLst>
              <a:ext uri="{FF2B5EF4-FFF2-40B4-BE49-F238E27FC236}">
                <a16:creationId xmlns:a16="http://schemas.microsoft.com/office/drawing/2014/main" id="{27838FD2-0420-47D3-378B-723E080C5688}"/>
              </a:ext>
            </a:extLst>
          </p:cNvPr>
          <p:cNvSpPr txBox="1"/>
          <p:nvPr/>
        </p:nvSpPr>
        <p:spPr>
          <a:xfrm>
            <a:off x="4857245" y="5875487"/>
            <a:ext cx="544776" cy="2821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Tree>
    <p:extLst>
      <p:ext uri="{BB962C8B-B14F-4D97-AF65-F5344CB8AC3E}">
        <p14:creationId xmlns:p14="http://schemas.microsoft.com/office/powerpoint/2010/main" val="1902172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2" y="208905"/>
            <a:ext cx="5686698" cy="1325563"/>
          </a:xfrm>
        </p:spPr>
        <p:txBody>
          <a:bodyPr/>
          <a:lstStyle/>
          <a:p>
            <a:r>
              <a:rPr lang="en-CA" sz="2800" dirty="0"/>
              <a:t>États-Unis - Détections d'oiseaux domestiques IAHP 30 derniers jours</a:t>
            </a:r>
          </a:p>
        </p:txBody>
      </p:sp>
      <p:sp>
        <p:nvSpPr>
          <p:cNvPr id="3" name="Content Placeholder 2"/>
          <p:cNvSpPr>
            <a:spLocks noGrp="1"/>
          </p:cNvSpPr>
          <p:nvPr>
            <p:ph sz="half" idx="1"/>
          </p:nvPr>
        </p:nvSpPr>
        <p:spPr>
          <a:xfrm>
            <a:off x="843916" y="1806756"/>
            <a:ext cx="4225290" cy="2686050"/>
          </a:xfrm>
        </p:spPr>
        <p:txBody>
          <a:bodyPr>
            <a:normAutofit/>
          </a:bodyPr>
          <a:lstStyle/>
          <a:p>
            <a:r>
              <a:rPr lang="fr-CA" dirty="0"/>
              <a:t>9 Commercial</a:t>
            </a:r>
          </a:p>
          <a:p>
            <a:r>
              <a:rPr lang="fr-CA" dirty="0"/>
              <a:t>36 </a:t>
            </a:r>
            <a:r>
              <a:rPr lang="fr-CA" dirty="0" err="1"/>
              <a:t>Troupeaux de basse-cour</a:t>
            </a:r>
            <a:endParaRPr lang="fr-CA" dirty="0"/>
          </a:p>
          <a:p>
            <a:r>
              <a:rPr lang="fr-CA" dirty="0"/>
              <a:t>~1,9 million d'</a:t>
            </a:r>
            <a:r>
              <a:rPr lang="fr-CA" dirty="0" err="1"/>
              <a:t>oiseaux</a:t>
            </a:r>
            <a:endParaRPr lang="fr-CA" dirty="0"/>
          </a:p>
        </p:txBody>
      </p:sp>
      <p:sp>
        <p:nvSpPr>
          <p:cNvPr id="7" name="Rectangle 6"/>
          <p:cNvSpPr/>
          <p:nvPr/>
        </p:nvSpPr>
        <p:spPr>
          <a:xfrm>
            <a:off x="393700" y="4172887"/>
            <a:ext cx="4841241" cy="1200329"/>
          </a:xfrm>
          <a:prstGeom prst="rect">
            <a:avLst/>
          </a:prstGeom>
        </p:spPr>
        <p:txBody>
          <a:bodyPr wrap="square">
            <a:spAutoFit/>
          </a:bodyPr>
          <a:lstStyle/>
          <a:p>
            <a:r>
              <a:rPr lang="en-US" dirty="0">
                <a:hlinkClick r:id="rId3"/>
              </a:rPr>
              <a:t>Confirmations de cas d'influenza aviaire hautement pathogène dans des élevages commerciaux et de basse-cour | Animal and Plant Health Inspection Service (usda.gov)</a:t>
            </a:r>
            <a:endParaRPr lang="en-CA" dirty="0"/>
          </a:p>
        </p:txBody>
      </p:sp>
      <p:pic>
        <p:nvPicPr>
          <p:cNvPr id="9" name="Content Placeholder 8">
            <a:extLst>
              <a:ext uri="{FF2B5EF4-FFF2-40B4-BE49-F238E27FC236}">
                <a16:creationId xmlns:a16="http://schemas.microsoft.com/office/drawing/2014/main" id="{F1C5FF60-2739-DE66-0AF4-E7444474547F}"/>
              </a:ext>
            </a:extLst>
          </p:cNvPr>
          <p:cNvPicPr>
            <a:picLocks noGrp="1" noChangeAspect="1"/>
          </p:cNvPicPr>
          <p:nvPr>
            <p:ph sz="half" idx="2"/>
          </p:nvPr>
        </p:nvPicPr>
        <p:blipFill>
          <a:blip r:embed="rId4"/>
          <a:stretch>
            <a:fillRect/>
          </a:stretch>
        </p:blipFill>
        <p:spPr>
          <a:xfrm>
            <a:off x="5980990" y="438072"/>
            <a:ext cx="5418059" cy="3559690"/>
          </a:xfrm>
          <a:ln>
            <a:solidFill>
              <a:schemeClr val="tx1"/>
            </a:solidFill>
          </a:ln>
        </p:spPr>
      </p:pic>
      <p:pic>
        <p:nvPicPr>
          <p:cNvPr id="12" name="Picture 11">
            <a:extLst>
              <a:ext uri="{FF2B5EF4-FFF2-40B4-BE49-F238E27FC236}">
                <a16:creationId xmlns:a16="http://schemas.microsoft.com/office/drawing/2014/main" id="{227CAFC4-4F58-2FFD-193E-D1F74E61277E}"/>
              </a:ext>
            </a:extLst>
          </p:cNvPr>
          <p:cNvPicPr>
            <a:picLocks noChangeAspect="1"/>
          </p:cNvPicPr>
          <p:nvPr/>
        </p:nvPicPr>
        <p:blipFill>
          <a:blip r:embed="rId5"/>
          <a:stretch>
            <a:fillRect/>
          </a:stretch>
        </p:blipFill>
        <p:spPr>
          <a:xfrm>
            <a:off x="5979143" y="2655421"/>
            <a:ext cx="5418059" cy="3952305"/>
          </a:xfrm>
          <a:prstGeom prst="rect">
            <a:avLst/>
          </a:prstGeom>
          <a:ln>
            <a:solidFill>
              <a:schemeClr val="tx1"/>
            </a:solidFill>
          </a:ln>
        </p:spPr>
      </p:pic>
    </p:spTree>
    <p:extLst>
      <p:ext uri="{BB962C8B-B14F-4D97-AF65-F5344CB8AC3E}">
        <p14:creationId xmlns:p14="http://schemas.microsoft.com/office/powerpoint/2010/main" val="173920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201839"/>
            <a:ext cx="11087100" cy="911817"/>
          </a:xfrm>
        </p:spPr>
        <p:txBody>
          <a:bodyPr/>
          <a:lstStyle/>
          <a:p>
            <a:r>
              <a:rPr lang="en-CA" sz="3600" dirty="0"/>
              <a:t>Détections d'IAHP chez les oiseaux sauvages aux États-Unis, du 9 mars au 8 avril 2025</a:t>
            </a:r>
          </a:p>
        </p:txBody>
      </p:sp>
      <p:sp>
        <p:nvSpPr>
          <p:cNvPr id="7" name="TextBox 6"/>
          <p:cNvSpPr txBox="1"/>
          <p:nvPr/>
        </p:nvSpPr>
        <p:spPr>
          <a:xfrm>
            <a:off x="6926580" y="1783208"/>
            <a:ext cx="4327662" cy="1938992"/>
          </a:xfrm>
          <a:prstGeom prst="rect">
            <a:avLst/>
          </a:prstGeom>
          <a:noFill/>
        </p:spPr>
        <p:txBody>
          <a:bodyPr wrap="square" rtlCol="0">
            <a:spAutoFit/>
          </a:bodyPr>
          <a:lstStyle/>
          <a:p>
            <a:r>
              <a:rPr lang="en-CA" sz="2400" dirty="0"/>
              <a:t>11 détections d'IAHP chez les oiseaux sauvages au cours des 30 derniers jours</a:t>
            </a:r>
          </a:p>
          <a:p>
            <a:endParaRPr lang="en-CA" sz="2400" dirty="0"/>
          </a:p>
          <a:p>
            <a:r>
              <a:rPr lang="en-CA" sz="2400" dirty="0"/>
              <a:t>Génotypage incertain et nombre inconnu d'oiseaux testés</a:t>
            </a:r>
          </a:p>
        </p:txBody>
      </p:sp>
      <p:sp>
        <p:nvSpPr>
          <p:cNvPr id="9" name="Rectangle 8"/>
          <p:cNvSpPr/>
          <p:nvPr/>
        </p:nvSpPr>
        <p:spPr>
          <a:xfrm>
            <a:off x="7352855" y="4391752"/>
            <a:ext cx="3071306" cy="646331"/>
          </a:xfrm>
          <a:prstGeom prst="rect">
            <a:avLst/>
          </a:prstGeom>
        </p:spPr>
        <p:txBody>
          <a:bodyPr wrap="square">
            <a:spAutoFit/>
          </a:bodyPr>
          <a:lstStyle/>
          <a:p>
            <a:r>
              <a:rPr lang="en-US" dirty="0">
                <a:hlinkClick r:id="rId3"/>
              </a:rPr>
              <a:t>Détection de l'IAHP chez les oiseaux sauvages (usda.gov)</a:t>
            </a:r>
            <a:endParaRPr lang="en-CA" dirty="0"/>
          </a:p>
        </p:txBody>
      </p:sp>
      <p:pic>
        <p:nvPicPr>
          <p:cNvPr id="6" name="Content Placeholder 5">
            <a:extLst>
              <a:ext uri="{FF2B5EF4-FFF2-40B4-BE49-F238E27FC236}">
                <a16:creationId xmlns:a16="http://schemas.microsoft.com/office/drawing/2014/main" id="{F21F1971-579F-97E7-1472-B86CB6C7240C}"/>
              </a:ext>
            </a:extLst>
          </p:cNvPr>
          <p:cNvPicPr>
            <a:picLocks noGrp="1" noChangeAspect="1"/>
          </p:cNvPicPr>
          <p:nvPr>
            <p:ph sz="half" idx="1"/>
          </p:nvPr>
        </p:nvPicPr>
        <p:blipFill>
          <a:blip r:embed="rId4"/>
          <a:stretch>
            <a:fillRect/>
          </a:stretch>
        </p:blipFill>
        <p:spPr>
          <a:xfrm>
            <a:off x="325740" y="1680486"/>
            <a:ext cx="6515146" cy="3991096"/>
          </a:xfrm>
          <a:ln w="12700">
            <a:solidFill>
              <a:schemeClr val="tx1"/>
            </a:solidFill>
          </a:ln>
        </p:spPr>
      </p:pic>
    </p:spTree>
    <p:extLst>
      <p:ext uri="{BB962C8B-B14F-4D97-AF65-F5344CB8AC3E}">
        <p14:creationId xmlns:p14="http://schemas.microsoft.com/office/powerpoint/2010/main" val="999002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CDC0-62CD-D644-57FB-8DCAE4B523AD}"/>
              </a:ext>
            </a:extLst>
          </p:cNvPr>
          <p:cNvSpPr>
            <a:spLocks noGrp="1"/>
          </p:cNvSpPr>
          <p:nvPr>
            <p:ph type="title"/>
          </p:nvPr>
        </p:nvSpPr>
        <p:spPr>
          <a:xfrm>
            <a:off x="838200" y="1"/>
            <a:ext cx="10515600" cy="557692"/>
          </a:xfrm>
        </p:spPr>
        <p:txBody>
          <a:bodyPr/>
          <a:lstStyle/>
          <a:p>
            <a:r>
              <a:rPr lang="en-CA" sz="3200" b="1" dirty="0">
                <a:latin typeface="+mn-lt"/>
              </a:rPr>
              <a:t>Génotypes de l'IAHP aux États-Unis  </a:t>
            </a:r>
          </a:p>
        </p:txBody>
      </p:sp>
      <p:pic>
        <p:nvPicPr>
          <p:cNvPr id="5" name="Content Placeholder 4" descr="A graph of different colored shapes">
            <a:extLst>
              <a:ext uri="{FF2B5EF4-FFF2-40B4-BE49-F238E27FC236}">
                <a16:creationId xmlns:a16="http://schemas.microsoft.com/office/drawing/2014/main" id="{24FE08BE-33A9-5249-AC23-63C982E256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42" y="499164"/>
            <a:ext cx="11648316" cy="5859671"/>
          </a:xfrm>
        </p:spPr>
      </p:pic>
      <p:sp>
        <p:nvSpPr>
          <p:cNvPr id="4" name="TextBox 3">
            <a:extLst>
              <a:ext uri="{FF2B5EF4-FFF2-40B4-BE49-F238E27FC236}">
                <a16:creationId xmlns:a16="http://schemas.microsoft.com/office/drawing/2014/main" id="{156A6920-F127-FF50-B1CF-D6EB7F123411}"/>
              </a:ext>
            </a:extLst>
          </p:cNvPr>
          <p:cNvSpPr txBox="1"/>
          <p:nvPr/>
        </p:nvSpPr>
        <p:spPr>
          <a:xfrm>
            <a:off x="918754" y="6358835"/>
            <a:ext cx="11273246" cy="369332"/>
          </a:xfrm>
          <a:prstGeom prst="rect">
            <a:avLst/>
          </a:prstGeom>
          <a:noFill/>
        </p:spPr>
        <p:txBody>
          <a:bodyPr wrap="square">
            <a:spAutoFit/>
          </a:bodyPr>
          <a:lstStyle/>
          <a:p>
            <a:r>
              <a:rPr lang="en-US" dirty="0">
                <a:hlinkClick r:id="rId3"/>
              </a:rPr>
              <a:t>GitHub - </a:t>
            </a:r>
            <a:r>
              <a:rPr lang="en-US" dirty="0" err="1">
                <a:hlinkClick r:id="rId3"/>
              </a:rPr>
              <a:t>USDA-VS/GenoFLU </a:t>
            </a:r>
            <a:r>
              <a:rPr lang="en-US" dirty="0">
                <a:hlinkClick r:id="rId3"/>
              </a:rPr>
              <a:t>: Pipeline de données sur la grippe pour automatiser l'assignation du génotype</a:t>
            </a:r>
            <a:endParaRPr lang="en-CA" dirty="0"/>
          </a:p>
        </p:txBody>
      </p:sp>
    </p:spTree>
    <p:extLst>
      <p:ext uri="{BB962C8B-B14F-4D97-AF65-F5344CB8AC3E}">
        <p14:creationId xmlns:p14="http://schemas.microsoft.com/office/powerpoint/2010/main" val="282349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cac-powerpoint.officeapps.live.com/pods/GetClipboardImage.ashx?Id=b81cb0cd-b8bd-426c-8488-4e6551d60f7c&amp;DC=GCA1&amp;pkey=d5b88816-edda-4ca8-85de-9e812b691fcc&amp;wdwaccluster=GCA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4" descr="https://cac-powerpoint.officeapps.live.com/pods/GetClipboardImage.ashx?Id=5233e83e-bd93-40ec-bc3c-8a9b49972252&amp;DC=GCA1&amp;pkey=029faeeb-6d43-4bf9-be00-bdcc49b4bafa&amp;wdwaccluster=GCA1"/>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TextBox 3">
            <a:extLst>
              <a:ext uri="{FF2B5EF4-FFF2-40B4-BE49-F238E27FC236}">
                <a16:creationId xmlns:a16="http://schemas.microsoft.com/office/drawing/2014/main" id="{3C94582C-33F6-9A77-7ACD-811485F2B1F5}"/>
              </a:ext>
            </a:extLst>
          </p:cNvPr>
          <p:cNvSpPr txBox="1"/>
          <p:nvPr/>
        </p:nvSpPr>
        <p:spPr>
          <a:xfrm>
            <a:off x="288257" y="1380416"/>
            <a:ext cx="3295029" cy="2246769"/>
          </a:xfrm>
          <a:prstGeom prst="rect">
            <a:avLst/>
          </a:prstGeom>
          <a:noFill/>
        </p:spPr>
        <p:txBody>
          <a:bodyPr wrap="square" rtlCol="0">
            <a:spAutoFit/>
          </a:bodyPr>
          <a:lstStyle/>
          <a:p>
            <a:r>
              <a:rPr lang="en-CA" sz="2800" dirty="0"/>
              <a:t>La migration des oiseaux sauvages est bien entamée</a:t>
            </a:r>
          </a:p>
          <a:p>
            <a:endParaRPr lang="en-CA" sz="2800" dirty="0"/>
          </a:p>
          <a:p>
            <a:endParaRPr lang="en-CA" sz="2800" dirty="0"/>
          </a:p>
          <a:p>
            <a:r>
              <a:rPr lang="en-CA" sz="2800" dirty="0">
                <a:hlinkClick r:id="rId3"/>
              </a:rPr>
              <a:t>BirdCast</a:t>
            </a:r>
            <a:endParaRPr lang="en-CA" sz="2800" dirty="0"/>
          </a:p>
        </p:txBody>
      </p:sp>
      <p:pic>
        <p:nvPicPr>
          <p:cNvPr id="5" name="Picture 4">
            <a:extLst>
              <a:ext uri="{FF2B5EF4-FFF2-40B4-BE49-F238E27FC236}">
                <a16:creationId xmlns:a16="http://schemas.microsoft.com/office/drawing/2014/main" id="{AA3A3AC2-A7D9-2DC1-AD9C-4734BAD5FFFA}"/>
              </a:ext>
            </a:extLst>
          </p:cNvPr>
          <p:cNvPicPr>
            <a:picLocks noChangeAspect="1"/>
          </p:cNvPicPr>
          <p:nvPr/>
        </p:nvPicPr>
        <p:blipFill>
          <a:blip r:embed="rId4"/>
          <a:stretch>
            <a:fillRect/>
          </a:stretch>
        </p:blipFill>
        <p:spPr>
          <a:xfrm>
            <a:off x="3583286" y="1211917"/>
            <a:ext cx="8522191" cy="4865052"/>
          </a:xfrm>
          <a:prstGeom prst="rect">
            <a:avLst/>
          </a:prstGeom>
        </p:spPr>
      </p:pic>
    </p:spTree>
    <p:extLst>
      <p:ext uri="{BB962C8B-B14F-4D97-AF65-F5344CB8AC3E}">
        <p14:creationId xmlns:p14="http://schemas.microsoft.com/office/powerpoint/2010/main" val="2029579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B142-25CD-2331-5C37-312CE8F308E5}"/>
              </a:ext>
            </a:extLst>
          </p:cNvPr>
          <p:cNvSpPr>
            <a:spLocks noGrp="1"/>
          </p:cNvSpPr>
          <p:nvPr>
            <p:ph type="title"/>
          </p:nvPr>
        </p:nvSpPr>
        <p:spPr>
          <a:xfrm>
            <a:off x="475796" y="446070"/>
            <a:ext cx="3269343" cy="1325563"/>
          </a:xfrm>
        </p:spPr>
        <p:txBody>
          <a:bodyPr/>
          <a:lstStyle/>
          <a:p>
            <a:r>
              <a:rPr lang="en-CA" dirty="0"/>
              <a:t>Union européenne</a:t>
            </a:r>
          </a:p>
        </p:txBody>
      </p:sp>
      <p:sp>
        <p:nvSpPr>
          <p:cNvPr id="4" name="Slide Number Placeholder 3">
            <a:extLst>
              <a:ext uri="{FF2B5EF4-FFF2-40B4-BE49-F238E27FC236}">
                <a16:creationId xmlns:a16="http://schemas.microsoft.com/office/drawing/2014/main" id="{B7E1BDEB-6F13-1DFA-CB67-232F3BDFD000}"/>
              </a:ext>
            </a:extLst>
          </p:cNvPr>
          <p:cNvSpPr>
            <a:spLocks noGrp="1"/>
          </p:cNvSpPr>
          <p:nvPr>
            <p:ph type="sldNum" sz="quarter" idx="14"/>
          </p:nvPr>
        </p:nvSpPr>
        <p:spPr/>
        <p:txBody>
          <a:bodyPr/>
          <a:lstStyle/>
          <a:p>
            <a:pPr>
              <a:defRPr/>
            </a:pPr>
            <a:fld id="{68678C35-086D-4198-975D-7CAE096F9A66}" type="slidenum">
              <a:rPr lang="en-US" altLang="en-US" smtClean="0"/>
              <a:t>15</a:t>
            </a:fld>
            <a:endParaRPr lang="en-US" altLang="en-US"/>
          </a:p>
        </p:txBody>
      </p:sp>
      <p:pic>
        <p:nvPicPr>
          <p:cNvPr id="6" name="Picture 5">
            <a:extLst>
              <a:ext uri="{FF2B5EF4-FFF2-40B4-BE49-F238E27FC236}">
                <a16:creationId xmlns:a16="http://schemas.microsoft.com/office/drawing/2014/main" id="{A8309E19-873A-112A-CC87-EC26F11AD6ED}"/>
              </a:ext>
            </a:extLst>
          </p:cNvPr>
          <p:cNvPicPr>
            <a:picLocks noChangeAspect="1"/>
          </p:cNvPicPr>
          <p:nvPr/>
        </p:nvPicPr>
        <p:blipFill>
          <a:blip r:embed="rId3"/>
          <a:stretch>
            <a:fillRect/>
          </a:stretch>
        </p:blipFill>
        <p:spPr>
          <a:xfrm>
            <a:off x="4164555" y="136525"/>
            <a:ext cx="7825988" cy="6721475"/>
          </a:xfrm>
          <a:prstGeom prst="rect">
            <a:avLst/>
          </a:prstGeom>
        </p:spPr>
      </p:pic>
      <p:sp>
        <p:nvSpPr>
          <p:cNvPr id="7" name="TextBox 6">
            <a:extLst>
              <a:ext uri="{FF2B5EF4-FFF2-40B4-BE49-F238E27FC236}">
                <a16:creationId xmlns:a16="http://schemas.microsoft.com/office/drawing/2014/main" id="{1537583D-D01A-B97E-A678-813441707531}"/>
              </a:ext>
            </a:extLst>
          </p:cNvPr>
          <p:cNvSpPr txBox="1"/>
          <p:nvPr/>
        </p:nvSpPr>
        <p:spPr>
          <a:xfrm>
            <a:off x="201457" y="2497873"/>
            <a:ext cx="4337089" cy="3046988"/>
          </a:xfrm>
          <a:prstGeom prst="rect">
            <a:avLst/>
          </a:prstGeom>
          <a:noFill/>
        </p:spPr>
        <p:txBody>
          <a:bodyPr wrap="square" rtlCol="0">
            <a:spAutoFit/>
          </a:bodyPr>
          <a:lstStyle/>
          <a:p>
            <a:r>
              <a:rPr lang="en-CA" sz="2400" dirty="0"/>
              <a:t>90% des cas de volailles sont de génotype EA-2024-DI.x (différent de notre D1.x)</a:t>
            </a:r>
          </a:p>
          <a:p>
            <a:endParaRPr lang="en-CA" sz="2400" dirty="0"/>
          </a:p>
          <a:p>
            <a:r>
              <a:rPr lang="en-CA" sz="2400" dirty="0"/>
              <a:t>Moins de diversité génétique que l'année précédente</a:t>
            </a:r>
          </a:p>
          <a:p>
            <a:endParaRPr lang="en-CA" sz="2400" dirty="0"/>
          </a:p>
          <a:p>
            <a:r>
              <a:rPr lang="en-CA" sz="2400" dirty="0"/>
              <a:t>2024-25 pire que 2023-24</a:t>
            </a:r>
          </a:p>
        </p:txBody>
      </p:sp>
      <p:sp>
        <p:nvSpPr>
          <p:cNvPr id="3" name="Rectangle 2">
            <a:extLst>
              <a:ext uri="{FF2B5EF4-FFF2-40B4-BE49-F238E27FC236}">
                <a16:creationId xmlns:a16="http://schemas.microsoft.com/office/drawing/2014/main" id="{4A3E66E2-904A-316A-110C-ADB8FA491228}"/>
              </a:ext>
            </a:extLst>
          </p:cNvPr>
          <p:cNvSpPr/>
          <p:nvPr/>
        </p:nvSpPr>
        <p:spPr>
          <a:xfrm>
            <a:off x="4776987" y="68262"/>
            <a:ext cx="1266825" cy="672147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92C2C83D-D355-EDFD-FD89-C1E036863EBA}"/>
              </a:ext>
            </a:extLst>
          </p:cNvPr>
          <p:cNvSpPr/>
          <p:nvPr/>
        </p:nvSpPr>
        <p:spPr>
          <a:xfrm>
            <a:off x="6042032" y="68261"/>
            <a:ext cx="4883143" cy="672147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04C1B39F-6B87-DD75-47FB-DA2702318CEE}"/>
              </a:ext>
            </a:extLst>
          </p:cNvPr>
          <p:cNvSpPr/>
          <p:nvPr/>
        </p:nvSpPr>
        <p:spPr>
          <a:xfrm>
            <a:off x="10925175" y="68260"/>
            <a:ext cx="1266825" cy="672147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91C67AEB-F061-B654-5573-CB7E6E179FEF}"/>
              </a:ext>
            </a:extLst>
          </p:cNvPr>
          <p:cNvSpPr txBox="1"/>
          <p:nvPr/>
        </p:nvSpPr>
        <p:spPr>
          <a:xfrm>
            <a:off x="5064487" y="561975"/>
            <a:ext cx="652743" cy="369332"/>
          </a:xfrm>
          <a:prstGeom prst="rect">
            <a:avLst/>
          </a:prstGeom>
          <a:noFill/>
        </p:spPr>
        <p:txBody>
          <a:bodyPr wrap="none" rtlCol="0">
            <a:spAutoFit/>
          </a:bodyPr>
          <a:lstStyle/>
          <a:p>
            <a:r>
              <a:rPr lang="en-CA" dirty="0"/>
              <a:t>2023</a:t>
            </a:r>
          </a:p>
        </p:txBody>
      </p:sp>
      <p:sp>
        <p:nvSpPr>
          <p:cNvPr id="10" name="TextBox 9">
            <a:extLst>
              <a:ext uri="{FF2B5EF4-FFF2-40B4-BE49-F238E27FC236}">
                <a16:creationId xmlns:a16="http://schemas.microsoft.com/office/drawing/2014/main" id="{4DFB4488-414D-D3B0-8467-DD8569458756}"/>
              </a:ext>
            </a:extLst>
          </p:cNvPr>
          <p:cNvSpPr txBox="1"/>
          <p:nvPr/>
        </p:nvSpPr>
        <p:spPr>
          <a:xfrm>
            <a:off x="6798037" y="561975"/>
            <a:ext cx="652743" cy="369332"/>
          </a:xfrm>
          <a:prstGeom prst="rect">
            <a:avLst/>
          </a:prstGeom>
          <a:noFill/>
        </p:spPr>
        <p:txBody>
          <a:bodyPr wrap="none" rtlCol="0">
            <a:spAutoFit/>
          </a:bodyPr>
          <a:lstStyle/>
          <a:p>
            <a:r>
              <a:rPr lang="en-CA" dirty="0"/>
              <a:t>2024</a:t>
            </a:r>
          </a:p>
        </p:txBody>
      </p:sp>
      <p:sp>
        <p:nvSpPr>
          <p:cNvPr id="11" name="TextBox 10">
            <a:extLst>
              <a:ext uri="{FF2B5EF4-FFF2-40B4-BE49-F238E27FC236}">
                <a16:creationId xmlns:a16="http://schemas.microsoft.com/office/drawing/2014/main" id="{6FAB804A-8548-A665-ACFF-0E90D5B1BEE8}"/>
              </a:ext>
            </a:extLst>
          </p:cNvPr>
          <p:cNvSpPr txBox="1"/>
          <p:nvPr/>
        </p:nvSpPr>
        <p:spPr>
          <a:xfrm>
            <a:off x="11018219" y="446070"/>
            <a:ext cx="652743" cy="369332"/>
          </a:xfrm>
          <a:prstGeom prst="rect">
            <a:avLst/>
          </a:prstGeom>
          <a:noFill/>
        </p:spPr>
        <p:txBody>
          <a:bodyPr wrap="none" rtlCol="0">
            <a:spAutoFit/>
          </a:bodyPr>
          <a:lstStyle/>
          <a:p>
            <a:r>
              <a:rPr lang="en-CA" dirty="0"/>
              <a:t>2025</a:t>
            </a:r>
          </a:p>
        </p:txBody>
      </p:sp>
    </p:spTree>
    <p:extLst>
      <p:ext uri="{BB962C8B-B14F-4D97-AF65-F5344CB8AC3E}">
        <p14:creationId xmlns:p14="http://schemas.microsoft.com/office/powerpoint/2010/main" val="1867224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40" y="0"/>
            <a:ext cx="4571785" cy="1325563"/>
          </a:xfrm>
        </p:spPr>
        <p:txBody>
          <a:bodyPr/>
          <a:lstStyle/>
          <a:p>
            <a:r>
              <a:rPr lang="en-CA" sz="3600" dirty="0"/>
              <a:t>Europe - </a:t>
            </a:r>
            <a:r>
              <a:rPr lang="en-CA" sz="3600" dirty="0" err="1"/>
              <a:t>Oiseaux</a:t>
            </a:r>
            <a:r>
              <a:rPr lang="en-CA" sz="3600" dirty="0"/>
              <a:t> </a:t>
            </a:r>
            <a:br>
              <a:rPr lang="en-CA" sz="3600" dirty="0"/>
            </a:br>
            <a:r>
              <a:rPr lang="en-CA" sz="3600" dirty="0"/>
              <a:t>domestiques</a:t>
            </a:r>
          </a:p>
        </p:txBody>
      </p:sp>
      <p:sp>
        <p:nvSpPr>
          <p:cNvPr id="3" name="Content Placeholder 2"/>
          <p:cNvSpPr>
            <a:spLocks noGrp="1"/>
          </p:cNvSpPr>
          <p:nvPr>
            <p:ph sz="half" idx="1"/>
          </p:nvPr>
        </p:nvSpPr>
        <p:spPr>
          <a:xfrm>
            <a:off x="477166" y="1280160"/>
            <a:ext cx="5445642" cy="4447886"/>
          </a:xfrm>
        </p:spPr>
        <p:txBody>
          <a:bodyPr/>
          <a:lstStyle/>
          <a:p>
            <a:pPr marL="0" indent="0">
              <a:buNone/>
            </a:pPr>
            <a:r>
              <a:rPr lang="en-CA" sz="2400" dirty="0"/>
              <a:t>437 </a:t>
            </a:r>
            <a:r>
              <a:rPr lang="en-CA" sz="2400" dirty="0" err="1"/>
              <a:t>cas</a:t>
            </a:r>
            <a:r>
              <a:rPr lang="en-CA" sz="2400" dirty="0"/>
              <a:t> dans 27 pays </a:t>
            </a:r>
          </a:p>
          <a:p>
            <a:pPr marL="0" indent="0">
              <a:buNone/>
            </a:pPr>
            <a:r>
              <a:rPr lang="en-CA" sz="2400" dirty="0"/>
              <a:t>(depuis septembre)</a:t>
            </a:r>
          </a:p>
        </p:txBody>
      </p:sp>
      <p:sp>
        <p:nvSpPr>
          <p:cNvPr id="4" name="Content Placeholder 3"/>
          <p:cNvSpPr>
            <a:spLocks noGrp="1"/>
          </p:cNvSpPr>
          <p:nvPr>
            <p:ph sz="half" idx="2"/>
          </p:nvPr>
        </p:nvSpPr>
        <p:spPr>
          <a:xfrm>
            <a:off x="5723303" y="1280159"/>
            <a:ext cx="5621592" cy="4447886"/>
          </a:xfrm>
        </p:spPr>
        <p:txBody>
          <a:bodyPr/>
          <a:lstStyle/>
          <a:p>
            <a:pPr marL="457200" lvl="1" indent="0">
              <a:buNone/>
            </a:pPr>
            <a:r>
              <a:rPr lang="en-CA" dirty="0"/>
              <a:t>878 </a:t>
            </a:r>
            <a:r>
              <a:rPr lang="en-CA" dirty="0" err="1"/>
              <a:t>cas</a:t>
            </a:r>
            <a:r>
              <a:rPr lang="en-CA" dirty="0"/>
              <a:t> dans 32 pays </a:t>
            </a:r>
          </a:p>
          <a:p>
            <a:pPr marL="457200" lvl="1" indent="0">
              <a:buNone/>
            </a:pPr>
            <a:r>
              <a:rPr lang="en-CA" dirty="0"/>
              <a:t>(depuis septembre)</a:t>
            </a:r>
          </a:p>
        </p:txBody>
      </p:sp>
      <p:sp>
        <p:nvSpPr>
          <p:cNvPr id="7" name="Title 1"/>
          <p:cNvSpPr txBox="1">
            <a:spLocks/>
          </p:cNvSpPr>
          <p:nvPr/>
        </p:nvSpPr>
        <p:spPr bwMode="auto">
          <a:xfrm>
            <a:off x="6213302" y="-68550"/>
            <a:ext cx="578427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mn-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3600" dirty="0"/>
              <a:t>Europe - </a:t>
            </a:r>
            <a:r>
              <a:rPr lang="en-CA" sz="3600" dirty="0" err="1"/>
              <a:t>Oiseaux</a:t>
            </a:r>
            <a:r>
              <a:rPr lang="en-CA" sz="3600" dirty="0"/>
              <a:t> </a:t>
            </a:r>
          </a:p>
          <a:p>
            <a:r>
              <a:rPr lang="en-CA" sz="3600" dirty="0" err="1"/>
              <a:t>sauvages</a:t>
            </a:r>
            <a:endParaRPr lang="en-CA" sz="3600" dirty="0"/>
          </a:p>
        </p:txBody>
      </p:sp>
      <p:sp>
        <p:nvSpPr>
          <p:cNvPr id="6" name="TextBox 5">
            <a:extLst>
              <a:ext uri="{FF2B5EF4-FFF2-40B4-BE49-F238E27FC236}">
                <a16:creationId xmlns:a16="http://schemas.microsoft.com/office/drawing/2014/main" id="{8F6A5AFD-F111-82C3-776B-458FA00A265F}"/>
              </a:ext>
            </a:extLst>
          </p:cNvPr>
          <p:cNvSpPr txBox="1"/>
          <p:nvPr/>
        </p:nvSpPr>
        <p:spPr>
          <a:xfrm>
            <a:off x="477166" y="6171962"/>
            <a:ext cx="2947352" cy="369332"/>
          </a:xfrm>
          <a:prstGeom prst="rect">
            <a:avLst/>
          </a:prstGeom>
          <a:noFill/>
        </p:spPr>
        <p:txBody>
          <a:bodyPr wrap="square">
            <a:spAutoFit/>
          </a:bodyPr>
          <a:lstStyle/>
          <a:p>
            <a:r>
              <a:rPr lang="pt-BR" dirty="0">
                <a:hlinkClick r:id="rId3"/>
              </a:rPr>
              <a:t>Portail de données sur la grippe aviaire de l'EURL</a:t>
            </a:r>
            <a:endParaRPr lang="en-CA" dirty="0"/>
          </a:p>
        </p:txBody>
      </p:sp>
      <p:pic>
        <p:nvPicPr>
          <p:cNvPr id="10" name="Picture 9">
            <a:extLst>
              <a:ext uri="{FF2B5EF4-FFF2-40B4-BE49-F238E27FC236}">
                <a16:creationId xmlns:a16="http://schemas.microsoft.com/office/drawing/2014/main" id="{1B3EA403-6298-CBF2-D002-FC0737A7BF7D}"/>
              </a:ext>
            </a:extLst>
          </p:cNvPr>
          <p:cNvPicPr>
            <a:picLocks noChangeAspect="1"/>
          </p:cNvPicPr>
          <p:nvPr/>
        </p:nvPicPr>
        <p:blipFill>
          <a:blip r:embed="rId4"/>
          <a:stretch>
            <a:fillRect/>
          </a:stretch>
        </p:blipFill>
        <p:spPr>
          <a:xfrm>
            <a:off x="703006" y="2191168"/>
            <a:ext cx="3714941" cy="3511730"/>
          </a:xfrm>
          <a:prstGeom prst="rect">
            <a:avLst/>
          </a:prstGeom>
          <a:ln w="19050">
            <a:solidFill>
              <a:schemeClr val="tx1"/>
            </a:solidFill>
          </a:ln>
        </p:spPr>
      </p:pic>
      <p:pic>
        <p:nvPicPr>
          <p:cNvPr id="12" name="Picture 11">
            <a:extLst>
              <a:ext uri="{FF2B5EF4-FFF2-40B4-BE49-F238E27FC236}">
                <a16:creationId xmlns:a16="http://schemas.microsoft.com/office/drawing/2014/main" id="{F0E0575A-B304-DE9D-5180-82F7F5D14588}"/>
              </a:ext>
            </a:extLst>
          </p:cNvPr>
          <p:cNvPicPr>
            <a:picLocks noChangeAspect="1"/>
          </p:cNvPicPr>
          <p:nvPr/>
        </p:nvPicPr>
        <p:blipFill>
          <a:blip r:embed="rId5"/>
          <a:stretch>
            <a:fillRect/>
          </a:stretch>
        </p:blipFill>
        <p:spPr>
          <a:xfrm>
            <a:off x="6269194" y="2191168"/>
            <a:ext cx="3669607" cy="3513731"/>
          </a:xfrm>
          <a:prstGeom prst="rect">
            <a:avLst/>
          </a:prstGeom>
          <a:ln w="19050">
            <a:solidFill>
              <a:schemeClr val="tx1"/>
            </a:solidFill>
          </a:ln>
        </p:spPr>
      </p:pic>
    </p:spTree>
    <p:extLst>
      <p:ext uri="{BB962C8B-B14F-4D97-AF65-F5344CB8AC3E}">
        <p14:creationId xmlns:p14="http://schemas.microsoft.com/office/powerpoint/2010/main" val="2652739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IAHP France</a:t>
            </a:r>
          </a:p>
        </p:txBody>
      </p:sp>
      <p:sp>
        <p:nvSpPr>
          <p:cNvPr id="3" name="Content Placeholder 2"/>
          <p:cNvSpPr>
            <a:spLocks noGrp="1"/>
          </p:cNvSpPr>
          <p:nvPr>
            <p:ph sz="half" idx="1"/>
          </p:nvPr>
        </p:nvSpPr>
        <p:spPr>
          <a:xfrm>
            <a:off x="5688786" y="843471"/>
            <a:ext cx="5514082" cy="4351338"/>
          </a:xfrm>
        </p:spPr>
        <p:txBody>
          <a:bodyPr/>
          <a:lstStyle/>
          <a:p>
            <a:pPr lvl="1"/>
            <a:r>
              <a:rPr lang="en-US" dirty="0">
                <a:hlinkClick r:id="rId3"/>
              </a:rPr>
              <a:t>Un troupeau de canards vaccinés en France touché par la grippe aviaire | WATTPoultry.com </a:t>
            </a:r>
            <a:r>
              <a:rPr lang="en-US" dirty="0"/>
              <a:t>- January 2025</a:t>
            </a:r>
          </a:p>
          <a:p>
            <a:pPr lvl="1"/>
            <a:r>
              <a:rPr lang="en-US" dirty="0"/>
              <a:t>Depuis le 1er </a:t>
            </a:r>
            <a:r>
              <a:rPr lang="en-US" dirty="0" err="1"/>
              <a:t>janvier</a:t>
            </a:r>
            <a:r>
              <a:rPr lang="en-US" dirty="0"/>
              <a:t> , deux affaires nationales en France</a:t>
            </a:r>
          </a:p>
          <a:p>
            <a:pPr lvl="1"/>
            <a:r>
              <a:rPr lang="en-US" dirty="0">
                <a:hlinkClick r:id="rId4"/>
              </a:rPr>
              <a:t>Nouvelles concernant une nouvelle série de vaccinations pour les canards</a:t>
            </a:r>
            <a:endParaRPr lang="en-US" dirty="0">
              <a:hlinkClick r:id="rId5"/>
            </a:endParaRPr>
          </a:p>
          <a:p>
            <a:pPr lvl="1"/>
            <a:endParaRPr lang="en-US" dirty="0"/>
          </a:p>
          <a:p>
            <a:pPr lvl="1"/>
            <a:r>
              <a:rPr lang="en-US" dirty="0"/>
              <a:t>Quelqu'un a-t-il plus d'informations sur ce qui se passe en France en matière de vaccinations ?</a:t>
            </a:r>
          </a:p>
          <a:p>
            <a:pPr lvl="1"/>
            <a:r>
              <a:rPr lang="en-US" dirty="0"/>
              <a:t>Quel est l'impact de l'évolution des génotypes sur l'efficacité de la vaccination ?</a:t>
            </a:r>
          </a:p>
          <a:p>
            <a:endParaRPr lang="en-US" dirty="0"/>
          </a:p>
          <a:p>
            <a:endParaRPr lang="en-US" dirty="0">
              <a:hlinkClick r:id="rId5"/>
            </a:endParaRPr>
          </a:p>
          <a:p>
            <a:pPr marL="0" indent="0">
              <a:buNone/>
            </a:pPr>
            <a:endParaRPr lang="en-US" dirty="0">
              <a:hlinkClick r:id="rId5"/>
            </a:endParaRPr>
          </a:p>
          <a:p>
            <a:pPr marL="0" indent="0">
              <a:buNone/>
            </a:pPr>
            <a:endParaRPr lang="en-US" dirty="0">
              <a:hlinkClick r:id="rId5"/>
            </a:endParaRPr>
          </a:p>
          <a:p>
            <a:endParaRPr lang="en-US" dirty="0"/>
          </a:p>
        </p:txBody>
      </p:sp>
      <p:pic>
        <p:nvPicPr>
          <p:cNvPr id="6" name="Picture 5">
            <a:extLst>
              <a:ext uri="{FF2B5EF4-FFF2-40B4-BE49-F238E27FC236}">
                <a16:creationId xmlns:a16="http://schemas.microsoft.com/office/drawing/2014/main" id="{5B6BFC9A-2C76-6438-C3CD-DADFFDEE8525}"/>
              </a:ext>
            </a:extLst>
          </p:cNvPr>
          <p:cNvPicPr>
            <a:picLocks noChangeAspect="1"/>
          </p:cNvPicPr>
          <p:nvPr/>
        </p:nvPicPr>
        <p:blipFill>
          <a:blip r:embed="rId6"/>
          <a:stretch>
            <a:fillRect/>
          </a:stretch>
        </p:blipFill>
        <p:spPr>
          <a:xfrm>
            <a:off x="838200" y="2011263"/>
            <a:ext cx="4046640" cy="3837331"/>
          </a:xfrm>
          <a:prstGeom prst="rect">
            <a:avLst/>
          </a:prstGeom>
          <a:ln w="28575">
            <a:solidFill>
              <a:schemeClr val="tx1"/>
            </a:solidFill>
          </a:ln>
        </p:spPr>
      </p:pic>
      <p:sp>
        <p:nvSpPr>
          <p:cNvPr id="4" name="TextBox 3">
            <a:extLst>
              <a:ext uri="{FF2B5EF4-FFF2-40B4-BE49-F238E27FC236}">
                <a16:creationId xmlns:a16="http://schemas.microsoft.com/office/drawing/2014/main" id="{BEE67E13-5F60-A806-1060-62D89C438A26}"/>
              </a:ext>
            </a:extLst>
          </p:cNvPr>
          <p:cNvSpPr txBox="1"/>
          <p:nvPr/>
        </p:nvSpPr>
        <p:spPr>
          <a:xfrm>
            <a:off x="1387844" y="5848594"/>
            <a:ext cx="2947352" cy="369332"/>
          </a:xfrm>
          <a:prstGeom prst="rect">
            <a:avLst/>
          </a:prstGeom>
          <a:noFill/>
        </p:spPr>
        <p:txBody>
          <a:bodyPr wrap="square">
            <a:spAutoFit/>
          </a:bodyPr>
          <a:lstStyle/>
          <a:p>
            <a:r>
              <a:rPr lang="pt-BR" dirty="0">
                <a:hlinkClick r:id="rId7"/>
              </a:rPr>
              <a:t>Portail de données sur la grippe aviaire de l'EURL</a:t>
            </a:r>
            <a:endParaRPr lang="en-CA" dirty="0"/>
          </a:p>
        </p:txBody>
      </p:sp>
    </p:spTree>
    <p:extLst>
      <p:ext uri="{BB962C8B-B14F-4D97-AF65-F5344CB8AC3E}">
        <p14:creationId xmlns:p14="http://schemas.microsoft.com/office/powerpoint/2010/main" val="79124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25A678-E2ED-19C0-4E5A-D64EE3F32D8A}"/>
              </a:ext>
            </a:extLst>
          </p:cNvPr>
          <p:cNvSpPr>
            <a:spLocks noGrp="1"/>
          </p:cNvSpPr>
          <p:nvPr>
            <p:ph type="title"/>
          </p:nvPr>
        </p:nvSpPr>
        <p:spPr/>
        <p:txBody>
          <a:bodyPr/>
          <a:lstStyle/>
          <a:p>
            <a:r>
              <a:rPr lang="en-CA" dirty="0"/>
              <a:t>Cas mondiaux d'influenza aviaire (toutes souches confondues) </a:t>
            </a:r>
          </a:p>
        </p:txBody>
      </p:sp>
      <p:sp>
        <p:nvSpPr>
          <p:cNvPr id="10" name="Text Placeholder 9">
            <a:extLst>
              <a:ext uri="{FF2B5EF4-FFF2-40B4-BE49-F238E27FC236}">
                <a16:creationId xmlns:a16="http://schemas.microsoft.com/office/drawing/2014/main" id="{DB38C94D-088B-B5CF-7A25-82B24C1FD7C8}"/>
              </a:ext>
            </a:extLst>
          </p:cNvPr>
          <p:cNvSpPr>
            <a:spLocks noGrp="1"/>
          </p:cNvSpPr>
          <p:nvPr>
            <p:ph type="body" idx="1"/>
          </p:nvPr>
        </p:nvSpPr>
        <p:spPr/>
        <p:txBody>
          <a:bodyPr/>
          <a:lstStyle/>
          <a:p>
            <a:r>
              <a:rPr lang="en-CA" dirty="0"/>
              <a:t>1er septembre - 31 décembre 2024</a:t>
            </a:r>
          </a:p>
        </p:txBody>
      </p:sp>
      <p:sp>
        <p:nvSpPr>
          <p:cNvPr id="12" name="Text Placeholder 11">
            <a:extLst>
              <a:ext uri="{FF2B5EF4-FFF2-40B4-BE49-F238E27FC236}">
                <a16:creationId xmlns:a16="http://schemas.microsoft.com/office/drawing/2014/main" id="{BA019C5C-6164-73CB-EAFB-3077561930D9}"/>
              </a:ext>
            </a:extLst>
          </p:cNvPr>
          <p:cNvSpPr>
            <a:spLocks noGrp="1"/>
          </p:cNvSpPr>
          <p:nvPr>
            <p:ph type="body" sz="quarter" idx="3"/>
          </p:nvPr>
        </p:nvSpPr>
        <p:spPr/>
        <p:txBody>
          <a:bodyPr/>
          <a:lstStyle/>
          <a:p>
            <a:r>
              <a:rPr lang="en-CA" dirty="0"/>
              <a:t>Du 1er janvier 2025 à aujourd'hui</a:t>
            </a:r>
          </a:p>
        </p:txBody>
      </p:sp>
      <p:pic>
        <p:nvPicPr>
          <p:cNvPr id="8" name="Content Placeholder 7">
            <a:extLst>
              <a:ext uri="{FF2B5EF4-FFF2-40B4-BE49-F238E27FC236}">
                <a16:creationId xmlns:a16="http://schemas.microsoft.com/office/drawing/2014/main" id="{42D1B87C-E068-5E74-D064-7D2CC990A4B2}"/>
              </a:ext>
            </a:extLst>
          </p:cNvPr>
          <p:cNvPicPr>
            <a:picLocks noGrp="1" noChangeAspect="1"/>
          </p:cNvPicPr>
          <p:nvPr>
            <p:ph sz="quarter" idx="4"/>
          </p:nvPr>
        </p:nvPicPr>
        <p:blipFill>
          <a:blip r:embed="rId3"/>
          <a:stretch>
            <a:fillRect/>
          </a:stretch>
        </p:blipFill>
        <p:spPr>
          <a:xfrm>
            <a:off x="6194426" y="2505075"/>
            <a:ext cx="4865480" cy="3684588"/>
          </a:xfrm>
        </p:spPr>
      </p:pic>
      <p:pic>
        <p:nvPicPr>
          <p:cNvPr id="17" name="Content Placeholder 16">
            <a:extLst>
              <a:ext uri="{FF2B5EF4-FFF2-40B4-BE49-F238E27FC236}">
                <a16:creationId xmlns:a16="http://schemas.microsoft.com/office/drawing/2014/main" id="{EF33A94D-B143-5C4B-F5EF-C277E73859D4}"/>
              </a:ext>
            </a:extLst>
          </p:cNvPr>
          <p:cNvPicPr>
            <a:picLocks noGrp="1" noChangeAspect="1"/>
          </p:cNvPicPr>
          <p:nvPr>
            <p:ph sz="half" idx="2"/>
          </p:nvPr>
        </p:nvPicPr>
        <p:blipFill>
          <a:blip r:embed="rId4"/>
          <a:stretch>
            <a:fillRect/>
          </a:stretch>
        </p:blipFill>
        <p:spPr>
          <a:xfrm>
            <a:off x="836609" y="2505075"/>
            <a:ext cx="4571798" cy="3684588"/>
          </a:xfrm>
        </p:spPr>
      </p:pic>
      <p:sp>
        <p:nvSpPr>
          <p:cNvPr id="3" name="TextBox 2">
            <a:extLst>
              <a:ext uri="{FF2B5EF4-FFF2-40B4-BE49-F238E27FC236}">
                <a16:creationId xmlns:a16="http://schemas.microsoft.com/office/drawing/2014/main" id="{68387136-9886-AD44-64DD-E0494E122394}"/>
              </a:ext>
            </a:extLst>
          </p:cNvPr>
          <p:cNvSpPr txBox="1"/>
          <p:nvPr/>
        </p:nvSpPr>
        <p:spPr>
          <a:xfrm>
            <a:off x="3282802" y="6308208"/>
            <a:ext cx="2125605" cy="369332"/>
          </a:xfrm>
          <a:prstGeom prst="rect">
            <a:avLst/>
          </a:prstGeom>
          <a:noFill/>
        </p:spPr>
        <p:txBody>
          <a:bodyPr wrap="square">
            <a:spAutoFit/>
          </a:bodyPr>
          <a:lstStyle/>
          <a:p>
            <a:r>
              <a:rPr lang="en-CA" dirty="0">
                <a:hlinkClick r:id="rId5"/>
              </a:rPr>
              <a:t>Empress Plus – FAO </a:t>
            </a:r>
            <a:r>
              <a:rPr lang="en-CA" dirty="0"/>
              <a:t> </a:t>
            </a:r>
          </a:p>
        </p:txBody>
      </p:sp>
    </p:spTree>
    <p:extLst>
      <p:ext uri="{BB962C8B-B14F-4D97-AF65-F5344CB8AC3E}">
        <p14:creationId xmlns:p14="http://schemas.microsoft.com/office/powerpoint/2010/main" val="284071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951E-2829-B7CB-D21B-61023928C0B5}"/>
              </a:ext>
            </a:extLst>
          </p:cNvPr>
          <p:cNvSpPr>
            <a:spLocks noGrp="1"/>
          </p:cNvSpPr>
          <p:nvPr>
            <p:ph type="title"/>
          </p:nvPr>
        </p:nvSpPr>
        <p:spPr/>
        <p:txBody>
          <a:bodyPr/>
          <a:lstStyle/>
          <a:p>
            <a:r>
              <a:rPr lang="en-US" sz="2800" dirty="0">
                <a:hlinkClick r:id="rId2"/>
              </a:rPr>
              <a:t>Grippe aviaire confirmée chez un mouton dans le Yorkshire - GOV.UK</a:t>
            </a:r>
            <a:br>
              <a:rPr lang="en-US" sz="2800" dirty="0"/>
            </a:br>
            <a:endParaRPr lang="en-CA" sz="2800" dirty="0"/>
          </a:p>
        </p:txBody>
      </p:sp>
      <p:sp>
        <p:nvSpPr>
          <p:cNvPr id="3" name="Content Placeholder 2">
            <a:extLst>
              <a:ext uri="{FF2B5EF4-FFF2-40B4-BE49-F238E27FC236}">
                <a16:creationId xmlns:a16="http://schemas.microsoft.com/office/drawing/2014/main" id="{F2EAA829-5E07-4570-BC6E-E9DD035FD34E}"/>
              </a:ext>
            </a:extLst>
          </p:cNvPr>
          <p:cNvSpPr>
            <a:spLocks noGrp="1"/>
          </p:cNvSpPr>
          <p:nvPr>
            <p:ph sz="half" idx="1"/>
          </p:nvPr>
        </p:nvSpPr>
        <p:spPr>
          <a:xfrm>
            <a:off x="914400" y="1253331"/>
            <a:ext cx="5181600" cy="4351338"/>
          </a:xfrm>
        </p:spPr>
        <p:txBody>
          <a:bodyPr/>
          <a:lstStyle/>
          <a:p>
            <a:r>
              <a:rPr lang="en-CA" dirty="0"/>
              <a:t>Petite ferme d'espèces mixtes</a:t>
            </a:r>
          </a:p>
          <a:p>
            <a:r>
              <a:rPr lang="en-CA" dirty="0"/>
              <a:t>Abritait des poulets, des canards, des dindes et des oies.</a:t>
            </a:r>
          </a:p>
          <a:p>
            <a:r>
              <a:rPr lang="en-CA" dirty="0"/>
              <a:t>26 moutons (1 bélier, 25 brebis)</a:t>
            </a:r>
          </a:p>
          <a:p>
            <a:r>
              <a:rPr lang="en-CA" dirty="0"/>
              <a:t>1 brebis positive à l'IAHP par sérologie a été abattue.</a:t>
            </a:r>
          </a:p>
          <a:p>
            <a:pPr lvl="1"/>
            <a:r>
              <a:rPr lang="en-CA" dirty="0"/>
              <a:t>PCR positive dans le lait</a:t>
            </a:r>
          </a:p>
          <a:p>
            <a:pPr lvl="1"/>
            <a:r>
              <a:rPr lang="en-CA" dirty="0"/>
              <a:t>Sang ELISA positif</a:t>
            </a:r>
          </a:p>
          <a:p>
            <a:pPr lvl="1"/>
            <a:r>
              <a:rPr lang="en-CA" dirty="0"/>
              <a:t>PCR négative sur d'autres tissus</a:t>
            </a:r>
          </a:p>
          <a:p>
            <a:r>
              <a:rPr lang="en-CA" dirty="0"/>
              <a:t>Tous les autres animaux, y compris les agneaux qu'elle allaitait, étaient négatifs</a:t>
            </a:r>
          </a:p>
        </p:txBody>
      </p:sp>
      <p:pic>
        <p:nvPicPr>
          <p:cNvPr id="6" name="Content Placeholder 5" descr="A sheep standing in mud&#10;&#10;AI-generated content may be incorrect.">
            <a:extLst>
              <a:ext uri="{FF2B5EF4-FFF2-40B4-BE49-F238E27FC236}">
                <a16:creationId xmlns:a16="http://schemas.microsoft.com/office/drawing/2014/main" id="{1412519A-9851-57A1-8E61-703369CAAF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
        <p:nvSpPr>
          <p:cNvPr id="4" name="TextBox 3">
            <a:extLst>
              <a:ext uri="{FF2B5EF4-FFF2-40B4-BE49-F238E27FC236}">
                <a16:creationId xmlns:a16="http://schemas.microsoft.com/office/drawing/2014/main" id="{1BB160B0-E107-30FF-EA0C-C599223A66AA}"/>
              </a:ext>
            </a:extLst>
          </p:cNvPr>
          <p:cNvSpPr txBox="1"/>
          <p:nvPr/>
        </p:nvSpPr>
        <p:spPr>
          <a:xfrm>
            <a:off x="6921796" y="6308209"/>
            <a:ext cx="2239652" cy="369332"/>
          </a:xfrm>
          <a:prstGeom prst="rect">
            <a:avLst/>
          </a:prstGeom>
          <a:noFill/>
        </p:spPr>
        <p:txBody>
          <a:bodyPr wrap="none" rtlCol="0">
            <a:spAutoFit/>
          </a:bodyPr>
          <a:lstStyle/>
          <a:p>
            <a:r>
              <a:rPr lang="en-CA" dirty="0"/>
              <a:t>Image Credit ChatGPT</a:t>
            </a:r>
          </a:p>
        </p:txBody>
      </p:sp>
    </p:spTree>
    <p:extLst>
      <p:ext uri="{BB962C8B-B14F-4D97-AF65-F5344CB8AC3E}">
        <p14:creationId xmlns:p14="http://schemas.microsoft.com/office/powerpoint/2010/main" val="185626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5E6DF-27A2-44B6-36B6-C9CF4B546A27}"/>
              </a:ext>
            </a:extLst>
          </p:cNvPr>
          <p:cNvPicPr>
            <a:picLocks noChangeAspect="1"/>
          </p:cNvPicPr>
          <p:nvPr/>
        </p:nvPicPr>
        <p:blipFill>
          <a:blip r:embed="rId3"/>
          <a:stretch>
            <a:fillRect/>
          </a:stretch>
        </p:blipFill>
        <p:spPr>
          <a:xfrm>
            <a:off x="31987" y="716728"/>
            <a:ext cx="11121187" cy="5692281"/>
          </a:xfrm>
          <a:prstGeom prst="rect">
            <a:avLst/>
          </a:prstGeom>
        </p:spPr>
      </p:pic>
      <p:sp>
        <p:nvSpPr>
          <p:cNvPr id="4" name="Titre 1"/>
          <p:cNvSpPr>
            <a:spLocks noGrp="1"/>
          </p:cNvSpPr>
          <p:nvPr>
            <p:ph type="title"/>
          </p:nvPr>
        </p:nvSpPr>
        <p:spPr>
          <a:xfrm>
            <a:off x="580103" y="184666"/>
            <a:ext cx="10024957" cy="576072"/>
          </a:xfrm>
          <a:noFill/>
        </p:spPr>
        <p:txBody>
          <a:bodyPr>
            <a:normAutofit/>
          </a:bodyPr>
          <a:lstStyle/>
          <a:p>
            <a:r>
              <a:rPr lang="en-CA" sz="3200" b="1" dirty="0">
                <a:solidFill>
                  <a:srgbClr val="05486C"/>
                </a:solidFill>
                <a:latin typeface="Arial" panose="020B0604020202020204" pitchFamily="34" charset="0"/>
                <a:cs typeface="Arial" panose="020B0604020202020204" pitchFamily="34" charset="0"/>
              </a:rPr>
              <a:t>L'IAHP chez les oiseaux domestiques au Canada</a:t>
            </a:r>
            <a:endParaRPr lang="en-CA" sz="3200" b="1" dirty="0">
              <a:solidFill>
                <a:schemeClr val="accent2"/>
              </a:solidFill>
            </a:endParaRPr>
          </a:p>
        </p:txBody>
      </p:sp>
      <p:sp>
        <p:nvSpPr>
          <p:cNvPr id="5" name="Rectangle 4"/>
          <p:cNvSpPr/>
          <p:nvPr/>
        </p:nvSpPr>
        <p:spPr>
          <a:xfrm>
            <a:off x="580103" y="6409009"/>
            <a:ext cx="1971950" cy="369332"/>
          </a:xfrm>
          <a:prstGeom prst="rect">
            <a:avLst/>
          </a:prstGeom>
        </p:spPr>
        <p:txBody>
          <a:bodyPr wrap="none">
            <a:spAutoFit/>
          </a:bodyPr>
          <a:lstStyle/>
          <a:p>
            <a:r>
              <a:rPr lang="en-US" dirty="0">
                <a:hlinkClick r:id="rId4"/>
              </a:rPr>
              <a:t>Microsoft Power BI</a:t>
            </a:r>
            <a:endParaRPr lang="en-CA" dirty="0"/>
          </a:p>
        </p:txBody>
      </p:sp>
      <p:sp>
        <p:nvSpPr>
          <p:cNvPr id="7" name="TextBox 6">
            <a:extLst>
              <a:ext uri="{FF2B5EF4-FFF2-40B4-BE49-F238E27FC236}">
                <a16:creationId xmlns:a16="http://schemas.microsoft.com/office/drawing/2014/main" id="{8EE31712-EB10-211F-4F4E-E13947CEB709}"/>
              </a:ext>
            </a:extLst>
          </p:cNvPr>
          <p:cNvSpPr txBox="1"/>
          <p:nvPr/>
        </p:nvSpPr>
        <p:spPr>
          <a:xfrm>
            <a:off x="2431566" y="6409009"/>
            <a:ext cx="2638094" cy="369332"/>
          </a:xfrm>
          <a:prstGeom prst="rect">
            <a:avLst/>
          </a:prstGeom>
          <a:noFill/>
        </p:spPr>
        <p:txBody>
          <a:bodyPr wrap="none" rtlCol="0">
            <a:spAutoFit/>
          </a:bodyPr>
          <a:lstStyle/>
          <a:p>
            <a:r>
              <a:rPr lang="en-CA" dirty="0"/>
              <a:t>Dernière mise à jour le 2 avril 2025</a:t>
            </a:r>
          </a:p>
        </p:txBody>
      </p:sp>
      <p:sp>
        <p:nvSpPr>
          <p:cNvPr id="9" name="Arrow: Down 8">
            <a:extLst>
              <a:ext uri="{FF2B5EF4-FFF2-40B4-BE49-F238E27FC236}">
                <a16:creationId xmlns:a16="http://schemas.microsoft.com/office/drawing/2014/main" id="{0D9D036D-B5D6-6694-C772-85BFF1995088}"/>
              </a:ext>
            </a:extLst>
          </p:cNvPr>
          <p:cNvSpPr/>
          <p:nvPr/>
        </p:nvSpPr>
        <p:spPr>
          <a:xfrm>
            <a:off x="7666073" y="5092995"/>
            <a:ext cx="159489"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C2FBE3E9-FC3F-5DAB-1C9B-43553BC5D2B8}"/>
              </a:ext>
            </a:extLst>
          </p:cNvPr>
          <p:cNvSpPr txBox="1"/>
          <p:nvPr/>
        </p:nvSpPr>
        <p:spPr>
          <a:xfrm>
            <a:off x="7446057" y="4400496"/>
            <a:ext cx="906017" cy="646331"/>
          </a:xfrm>
          <a:prstGeom prst="rect">
            <a:avLst/>
          </a:prstGeom>
          <a:noFill/>
        </p:spPr>
        <p:txBody>
          <a:bodyPr wrap="none" rtlCol="0">
            <a:spAutoFit/>
          </a:bodyPr>
          <a:lstStyle/>
          <a:p>
            <a:r>
              <a:rPr lang="en-CA" dirty="0"/>
              <a:t>Le 1er avril, </a:t>
            </a:r>
          </a:p>
          <a:p>
            <a:r>
              <a:rPr lang="en-CA" dirty="0"/>
              <a:t>2024</a:t>
            </a:r>
          </a:p>
        </p:txBody>
      </p:sp>
      <p:sp>
        <p:nvSpPr>
          <p:cNvPr id="11" name="TextBox 10">
            <a:extLst>
              <a:ext uri="{FF2B5EF4-FFF2-40B4-BE49-F238E27FC236}">
                <a16:creationId xmlns:a16="http://schemas.microsoft.com/office/drawing/2014/main" id="{D4CA93B9-034A-B1D2-34BE-D1EED011AC7D}"/>
              </a:ext>
            </a:extLst>
          </p:cNvPr>
          <p:cNvSpPr txBox="1"/>
          <p:nvPr/>
        </p:nvSpPr>
        <p:spPr>
          <a:xfrm>
            <a:off x="8910084" y="1956391"/>
            <a:ext cx="619080" cy="369332"/>
          </a:xfrm>
          <a:prstGeom prst="rect">
            <a:avLst/>
          </a:prstGeom>
          <a:noFill/>
        </p:spPr>
        <p:txBody>
          <a:bodyPr wrap="none" rtlCol="0">
            <a:spAutoFit/>
          </a:bodyPr>
          <a:lstStyle/>
          <a:p>
            <a:r>
              <a:rPr lang="en-CA" dirty="0"/>
              <a:t>D1.1</a:t>
            </a:r>
          </a:p>
        </p:txBody>
      </p:sp>
      <p:sp>
        <p:nvSpPr>
          <p:cNvPr id="2" name="Arrow: Down 1">
            <a:extLst>
              <a:ext uri="{FF2B5EF4-FFF2-40B4-BE49-F238E27FC236}">
                <a16:creationId xmlns:a16="http://schemas.microsoft.com/office/drawing/2014/main" id="{46D16179-8982-D4AF-BAA7-D09B65632EC0}"/>
              </a:ext>
            </a:extLst>
          </p:cNvPr>
          <p:cNvSpPr/>
          <p:nvPr/>
        </p:nvSpPr>
        <p:spPr>
          <a:xfrm>
            <a:off x="10572364" y="5031128"/>
            <a:ext cx="159489"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C9734932-E23D-6E9D-FC0B-5EB2274C3F8A}"/>
              </a:ext>
            </a:extLst>
          </p:cNvPr>
          <p:cNvSpPr txBox="1"/>
          <p:nvPr/>
        </p:nvSpPr>
        <p:spPr>
          <a:xfrm>
            <a:off x="10051687" y="4378517"/>
            <a:ext cx="1200842" cy="646331"/>
          </a:xfrm>
          <a:prstGeom prst="rect">
            <a:avLst/>
          </a:prstGeom>
          <a:noFill/>
        </p:spPr>
        <p:txBody>
          <a:bodyPr wrap="square" rtlCol="0">
            <a:spAutoFit/>
          </a:bodyPr>
          <a:lstStyle/>
          <a:p>
            <a:r>
              <a:rPr lang="en-CA" dirty="0"/>
              <a:t>24 mars 2025</a:t>
            </a:r>
          </a:p>
        </p:txBody>
      </p:sp>
      <p:sp>
        <p:nvSpPr>
          <p:cNvPr id="8" name="Rectangle 7">
            <a:extLst>
              <a:ext uri="{FF2B5EF4-FFF2-40B4-BE49-F238E27FC236}">
                <a16:creationId xmlns:a16="http://schemas.microsoft.com/office/drawing/2014/main" id="{F0EA3E0A-45B5-F945-53A4-F5317597EEF9}"/>
              </a:ext>
            </a:extLst>
          </p:cNvPr>
          <p:cNvSpPr/>
          <p:nvPr/>
        </p:nvSpPr>
        <p:spPr>
          <a:xfrm>
            <a:off x="679983" y="1483360"/>
            <a:ext cx="308947" cy="451567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910F3ED6-E6D9-30BC-1F58-246FC9DDBFE6}"/>
              </a:ext>
            </a:extLst>
          </p:cNvPr>
          <p:cNvSpPr txBox="1"/>
          <p:nvPr/>
        </p:nvSpPr>
        <p:spPr>
          <a:xfrm>
            <a:off x="66156" y="1906430"/>
            <a:ext cx="652743" cy="369332"/>
          </a:xfrm>
          <a:prstGeom prst="rect">
            <a:avLst/>
          </a:prstGeom>
          <a:noFill/>
        </p:spPr>
        <p:txBody>
          <a:bodyPr wrap="none" rtlCol="0">
            <a:spAutoFit/>
          </a:bodyPr>
          <a:lstStyle/>
          <a:p>
            <a:r>
              <a:rPr lang="en-CA" dirty="0"/>
              <a:t>2021</a:t>
            </a:r>
          </a:p>
        </p:txBody>
      </p:sp>
      <p:sp>
        <p:nvSpPr>
          <p:cNvPr id="13" name="Rectangle 12">
            <a:extLst>
              <a:ext uri="{FF2B5EF4-FFF2-40B4-BE49-F238E27FC236}">
                <a16:creationId xmlns:a16="http://schemas.microsoft.com/office/drawing/2014/main" id="{07C2180C-D9E9-3B7A-7350-38A3C1134082}"/>
              </a:ext>
            </a:extLst>
          </p:cNvPr>
          <p:cNvSpPr/>
          <p:nvPr/>
        </p:nvSpPr>
        <p:spPr>
          <a:xfrm>
            <a:off x="988716" y="1483359"/>
            <a:ext cx="2973683" cy="451567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3609F5D0-7D5F-1A55-0778-1EF8DE62F1D4}"/>
              </a:ext>
            </a:extLst>
          </p:cNvPr>
          <p:cNvSpPr txBox="1"/>
          <p:nvPr/>
        </p:nvSpPr>
        <p:spPr>
          <a:xfrm>
            <a:off x="2323010" y="1754977"/>
            <a:ext cx="652743" cy="369332"/>
          </a:xfrm>
          <a:prstGeom prst="rect">
            <a:avLst/>
          </a:prstGeom>
          <a:noFill/>
        </p:spPr>
        <p:txBody>
          <a:bodyPr wrap="none" rtlCol="0">
            <a:spAutoFit/>
          </a:bodyPr>
          <a:lstStyle/>
          <a:p>
            <a:r>
              <a:rPr lang="en-CA" dirty="0"/>
              <a:t>2022</a:t>
            </a:r>
          </a:p>
        </p:txBody>
      </p:sp>
      <p:sp>
        <p:nvSpPr>
          <p:cNvPr id="16" name="Rectangle 15">
            <a:extLst>
              <a:ext uri="{FF2B5EF4-FFF2-40B4-BE49-F238E27FC236}">
                <a16:creationId xmlns:a16="http://schemas.microsoft.com/office/drawing/2014/main" id="{D9DD9C68-734B-FF43-D19E-AA40B6C1E505}"/>
              </a:ext>
            </a:extLst>
          </p:cNvPr>
          <p:cNvSpPr/>
          <p:nvPr/>
        </p:nvSpPr>
        <p:spPr>
          <a:xfrm>
            <a:off x="3953128" y="1483358"/>
            <a:ext cx="3027872" cy="451567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2CC3815F-A023-7920-2DA9-AE0BE96005E6}"/>
              </a:ext>
            </a:extLst>
          </p:cNvPr>
          <p:cNvSpPr txBox="1"/>
          <p:nvPr/>
        </p:nvSpPr>
        <p:spPr>
          <a:xfrm>
            <a:off x="4600293" y="1749577"/>
            <a:ext cx="6131560" cy="369332"/>
          </a:xfrm>
          <a:prstGeom prst="rect">
            <a:avLst/>
          </a:prstGeom>
          <a:noFill/>
        </p:spPr>
        <p:txBody>
          <a:bodyPr wrap="square">
            <a:spAutoFit/>
          </a:bodyPr>
          <a:lstStyle/>
          <a:p>
            <a:r>
              <a:rPr lang="en-CA" dirty="0"/>
              <a:t>2023</a:t>
            </a:r>
          </a:p>
        </p:txBody>
      </p:sp>
      <p:sp>
        <p:nvSpPr>
          <p:cNvPr id="19" name="Rectangle 18">
            <a:extLst>
              <a:ext uri="{FF2B5EF4-FFF2-40B4-BE49-F238E27FC236}">
                <a16:creationId xmlns:a16="http://schemas.microsoft.com/office/drawing/2014/main" id="{36E450D3-3855-2ED7-A672-EEB0A7593118}"/>
              </a:ext>
            </a:extLst>
          </p:cNvPr>
          <p:cNvSpPr/>
          <p:nvPr/>
        </p:nvSpPr>
        <p:spPr>
          <a:xfrm>
            <a:off x="6981000" y="1483357"/>
            <a:ext cx="3027872" cy="451567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8EBAD753-EBC9-3EB0-F034-227C5EF4861A}"/>
              </a:ext>
            </a:extLst>
          </p:cNvPr>
          <p:cNvSpPr txBox="1"/>
          <p:nvPr/>
        </p:nvSpPr>
        <p:spPr>
          <a:xfrm>
            <a:off x="7698769" y="1726623"/>
            <a:ext cx="744608" cy="369332"/>
          </a:xfrm>
          <a:prstGeom prst="rect">
            <a:avLst/>
          </a:prstGeom>
          <a:noFill/>
        </p:spPr>
        <p:txBody>
          <a:bodyPr wrap="square">
            <a:spAutoFit/>
          </a:bodyPr>
          <a:lstStyle/>
          <a:p>
            <a:r>
              <a:rPr lang="en-CA" dirty="0"/>
              <a:t>2024</a:t>
            </a:r>
          </a:p>
        </p:txBody>
      </p:sp>
      <p:sp>
        <p:nvSpPr>
          <p:cNvPr id="22" name="Rectangle 21">
            <a:extLst>
              <a:ext uri="{FF2B5EF4-FFF2-40B4-BE49-F238E27FC236}">
                <a16:creationId xmlns:a16="http://schemas.microsoft.com/office/drawing/2014/main" id="{444A0FA5-82AD-9BE4-3DE0-D38B822DC8D6}"/>
              </a:ext>
            </a:extLst>
          </p:cNvPr>
          <p:cNvSpPr/>
          <p:nvPr/>
        </p:nvSpPr>
        <p:spPr>
          <a:xfrm>
            <a:off x="9995872" y="1483356"/>
            <a:ext cx="1118752" cy="451567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883A28C4-96AC-C2DF-EBC6-54735FB114EB}"/>
              </a:ext>
            </a:extLst>
          </p:cNvPr>
          <p:cNvSpPr txBox="1"/>
          <p:nvPr/>
        </p:nvSpPr>
        <p:spPr>
          <a:xfrm>
            <a:off x="10087755" y="1745156"/>
            <a:ext cx="744608" cy="369332"/>
          </a:xfrm>
          <a:prstGeom prst="rect">
            <a:avLst/>
          </a:prstGeom>
          <a:noFill/>
        </p:spPr>
        <p:txBody>
          <a:bodyPr wrap="square">
            <a:spAutoFit/>
          </a:bodyPr>
          <a:lstStyle/>
          <a:p>
            <a:r>
              <a:rPr lang="en-CA" dirty="0"/>
              <a:t>2025</a:t>
            </a:r>
          </a:p>
        </p:txBody>
      </p:sp>
      <p:sp>
        <p:nvSpPr>
          <p:cNvPr id="24" name="TextBox 23">
            <a:extLst>
              <a:ext uri="{FF2B5EF4-FFF2-40B4-BE49-F238E27FC236}">
                <a16:creationId xmlns:a16="http://schemas.microsoft.com/office/drawing/2014/main" id="{C2C8C841-D035-F1FE-8D9D-5F8153F3E632}"/>
              </a:ext>
            </a:extLst>
          </p:cNvPr>
          <p:cNvSpPr txBox="1"/>
          <p:nvPr/>
        </p:nvSpPr>
        <p:spPr>
          <a:xfrm>
            <a:off x="4855888" y="4400497"/>
            <a:ext cx="872868" cy="646331"/>
          </a:xfrm>
          <a:prstGeom prst="rect">
            <a:avLst/>
          </a:prstGeom>
          <a:noFill/>
        </p:spPr>
        <p:txBody>
          <a:bodyPr wrap="none" rtlCol="0">
            <a:spAutoFit/>
          </a:bodyPr>
          <a:lstStyle/>
          <a:p>
            <a:r>
              <a:rPr lang="en-CA" dirty="0"/>
              <a:t>Le 1er mai, </a:t>
            </a:r>
          </a:p>
          <a:p>
            <a:r>
              <a:rPr lang="en-CA" dirty="0"/>
              <a:t>2025</a:t>
            </a:r>
          </a:p>
        </p:txBody>
      </p:sp>
      <p:sp>
        <p:nvSpPr>
          <p:cNvPr id="25" name="Arrow: Down 24">
            <a:extLst>
              <a:ext uri="{FF2B5EF4-FFF2-40B4-BE49-F238E27FC236}">
                <a16:creationId xmlns:a16="http://schemas.microsoft.com/office/drawing/2014/main" id="{24E24ED9-7206-A2C9-CD29-3E26B344998F}"/>
              </a:ext>
            </a:extLst>
          </p:cNvPr>
          <p:cNvSpPr/>
          <p:nvPr/>
        </p:nvSpPr>
        <p:spPr>
          <a:xfrm>
            <a:off x="4910071" y="5123497"/>
            <a:ext cx="159489" cy="45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582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643D-578B-8644-1B74-4AAA18280CBB}"/>
              </a:ext>
            </a:extLst>
          </p:cNvPr>
          <p:cNvSpPr>
            <a:spLocks noGrp="1"/>
          </p:cNvSpPr>
          <p:nvPr>
            <p:ph type="title"/>
          </p:nvPr>
        </p:nvSpPr>
        <p:spPr>
          <a:xfrm>
            <a:off x="113441" y="144780"/>
            <a:ext cx="10515600" cy="923924"/>
          </a:xfrm>
        </p:spPr>
        <p:txBody>
          <a:bodyPr/>
          <a:lstStyle/>
          <a:p>
            <a:r>
              <a:rPr lang="en-CA" dirty="0"/>
              <a:t>Des cas humains continuent d'être signalés</a:t>
            </a:r>
          </a:p>
        </p:txBody>
      </p:sp>
      <p:pic>
        <p:nvPicPr>
          <p:cNvPr id="7" name="Content Placeholder 6">
            <a:extLst>
              <a:ext uri="{FF2B5EF4-FFF2-40B4-BE49-F238E27FC236}">
                <a16:creationId xmlns:a16="http://schemas.microsoft.com/office/drawing/2014/main" id="{21887A6A-F1CD-AD8A-CD29-927B60016811}"/>
              </a:ext>
            </a:extLst>
          </p:cNvPr>
          <p:cNvPicPr>
            <a:picLocks noGrp="1" noChangeAspect="1"/>
          </p:cNvPicPr>
          <p:nvPr>
            <p:ph sz="half" idx="1"/>
          </p:nvPr>
        </p:nvPicPr>
        <p:blipFill>
          <a:blip r:embed="rId2"/>
          <a:stretch>
            <a:fillRect/>
          </a:stretch>
        </p:blipFill>
        <p:spPr>
          <a:xfrm>
            <a:off x="513715" y="1360406"/>
            <a:ext cx="9715052" cy="4890082"/>
          </a:xfrm>
        </p:spPr>
      </p:pic>
      <p:pic>
        <p:nvPicPr>
          <p:cNvPr id="6" name="Picture 5" descr="A blue person silhouette on a black background&#10;&#10;Description automatically generated">
            <a:extLst>
              <a:ext uri="{FF2B5EF4-FFF2-40B4-BE49-F238E27FC236}">
                <a16:creationId xmlns:a16="http://schemas.microsoft.com/office/drawing/2014/main" id="{7C7B415C-A068-DCC2-77B7-1C0344844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8767" y="144780"/>
            <a:ext cx="1405890" cy="1405890"/>
          </a:xfrm>
          <a:prstGeom prst="rect">
            <a:avLst/>
          </a:prstGeom>
        </p:spPr>
      </p:pic>
      <p:sp>
        <p:nvSpPr>
          <p:cNvPr id="9" name="TextBox 8">
            <a:extLst>
              <a:ext uri="{FF2B5EF4-FFF2-40B4-BE49-F238E27FC236}">
                <a16:creationId xmlns:a16="http://schemas.microsoft.com/office/drawing/2014/main" id="{9DB267F6-7BC0-DC2C-410D-B03B38890E00}"/>
              </a:ext>
            </a:extLst>
          </p:cNvPr>
          <p:cNvSpPr txBox="1"/>
          <p:nvPr/>
        </p:nvSpPr>
        <p:spPr>
          <a:xfrm>
            <a:off x="2752725" y="6211669"/>
            <a:ext cx="6096000" cy="646331"/>
          </a:xfrm>
          <a:prstGeom prst="rect">
            <a:avLst/>
          </a:prstGeom>
          <a:noFill/>
        </p:spPr>
        <p:txBody>
          <a:bodyPr wrap="square">
            <a:spAutoFit/>
          </a:bodyPr>
          <a:lstStyle/>
          <a:p>
            <a:r>
              <a:rPr lang="en-CA" dirty="0">
                <a:hlinkClick r:id="rId4"/>
              </a:rPr>
              <a:t>https://www.cdc.gov/bird-flu/situation-summary/index.html?cove-tab=0 </a:t>
            </a:r>
          </a:p>
        </p:txBody>
      </p:sp>
    </p:spTree>
    <p:extLst>
      <p:ext uri="{BB962C8B-B14F-4D97-AF65-F5344CB8AC3E}">
        <p14:creationId xmlns:p14="http://schemas.microsoft.com/office/powerpoint/2010/main" val="666268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D7D5E-85EA-A984-B859-6F8281378AA3}"/>
              </a:ext>
            </a:extLst>
          </p:cNvPr>
          <p:cNvSpPr>
            <a:spLocks noGrp="1"/>
          </p:cNvSpPr>
          <p:nvPr>
            <p:ph type="title"/>
          </p:nvPr>
        </p:nvSpPr>
        <p:spPr/>
        <p:txBody>
          <a:bodyPr/>
          <a:lstStyle/>
          <a:p>
            <a:r>
              <a:rPr lang="en-CA" dirty="0"/>
              <a:t>Cas internationaux récents concernant les humains</a:t>
            </a:r>
          </a:p>
        </p:txBody>
      </p:sp>
      <p:sp>
        <p:nvSpPr>
          <p:cNvPr id="3" name="Content Placeholder 2">
            <a:extLst>
              <a:ext uri="{FF2B5EF4-FFF2-40B4-BE49-F238E27FC236}">
                <a16:creationId xmlns:a16="http://schemas.microsoft.com/office/drawing/2014/main" id="{95DF2A47-8C76-88DC-14CE-62E255CB3DC4}"/>
              </a:ext>
            </a:extLst>
          </p:cNvPr>
          <p:cNvSpPr>
            <a:spLocks noGrp="1"/>
          </p:cNvSpPr>
          <p:nvPr>
            <p:ph sz="half" idx="1"/>
          </p:nvPr>
        </p:nvSpPr>
        <p:spPr/>
        <p:txBody>
          <a:bodyPr/>
          <a:lstStyle/>
          <a:p>
            <a:r>
              <a:rPr lang="en-US" dirty="0">
                <a:hlinkClick r:id="rId2"/>
              </a:rPr>
              <a:t>Le Cambodge signale le troisième cas humain mortel de H5N1 de l'année | CIDRAP</a:t>
            </a:r>
            <a:endParaRPr lang="en-US" dirty="0"/>
          </a:p>
          <a:p>
            <a:pPr lvl="1"/>
            <a:r>
              <a:rPr lang="en-US" dirty="0"/>
              <a:t>Garçon de 3 ans</a:t>
            </a:r>
          </a:p>
          <a:p>
            <a:pPr lvl="1"/>
            <a:r>
              <a:rPr lang="en-US" dirty="0"/>
              <a:t>La famille a consommé de la volaille malade/</a:t>
            </a:r>
            <a:r>
              <a:rPr lang="en-US" dirty="0" err="1"/>
              <a:t>morte</a:t>
            </a:r>
            <a:endParaRPr lang="en-US" dirty="0"/>
          </a:p>
          <a:p>
            <a:r>
              <a:rPr lang="fr-FR" dirty="0">
                <a:hlinkClick r:id="rId3"/>
              </a:rPr>
              <a:t>L'AP rapporte le premier décès dû à la grippe aviaire : un enfant de 2 ans succombe au virus H5N1</a:t>
            </a:r>
            <a:endParaRPr lang="en-US" dirty="0"/>
          </a:p>
          <a:p>
            <a:pPr lvl="1"/>
            <a:r>
              <a:rPr lang="fr-FR" dirty="0"/>
              <a:t>Un enfant indien avait consommé du poulet cru.</a:t>
            </a:r>
            <a:endParaRPr lang="en-CA" dirty="0"/>
          </a:p>
        </p:txBody>
      </p:sp>
      <p:sp>
        <p:nvSpPr>
          <p:cNvPr id="6" name="Content Placeholder 5">
            <a:extLst>
              <a:ext uri="{FF2B5EF4-FFF2-40B4-BE49-F238E27FC236}">
                <a16:creationId xmlns:a16="http://schemas.microsoft.com/office/drawing/2014/main" id="{C97459D4-F804-16D2-245E-B7FCF9328C0C}"/>
              </a:ext>
            </a:extLst>
          </p:cNvPr>
          <p:cNvSpPr>
            <a:spLocks noGrp="1"/>
          </p:cNvSpPr>
          <p:nvPr>
            <p:ph sz="half" idx="2"/>
          </p:nvPr>
        </p:nvSpPr>
        <p:spPr/>
        <p:txBody>
          <a:bodyPr/>
          <a:lstStyle/>
          <a:p>
            <a:r>
              <a:rPr lang="en-US" dirty="0">
                <a:hlinkClick r:id="rId4"/>
              </a:rPr>
              <a:t>Le Mexique enregistre le premier décès dû à la grippe aviaire H5N1 | News.az</a:t>
            </a:r>
            <a:endParaRPr lang="en-US" dirty="0"/>
          </a:p>
          <a:p>
            <a:pPr lvl="1"/>
            <a:r>
              <a:rPr lang="en-US" dirty="0"/>
              <a:t>Fille de 3 ans</a:t>
            </a:r>
          </a:p>
          <a:p>
            <a:pPr lvl="1"/>
            <a:r>
              <a:rPr lang="en-US" dirty="0"/>
              <a:t>Pas d'exposition connue aux volailles/oiseaux sauvages</a:t>
            </a:r>
            <a:endParaRPr lang="en-CA" dirty="0"/>
          </a:p>
        </p:txBody>
      </p:sp>
      <p:pic>
        <p:nvPicPr>
          <p:cNvPr id="7" name="Picture 6" descr="A blue person silhouette on a black background&#10;&#10;Description automatically generated">
            <a:extLst>
              <a:ext uri="{FF2B5EF4-FFF2-40B4-BE49-F238E27FC236}">
                <a16:creationId xmlns:a16="http://schemas.microsoft.com/office/drawing/2014/main" id="{083CF42E-0EF9-A769-55FD-C7BD3497A1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8767" y="144780"/>
            <a:ext cx="1405890" cy="1405890"/>
          </a:xfrm>
          <a:prstGeom prst="rect">
            <a:avLst/>
          </a:prstGeom>
        </p:spPr>
      </p:pic>
    </p:spTree>
    <p:extLst>
      <p:ext uri="{BB962C8B-B14F-4D97-AF65-F5344CB8AC3E}">
        <p14:creationId xmlns:p14="http://schemas.microsoft.com/office/powerpoint/2010/main" val="56430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F8CC-1088-CE29-7CBE-557F63D25F25}"/>
              </a:ext>
            </a:extLst>
          </p:cNvPr>
          <p:cNvSpPr>
            <a:spLocks noGrp="1"/>
          </p:cNvSpPr>
          <p:nvPr>
            <p:ph type="title"/>
          </p:nvPr>
        </p:nvSpPr>
        <p:spPr>
          <a:xfrm>
            <a:off x="238760" y="32905"/>
            <a:ext cx="10515600" cy="1126333"/>
          </a:xfrm>
        </p:spPr>
        <p:txBody>
          <a:bodyPr/>
          <a:lstStyle/>
          <a:p>
            <a:r>
              <a:rPr lang="en-CA" sz="4000" b="1" dirty="0">
                <a:latin typeface="+mn-lt"/>
              </a:rPr>
              <a:t>Que se passera-t-il ce printemps ?</a:t>
            </a:r>
          </a:p>
        </p:txBody>
      </p:sp>
      <p:sp>
        <p:nvSpPr>
          <p:cNvPr id="3" name="Content Placeholder 2">
            <a:extLst>
              <a:ext uri="{FF2B5EF4-FFF2-40B4-BE49-F238E27FC236}">
                <a16:creationId xmlns:a16="http://schemas.microsoft.com/office/drawing/2014/main" id="{9A8942FC-89D3-C8FC-4A7E-D2797791E102}"/>
              </a:ext>
            </a:extLst>
          </p:cNvPr>
          <p:cNvSpPr>
            <a:spLocks noGrp="1"/>
          </p:cNvSpPr>
          <p:nvPr>
            <p:ph idx="1"/>
          </p:nvPr>
        </p:nvSpPr>
        <p:spPr>
          <a:xfrm>
            <a:off x="558799" y="1159238"/>
            <a:ext cx="7038340" cy="4115038"/>
          </a:xfrm>
        </p:spPr>
        <p:txBody>
          <a:bodyPr/>
          <a:lstStyle/>
          <a:p>
            <a:r>
              <a:rPr lang="en-CA" sz="2600" dirty="0"/>
              <a:t>Des oiseaux de toutes les voies de migration sont infectés - D1.1 est dominant aux États-Unis</a:t>
            </a:r>
          </a:p>
          <a:p>
            <a:r>
              <a:rPr lang="en-CA" sz="2600" dirty="0"/>
              <a:t>Migration de printemps - nombre d'oiseaux inférieur à celui de l'automne</a:t>
            </a:r>
          </a:p>
          <a:p>
            <a:r>
              <a:rPr lang="en-CA" sz="2600" dirty="0"/>
              <a:t>Populations exposées à D1.1, il devrait y avoir un certain niveau d'immunité de la population = diminution de la pression d'infection.</a:t>
            </a:r>
          </a:p>
          <a:p>
            <a:r>
              <a:rPr lang="en-CA" sz="2600" dirty="0"/>
              <a:t>Les États-Unis ont connu un hiver et un printemps terribles</a:t>
            </a:r>
          </a:p>
          <a:p>
            <a:pPr marL="285750" indent="-285750">
              <a:buFont typeface="Arial" panose="020B0604020202020204" pitchFamily="34" charset="0"/>
              <a:buChar char="•"/>
            </a:pPr>
            <a:r>
              <a:rPr lang="en-CA" sz="2600" dirty="0"/>
              <a:t>Nous ne disposons pas de leur risque B3.13 pour les produits laitiers.</a:t>
            </a:r>
          </a:p>
          <a:p>
            <a:pPr marL="285750" indent="-285750">
              <a:buFont typeface="Arial" panose="020B0604020202020204" pitchFamily="34" charset="0"/>
              <a:buChar char="•"/>
            </a:pPr>
            <a:r>
              <a:rPr lang="en-CA" sz="2600" dirty="0">
                <a:cs typeface="Arial" panose="020B0604020202020204" pitchFamily="34" charset="0"/>
              </a:rPr>
              <a:t>Le modèle précédemment observé en Amérique du Nord présente moins de cas au printemps.</a:t>
            </a:r>
          </a:p>
          <a:p>
            <a:endParaRPr lang="en-CA" sz="2600" dirty="0">
              <a:cs typeface="Arial" panose="020B0604020202020204" pitchFamily="34" charset="0"/>
            </a:endParaRPr>
          </a:p>
          <a:p>
            <a:endParaRPr lang="en-CA" sz="2600" dirty="0"/>
          </a:p>
          <a:p>
            <a:endParaRPr lang="en-CA" sz="2600" dirty="0"/>
          </a:p>
        </p:txBody>
      </p:sp>
      <p:pic>
        <p:nvPicPr>
          <p:cNvPr id="5" name="Picture 4">
            <a:hlinkClick r:id="rId2"/>
            <a:extLst>
              <a:ext uri="{FF2B5EF4-FFF2-40B4-BE49-F238E27FC236}">
                <a16:creationId xmlns:a16="http://schemas.microsoft.com/office/drawing/2014/main" id="{D96795AC-DEFE-1B65-D2BA-815F6CEDB055}"/>
              </a:ext>
            </a:extLst>
          </p:cNvPr>
          <p:cNvPicPr>
            <a:picLocks noChangeAspect="1"/>
          </p:cNvPicPr>
          <p:nvPr/>
        </p:nvPicPr>
        <p:blipFill>
          <a:blip r:embed="rId3"/>
          <a:stretch>
            <a:fillRect/>
          </a:stretch>
        </p:blipFill>
        <p:spPr>
          <a:xfrm>
            <a:off x="7597139" y="1768968"/>
            <a:ext cx="4509669" cy="289557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630F93-94DF-7D61-CBF5-851872D88EE9}"/>
              </a:ext>
            </a:extLst>
          </p:cNvPr>
          <p:cNvSpPr txBox="1"/>
          <p:nvPr/>
        </p:nvSpPr>
        <p:spPr>
          <a:xfrm>
            <a:off x="7793009" y="5274276"/>
            <a:ext cx="4465666" cy="523220"/>
          </a:xfrm>
          <a:prstGeom prst="rect">
            <a:avLst/>
          </a:prstGeom>
          <a:noFill/>
        </p:spPr>
        <p:txBody>
          <a:bodyPr wrap="square" rtlCol="0">
            <a:spAutoFit/>
          </a:bodyPr>
          <a:lstStyle/>
          <a:p>
            <a:r>
              <a:rPr lang="en-CA" sz="2800" dirty="0">
                <a:latin typeface="+mn-lt"/>
                <a:cs typeface="Arial" panose="020B0604020202020204" pitchFamily="34" charset="0"/>
              </a:rPr>
              <a:t>Qu'en pensez-vous ?</a:t>
            </a:r>
          </a:p>
        </p:txBody>
      </p:sp>
    </p:spTree>
    <p:extLst>
      <p:ext uri="{BB962C8B-B14F-4D97-AF65-F5344CB8AC3E}">
        <p14:creationId xmlns:p14="http://schemas.microsoft.com/office/powerpoint/2010/main" val="2120945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AC5F-ED82-024A-A542-75300BA324E0}"/>
              </a:ext>
            </a:extLst>
          </p:cNvPr>
          <p:cNvSpPr>
            <a:spLocks noGrp="1"/>
          </p:cNvSpPr>
          <p:nvPr>
            <p:ph type="title"/>
          </p:nvPr>
        </p:nvSpPr>
        <p:spPr>
          <a:xfrm>
            <a:off x="838200" y="91441"/>
            <a:ext cx="10515600" cy="1148080"/>
          </a:xfrm>
        </p:spPr>
        <p:txBody>
          <a:bodyPr/>
          <a:lstStyle/>
          <a:p>
            <a:r>
              <a:rPr lang="en-CA" b="1" dirty="0">
                <a:latin typeface="+mn-lt"/>
              </a:rPr>
              <a:t>Approbation des importations de vaccins AMPV</a:t>
            </a:r>
          </a:p>
        </p:txBody>
      </p:sp>
      <p:sp>
        <p:nvSpPr>
          <p:cNvPr id="3" name="Content Placeholder 2">
            <a:extLst>
              <a:ext uri="{FF2B5EF4-FFF2-40B4-BE49-F238E27FC236}">
                <a16:creationId xmlns:a16="http://schemas.microsoft.com/office/drawing/2014/main" id="{DF511098-2738-ACDF-A8C6-E99E5AF6E7F7}"/>
              </a:ext>
            </a:extLst>
          </p:cNvPr>
          <p:cNvSpPr>
            <a:spLocks noGrp="1"/>
          </p:cNvSpPr>
          <p:nvPr>
            <p:ph idx="1"/>
          </p:nvPr>
        </p:nvSpPr>
        <p:spPr>
          <a:xfrm>
            <a:off x="838200" y="1825625"/>
            <a:ext cx="5796280" cy="4351338"/>
          </a:xfrm>
        </p:spPr>
        <p:txBody>
          <a:bodyPr/>
          <a:lstStyle/>
          <a:p>
            <a:r>
              <a:rPr lang="en-US" dirty="0"/>
              <a:t>Centre canadien des produits biologiques vétérinaires </a:t>
            </a:r>
            <a:r>
              <a:rPr lang="en-US" dirty="0">
                <a:hlinkClick r:id="rId2"/>
              </a:rPr>
              <a:t>VB-GL-3.21.2 : Importation de produits biologiques vétérinaires non homologués fabriqués dans un pays étranger - inspection.canada.ca</a:t>
            </a:r>
            <a:endParaRPr lang="en-US" dirty="0"/>
          </a:p>
          <a:p>
            <a:pPr marL="0" indent="0">
              <a:buNone/>
            </a:pPr>
            <a:endParaRPr lang="en-US" dirty="0"/>
          </a:p>
          <a:p>
            <a:r>
              <a:rPr lang="en-CA" dirty="0">
                <a:hlinkClick r:id="rId3"/>
              </a:rPr>
              <a:t>L'USDA approuve l'importation du vaccin de Zoetis</a:t>
            </a:r>
            <a:endParaRPr lang="en-CA" dirty="0"/>
          </a:p>
          <a:p>
            <a:pPr lvl="1"/>
            <a:r>
              <a:rPr lang="en-CA" dirty="0" err="1"/>
              <a:t>Poulvac </a:t>
            </a:r>
            <a:r>
              <a:rPr lang="en-CA" dirty="0"/>
              <a:t>TRT de Zoetis </a:t>
            </a:r>
          </a:p>
          <a:p>
            <a:endParaRPr lang="en-CA" dirty="0"/>
          </a:p>
        </p:txBody>
      </p:sp>
      <p:pic>
        <p:nvPicPr>
          <p:cNvPr id="5" name="Picture 4">
            <a:extLst>
              <a:ext uri="{FF2B5EF4-FFF2-40B4-BE49-F238E27FC236}">
                <a16:creationId xmlns:a16="http://schemas.microsoft.com/office/drawing/2014/main" id="{B1CE5C45-9503-9DB5-509E-E9DAE6112BD3}"/>
              </a:ext>
            </a:extLst>
          </p:cNvPr>
          <p:cNvPicPr>
            <a:picLocks noChangeAspect="1"/>
          </p:cNvPicPr>
          <p:nvPr/>
        </p:nvPicPr>
        <p:blipFill>
          <a:blip r:embed="rId4"/>
          <a:srcRect l="3125" t="3009" r="1988" b="3671"/>
          <a:stretch/>
        </p:blipFill>
        <p:spPr>
          <a:xfrm>
            <a:off x="7620000" y="1381760"/>
            <a:ext cx="3820160" cy="489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5515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63FE9-1056-4A84-48D5-C4595508B977}"/>
              </a:ext>
            </a:extLst>
          </p:cNvPr>
          <p:cNvSpPr>
            <a:spLocks noGrp="1"/>
          </p:cNvSpPr>
          <p:nvPr>
            <p:ph type="title"/>
          </p:nvPr>
        </p:nvSpPr>
        <p:spPr>
          <a:xfrm>
            <a:off x="838200" y="9525"/>
            <a:ext cx="10515600" cy="710565"/>
          </a:xfrm>
        </p:spPr>
        <p:txBody>
          <a:bodyPr/>
          <a:lstStyle/>
          <a:p>
            <a:r>
              <a:rPr lang="en-CA" sz="3600" dirty="0"/>
              <a:t>Résultats scientifiques</a:t>
            </a:r>
          </a:p>
        </p:txBody>
      </p:sp>
      <p:sp>
        <p:nvSpPr>
          <p:cNvPr id="5" name="Text Placeholder 4">
            <a:extLst>
              <a:ext uri="{FF2B5EF4-FFF2-40B4-BE49-F238E27FC236}">
                <a16:creationId xmlns:a16="http://schemas.microsoft.com/office/drawing/2014/main" id="{112CD206-9185-7B39-8E47-BDA4CED907F2}"/>
              </a:ext>
            </a:extLst>
          </p:cNvPr>
          <p:cNvSpPr>
            <a:spLocks noGrp="1"/>
          </p:cNvSpPr>
          <p:nvPr>
            <p:ph type="body" sz="quarter" idx="13"/>
          </p:nvPr>
        </p:nvSpPr>
        <p:spPr>
          <a:xfrm>
            <a:off x="599109" y="1619250"/>
            <a:ext cx="10515600" cy="3343275"/>
          </a:xfrm>
        </p:spPr>
        <p:txBody>
          <a:bodyPr/>
          <a:lstStyle/>
          <a:p>
            <a:r>
              <a:rPr lang="en-US" sz="2000" i="0" dirty="0">
                <a:solidFill>
                  <a:srgbClr val="1B3051"/>
                </a:solidFill>
                <a:effectLst/>
                <a:latin typeface="Europa"/>
                <a:hlinkClick r:id="rId3"/>
              </a:rPr>
              <a:t>Cartographie des acteurs de la surveillance de l'influenza aviaire au Canada</a:t>
            </a:r>
            <a:endParaRPr lang="en-US" sz="2000" i="0" dirty="0">
              <a:solidFill>
                <a:srgbClr val="1B3051"/>
              </a:solidFill>
              <a:effectLst/>
              <a:latin typeface="Europa"/>
            </a:endParaRPr>
          </a:p>
          <a:p>
            <a:r>
              <a:rPr lang="en-US" sz="2000" dirty="0">
                <a:hlinkClick r:id="rId4"/>
              </a:rPr>
              <a:t>La grippe aviaire H5N1 se propage rapidement dans l'Antarctique</a:t>
            </a:r>
            <a:endParaRPr lang="en-US" sz="2000" dirty="0"/>
          </a:p>
          <a:p>
            <a:r>
              <a:rPr lang="en-US" sz="2000" dirty="0">
                <a:hlinkClick r:id="rId5"/>
              </a:rPr>
              <a:t>Une expédition en Antarctique confirme la propagation du virus hautement pathogène de la grippe aviaire dans la mer de Weddell</a:t>
            </a:r>
            <a:endParaRPr lang="en-US" sz="2000" dirty="0"/>
          </a:p>
          <a:p>
            <a:endParaRPr lang="en-CA" sz="2000" dirty="0"/>
          </a:p>
          <a:p>
            <a:endParaRPr lang="en-CA" sz="2000" dirty="0"/>
          </a:p>
          <a:p>
            <a:pPr marL="0" indent="0">
              <a:buNone/>
            </a:pPr>
            <a:r>
              <a:rPr lang="fr-FR" sz="2000" dirty="0">
                <a:hlinkClick r:id="rId6"/>
              </a:rPr>
              <a:t>Veuillez consulter les rapports hebdomadaires de la CMEZ pour les résultats scientifiques</a:t>
            </a:r>
            <a:endParaRPr lang="en-US" sz="2000" dirty="0"/>
          </a:p>
        </p:txBody>
      </p:sp>
    </p:spTree>
    <p:extLst>
      <p:ext uri="{BB962C8B-B14F-4D97-AF65-F5344CB8AC3E}">
        <p14:creationId xmlns:p14="http://schemas.microsoft.com/office/powerpoint/2010/main" val="222214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61F2-677C-C319-831B-0DD9E572FF09}"/>
              </a:ext>
            </a:extLst>
          </p:cNvPr>
          <p:cNvSpPr>
            <a:spLocks noGrp="1"/>
          </p:cNvSpPr>
          <p:nvPr>
            <p:ph type="title"/>
          </p:nvPr>
        </p:nvSpPr>
        <p:spPr>
          <a:xfrm>
            <a:off x="458190" y="1"/>
            <a:ext cx="10515600" cy="1329069"/>
          </a:xfrm>
        </p:spPr>
        <p:txBody>
          <a:bodyPr/>
          <a:lstStyle/>
          <a:p>
            <a:r>
              <a:rPr lang="en-US" b="1" dirty="0">
                <a:latin typeface="+mn-lt"/>
                <a:hlinkClick r:id="rId3"/>
              </a:rPr>
              <a:t>État de la réponse à l'influenza aviaire par province - inspection.canada.ca</a:t>
            </a:r>
            <a:endParaRPr lang="en-CA" b="1" dirty="0">
              <a:latin typeface="+mn-lt"/>
            </a:endParaRPr>
          </a:p>
        </p:txBody>
      </p:sp>
      <p:sp>
        <p:nvSpPr>
          <p:cNvPr id="6" name="TextBox 5">
            <a:extLst>
              <a:ext uri="{FF2B5EF4-FFF2-40B4-BE49-F238E27FC236}">
                <a16:creationId xmlns:a16="http://schemas.microsoft.com/office/drawing/2014/main" id="{70FE0826-0A68-7112-A31F-6002B17CA3A5}"/>
              </a:ext>
            </a:extLst>
          </p:cNvPr>
          <p:cNvSpPr txBox="1"/>
          <p:nvPr/>
        </p:nvSpPr>
        <p:spPr>
          <a:xfrm>
            <a:off x="74428" y="2661920"/>
            <a:ext cx="3687947" cy="1015663"/>
          </a:xfrm>
          <a:prstGeom prst="rect">
            <a:avLst/>
          </a:prstGeom>
          <a:noFill/>
        </p:spPr>
        <p:txBody>
          <a:bodyPr wrap="square" rtlCol="0">
            <a:spAutoFit/>
          </a:bodyPr>
          <a:lstStyle/>
          <a:p>
            <a:r>
              <a:rPr lang="en-CA" sz="2000" b="1" dirty="0"/>
              <a:t>16 IP actifs - au 10 avril 2025 </a:t>
            </a:r>
          </a:p>
          <a:p>
            <a:endParaRPr lang="en-CA" sz="2000" b="1" dirty="0"/>
          </a:p>
          <a:p>
            <a:endParaRPr lang="en-CA" sz="2000" b="1" dirty="0"/>
          </a:p>
        </p:txBody>
      </p:sp>
      <p:pic>
        <p:nvPicPr>
          <p:cNvPr id="4" name="Picture 3">
            <a:extLst>
              <a:ext uri="{FF2B5EF4-FFF2-40B4-BE49-F238E27FC236}">
                <a16:creationId xmlns:a16="http://schemas.microsoft.com/office/drawing/2014/main" id="{56EF3585-18E6-4F3D-1880-550F0FFAD0A0}"/>
              </a:ext>
            </a:extLst>
          </p:cNvPr>
          <p:cNvPicPr>
            <a:picLocks noChangeAspect="1"/>
          </p:cNvPicPr>
          <p:nvPr/>
        </p:nvPicPr>
        <p:blipFill>
          <a:blip r:embed="rId4"/>
          <a:stretch>
            <a:fillRect/>
          </a:stretch>
        </p:blipFill>
        <p:spPr>
          <a:xfrm>
            <a:off x="3762375" y="1541417"/>
            <a:ext cx="7757737" cy="5068388"/>
          </a:xfrm>
          <a:prstGeom prst="rect">
            <a:avLst/>
          </a:prstGeom>
        </p:spPr>
      </p:pic>
    </p:spTree>
    <p:extLst>
      <p:ext uri="{BB962C8B-B14F-4D97-AF65-F5344CB8AC3E}">
        <p14:creationId xmlns:p14="http://schemas.microsoft.com/office/powerpoint/2010/main" val="351929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A42D24-764C-C28A-DF4E-623C037AA691}"/>
              </a:ext>
            </a:extLst>
          </p:cNvPr>
          <p:cNvPicPr>
            <a:picLocks noChangeAspect="1"/>
          </p:cNvPicPr>
          <p:nvPr/>
        </p:nvPicPr>
        <p:blipFill>
          <a:blip r:embed="rId3"/>
          <a:stretch>
            <a:fillRect/>
          </a:stretch>
        </p:blipFill>
        <p:spPr>
          <a:xfrm>
            <a:off x="4835830" y="1185149"/>
            <a:ext cx="6426530" cy="5416828"/>
          </a:xfrm>
          <a:prstGeom prst="rect">
            <a:avLst/>
          </a:prstGeom>
        </p:spPr>
      </p:pic>
      <p:sp>
        <p:nvSpPr>
          <p:cNvPr id="2" name="Title 1">
            <a:extLst>
              <a:ext uri="{FF2B5EF4-FFF2-40B4-BE49-F238E27FC236}">
                <a16:creationId xmlns:a16="http://schemas.microsoft.com/office/drawing/2014/main" id="{0027F018-593C-BE1B-6F41-CBC64469842A}"/>
              </a:ext>
            </a:extLst>
          </p:cNvPr>
          <p:cNvSpPr>
            <a:spLocks noGrp="1"/>
          </p:cNvSpPr>
          <p:nvPr>
            <p:ph type="title"/>
          </p:nvPr>
        </p:nvSpPr>
        <p:spPr>
          <a:xfrm>
            <a:off x="746760" y="256023"/>
            <a:ext cx="10515600" cy="622519"/>
          </a:xfrm>
        </p:spPr>
        <p:txBody>
          <a:bodyPr/>
          <a:lstStyle/>
          <a:p>
            <a:r>
              <a:rPr lang="en-CA" sz="3600" b="1" dirty="0">
                <a:latin typeface="+mn-lt"/>
              </a:rPr>
              <a:t>Variante dominante du virus H5N1 en C.-B. De l'automne au printemps 2025</a:t>
            </a:r>
          </a:p>
        </p:txBody>
      </p:sp>
      <p:sp>
        <p:nvSpPr>
          <p:cNvPr id="3" name="Content Placeholder 2">
            <a:extLst>
              <a:ext uri="{FF2B5EF4-FFF2-40B4-BE49-F238E27FC236}">
                <a16:creationId xmlns:a16="http://schemas.microsoft.com/office/drawing/2014/main" id="{619BFCA3-1A3C-CDB7-F938-1C6B69026479}"/>
              </a:ext>
            </a:extLst>
          </p:cNvPr>
          <p:cNvSpPr>
            <a:spLocks noGrp="1"/>
          </p:cNvSpPr>
          <p:nvPr>
            <p:ph idx="1"/>
          </p:nvPr>
        </p:nvSpPr>
        <p:spPr>
          <a:xfrm>
            <a:off x="248920" y="1828799"/>
            <a:ext cx="3967480" cy="3314701"/>
          </a:xfrm>
        </p:spPr>
        <p:txBody>
          <a:bodyPr/>
          <a:lstStyle/>
          <a:p>
            <a:r>
              <a:rPr lang="en-CA" dirty="0"/>
              <a:t>H5N1 2.3.4.4b D1.1</a:t>
            </a:r>
          </a:p>
          <a:p>
            <a:r>
              <a:rPr lang="en-CA" dirty="0"/>
              <a:t>le virus eurasien (HA) qui est arrivé par la voie de migration du Pacifique</a:t>
            </a:r>
          </a:p>
          <a:p>
            <a:r>
              <a:rPr lang="en-CA" dirty="0"/>
              <a:t>Réassortis avec une LPAI nord-américaine</a:t>
            </a:r>
          </a:p>
          <a:p>
            <a:endParaRPr lang="en-CA" dirty="0"/>
          </a:p>
          <a:p>
            <a:endParaRPr lang="en-CA" dirty="0"/>
          </a:p>
          <a:p>
            <a:pPr marL="0" indent="0">
              <a:buNone/>
            </a:pPr>
            <a:r>
              <a:rPr lang="en-CA" dirty="0">
                <a:hlinkClick r:id="rId4"/>
              </a:rPr>
              <a:t>Tableau de bord de la CB </a:t>
            </a:r>
          </a:p>
          <a:p>
            <a:pPr marL="0" indent="0">
              <a:buNone/>
            </a:pPr>
            <a:r>
              <a:rPr lang="en-CA" sz="1200" dirty="0"/>
              <a:t>consulté le 9 avril </a:t>
            </a:r>
            <a:r>
              <a:rPr lang="en-CA" sz="1200" baseline="30000" dirty="0"/>
              <a:t>th</a:t>
            </a:r>
          </a:p>
          <a:p>
            <a:endParaRPr lang="en-CA" dirty="0"/>
          </a:p>
        </p:txBody>
      </p:sp>
    </p:spTree>
    <p:extLst>
      <p:ext uri="{BB962C8B-B14F-4D97-AF65-F5344CB8AC3E}">
        <p14:creationId xmlns:p14="http://schemas.microsoft.com/office/powerpoint/2010/main" val="317252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365126"/>
            <a:ext cx="10515600" cy="336624"/>
          </a:xfrm>
        </p:spPr>
        <p:txBody>
          <a:bodyPr/>
          <a:lstStyle/>
          <a:p>
            <a:pPr algn="ctr">
              <a:defRPr/>
            </a:pPr>
            <a:r>
              <a:rPr lang="en-CA" dirty="0"/>
              <a:t>Faune sauvage IAHP</a:t>
            </a:r>
            <a:endParaRPr lang="en-US" dirty="0"/>
          </a:p>
        </p:txBody>
      </p:sp>
      <p:sp>
        <p:nvSpPr>
          <p:cNvPr id="8" name="Content Placeholder 7"/>
          <p:cNvSpPr>
            <a:spLocks noGrp="1"/>
          </p:cNvSpPr>
          <p:nvPr>
            <p:ph sz="half" idx="2"/>
          </p:nvPr>
        </p:nvSpPr>
        <p:spPr>
          <a:xfrm>
            <a:off x="6766560" y="1217212"/>
            <a:ext cx="5425440" cy="3376239"/>
          </a:xfrm>
        </p:spPr>
        <p:txBody>
          <a:bodyPr/>
          <a:lstStyle/>
          <a:p>
            <a:pPr marL="0" indent="0">
              <a:buNone/>
            </a:pPr>
            <a:r>
              <a:rPr lang="en-CA" sz="2400" dirty="0"/>
              <a:t>Tableau de bord filtré du 7 décembre 2024 au 9 avril 2025</a:t>
            </a:r>
          </a:p>
          <a:p>
            <a:r>
              <a:rPr lang="en-CA" sz="2400" dirty="0"/>
              <a:t>82 nouveaux cas confirmés</a:t>
            </a:r>
          </a:p>
          <a:p>
            <a:r>
              <a:rPr lang="en-CA" sz="2400" dirty="0"/>
              <a:t>3 H5N5 à Terre-Neuve Goéland brun et goéland argenté</a:t>
            </a:r>
          </a:p>
          <a:p>
            <a:endParaRPr lang="en-CA" sz="2400" dirty="0"/>
          </a:p>
          <a:p>
            <a:endParaRPr lang="en-CA" sz="2400" dirty="0"/>
          </a:p>
        </p:txBody>
      </p:sp>
      <p:sp>
        <p:nvSpPr>
          <p:cNvPr id="2" name="TextBox 1"/>
          <p:cNvSpPr txBox="1"/>
          <p:nvPr/>
        </p:nvSpPr>
        <p:spPr>
          <a:xfrm>
            <a:off x="838199" y="5998663"/>
            <a:ext cx="4571999" cy="400110"/>
          </a:xfrm>
          <a:prstGeom prst="rect">
            <a:avLst/>
          </a:prstGeom>
          <a:noFill/>
        </p:spPr>
        <p:txBody>
          <a:bodyPr wrap="square" rtlCol="0">
            <a:spAutoFit/>
          </a:bodyPr>
          <a:lstStyle/>
          <a:p>
            <a:r>
              <a:rPr lang="en-CA" sz="2000" dirty="0">
                <a:hlinkClick r:id="rId3"/>
              </a:rPr>
              <a:t>Tableau de bord des oiseaux sauvages </a:t>
            </a:r>
            <a:endParaRPr lang="en-US" sz="2000" dirty="0"/>
          </a:p>
        </p:txBody>
      </p:sp>
      <p:sp>
        <p:nvSpPr>
          <p:cNvPr id="7" name="TextBox 6"/>
          <p:cNvSpPr txBox="1"/>
          <p:nvPr/>
        </p:nvSpPr>
        <p:spPr>
          <a:xfrm>
            <a:off x="165464" y="6029441"/>
            <a:ext cx="780983" cy="369332"/>
          </a:xfrm>
          <a:prstGeom prst="rect">
            <a:avLst/>
          </a:prstGeom>
          <a:noFill/>
        </p:spPr>
        <p:txBody>
          <a:bodyPr wrap="none" rtlCol="0">
            <a:spAutoFit/>
          </a:bodyPr>
          <a:lstStyle/>
          <a:p>
            <a:r>
              <a:rPr lang="en-CA" b="1" dirty="0">
                <a:hlinkClick r:id="rId4"/>
              </a:rPr>
              <a:t>CWHC</a:t>
            </a:r>
            <a:endParaRPr lang="en-US" b="1" dirty="0"/>
          </a:p>
        </p:txBody>
      </p:sp>
      <p:pic>
        <p:nvPicPr>
          <p:cNvPr id="6" name="Content Placeholder 5">
            <a:extLst>
              <a:ext uri="{FF2B5EF4-FFF2-40B4-BE49-F238E27FC236}">
                <a16:creationId xmlns:a16="http://schemas.microsoft.com/office/drawing/2014/main" id="{1161B3F6-0116-3D82-6EC0-618594D6F071}"/>
              </a:ext>
            </a:extLst>
          </p:cNvPr>
          <p:cNvPicPr>
            <a:picLocks noGrp="1" noChangeAspect="1"/>
          </p:cNvPicPr>
          <p:nvPr>
            <p:ph sz="half" idx="1"/>
          </p:nvPr>
        </p:nvPicPr>
        <p:blipFill>
          <a:blip r:embed="rId5"/>
          <a:stretch>
            <a:fillRect/>
          </a:stretch>
        </p:blipFill>
        <p:spPr>
          <a:xfrm>
            <a:off x="165464" y="1362060"/>
            <a:ext cx="6078220" cy="3976293"/>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15" name="Chart 14">
            <a:extLst>
              <a:ext uri="{FF2B5EF4-FFF2-40B4-BE49-F238E27FC236}">
                <a16:creationId xmlns:a16="http://schemas.microsoft.com/office/drawing/2014/main" id="{986A270E-D5CE-03E9-05A7-0ED754B09BBF}"/>
              </a:ext>
            </a:extLst>
          </p:cNvPr>
          <p:cNvGraphicFramePr>
            <a:graphicFrameLocks/>
          </p:cNvGraphicFramePr>
          <p:nvPr>
            <p:extLst>
              <p:ext uri="{D42A27DB-BD31-4B8C-83A1-F6EECF244321}">
                <p14:modId xmlns:p14="http://schemas.microsoft.com/office/powerpoint/2010/main" val="2574263541"/>
              </p:ext>
            </p:extLst>
          </p:nvPr>
        </p:nvGraphicFramePr>
        <p:xfrm>
          <a:off x="6891039" y="3508513"/>
          <a:ext cx="4572000" cy="31129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1103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917-8F0A-AD7D-7D7D-F949BC01FBBE}"/>
              </a:ext>
            </a:extLst>
          </p:cNvPr>
          <p:cNvSpPr>
            <a:spLocks noGrp="1"/>
          </p:cNvSpPr>
          <p:nvPr>
            <p:ph type="title"/>
          </p:nvPr>
        </p:nvSpPr>
        <p:spPr>
          <a:xfrm>
            <a:off x="838200" y="136525"/>
            <a:ext cx="10515600" cy="956779"/>
          </a:xfrm>
        </p:spPr>
        <p:txBody>
          <a:bodyPr/>
          <a:lstStyle/>
          <a:p>
            <a:r>
              <a:rPr lang="en-CA" dirty="0"/>
              <a:t>L'IAHP chez les oiseaux sauvages du Canada</a:t>
            </a:r>
          </a:p>
        </p:txBody>
      </p:sp>
      <p:sp>
        <p:nvSpPr>
          <p:cNvPr id="4" name="Slide Number Placeholder 3">
            <a:extLst>
              <a:ext uri="{FF2B5EF4-FFF2-40B4-BE49-F238E27FC236}">
                <a16:creationId xmlns:a16="http://schemas.microsoft.com/office/drawing/2014/main" id="{1DDACB9D-BD4C-A1D5-C617-04B947AA2D4E}"/>
              </a:ext>
            </a:extLst>
          </p:cNvPr>
          <p:cNvSpPr>
            <a:spLocks noGrp="1"/>
          </p:cNvSpPr>
          <p:nvPr>
            <p:ph type="sldNum" sz="quarter" idx="14"/>
          </p:nvPr>
        </p:nvSpPr>
        <p:spPr/>
        <p:txBody>
          <a:bodyPr/>
          <a:lstStyle/>
          <a:p>
            <a:pPr>
              <a:defRPr/>
            </a:pPr>
            <a:fld id="{68678C35-086D-4198-975D-7CAE096F9A66}" type="slidenum">
              <a:rPr lang="en-US" altLang="en-US" smtClean="0"/>
              <a:t>6</a:t>
            </a:fld>
            <a:endParaRPr lang="en-US" altLang="en-US"/>
          </a:p>
        </p:txBody>
      </p:sp>
      <p:sp>
        <p:nvSpPr>
          <p:cNvPr id="7" name="TextBox 6">
            <a:extLst>
              <a:ext uri="{FF2B5EF4-FFF2-40B4-BE49-F238E27FC236}">
                <a16:creationId xmlns:a16="http://schemas.microsoft.com/office/drawing/2014/main" id="{F6711056-BA62-AF1A-4951-B344A808AADF}"/>
              </a:ext>
            </a:extLst>
          </p:cNvPr>
          <p:cNvSpPr txBox="1"/>
          <p:nvPr/>
        </p:nvSpPr>
        <p:spPr>
          <a:xfrm>
            <a:off x="984040" y="6171684"/>
            <a:ext cx="9346095" cy="369332"/>
          </a:xfrm>
          <a:prstGeom prst="rect">
            <a:avLst/>
          </a:prstGeom>
          <a:noFill/>
        </p:spPr>
        <p:txBody>
          <a:bodyPr wrap="square">
            <a:spAutoFit/>
          </a:bodyPr>
          <a:lstStyle/>
          <a:p>
            <a:r>
              <a:rPr lang="en-CA" dirty="0">
                <a:hlinkClick r:id="rId2"/>
              </a:rPr>
              <a:t>Tableau de bord des oiseaux sauvages du CWHC</a:t>
            </a:r>
            <a:endParaRPr lang="en-CA" dirty="0"/>
          </a:p>
        </p:txBody>
      </p:sp>
      <p:pic>
        <p:nvPicPr>
          <p:cNvPr id="6" name="Picture 5">
            <a:extLst>
              <a:ext uri="{FF2B5EF4-FFF2-40B4-BE49-F238E27FC236}">
                <a16:creationId xmlns:a16="http://schemas.microsoft.com/office/drawing/2014/main" id="{5541E398-DEE8-9039-C755-6CB8BB7FD043}"/>
              </a:ext>
            </a:extLst>
          </p:cNvPr>
          <p:cNvPicPr>
            <a:picLocks noChangeAspect="1"/>
          </p:cNvPicPr>
          <p:nvPr/>
        </p:nvPicPr>
        <p:blipFill>
          <a:blip r:embed="rId3"/>
          <a:stretch>
            <a:fillRect/>
          </a:stretch>
        </p:blipFill>
        <p:spPr>
          <a:xfrm>
            <a:off x="553800" y="1040844"/>
            <a:ext cx="11528535" cy="4950381"/>
          </a:xfrm>
          <a:prstGeom prst="rect">
            <a:avLst/>
          </a:prstGeom>
        </p:spPr>
      </p:pic>
    </p:spTree>
    <p:extLst>
      <p:ext uri="{BB962C8B-B14F-4D97-AF65-F5344CB8AC3E}">
        <p14:creationId xmlns:p14="http://schemas.microsoft.com/office/powerpoint/2010/main" val="2288952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imag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Partenaires de surveillance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25B6-3F0D-E6EC-121F-1F3CAC261099}"/>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877C191D-AF92-9183-41E6-13C5B6482476}"/>
              </a:ext>
            </a:extLst>
          </p:cNvPr>
          <p:cNvSpPr>
            <a:spLocks noGrp="1"/>
          </p:cNvSpPr>
          <p:nvPr>
            <p:ph type="body" sz="quarter" idx="13"/>
          </p:nvPr>
        </p:nvSpPr>
        <p:spPr/>
        <p:txBody>
          <a:bodyPr/>
          <a:lstStyle/>
          <a:p>
            <a:endParaRPr lang="en-CA" dirty="0"/>
          </a:p>
        </p:txBody>
      </p:sp>
      <p:sp>
        <p:nvSpPr>
          <p:cNvPr id="4" name="Slide Number Placeholder 3">
            <a:extLst>
              <a:ext uri="{FF2B5EF4-FFF2-40B4-BE49-F238E27FC236}">
                <a16:creationId xmlns:a16="http://schemas.microsoft.com/office/drawing/2014/main" id="{F94AA21B-A3A4-9B61-1ADB-89A6436E94EE}"/>
              </a:ext>
            </a:extLst>
          </p:cNvPr>
          <p:cNvSpPr>
            <a:spLocks noGrp="1"/>
          </p:cNvSpPr>
          <p:nvPr>
            <p:ph type="sldNum" sz="quarter" idx="14"/>
          </p:nvPr>
        </p:nvSpPr>
        <p:spPr/>
        <p:txBody>
          <a:bodyPr/>
          <a:lstStyle/>
          <a:p>
            <a:pPr>
              <a:defRPr/>
            </a:pPr>
            <a:fld id="{68678C35-086D-4198-975D-7CAE096F9A66}" type="slidenum">
              <a:rPr lang="en-US" altLang="en-US" smtClean="0"/>
              <a:t>8</a:t>
            </a:fld>
            <a:endParaRPr lang="en-US" altLang="en-US"/>
          </a:p>
        </p:txBody>
      </p:sp>
      <p:pic>
        <p:nvPicPr>
          <p:cNvPr id="7" name="Picture 6">
            <a:extLst>
              <a:ext uri="{FF2B5EF4-FFF2-40B4-BE49-F238E27FC236}">
                <a16:creationId xmlns:a16="http://schemas.microsoft.com/office/drawing/2014/main" id="{8199DD02-9EC5-57E7-F4D6-6689F996AF87}"/>
              </a:ext>
            </a:extLst>
          </p:cNvPr>
          <p:cNvPicPr>
            <a:picLocks noChangeAspect="1"/>
          </p:cNvPicPr>
          <p:nvPr/>
        </p:nvPicPr>
        <p:blipFill>
          <a:blip r:embed="rId2"/>
          <a:stretch>
            <a:fillRect/>
          </a:stretch>
        </p:blipFill>
        <p:spPr>
          <a:xfrm>
            <a:off x="-77164" y="1"/>
            <a:ext cx="12269165" cy="6858000"/>
          </a:xfrm>
          <a:prstGeom prst="rect">
            <a:avLst/>
          </a:prstGeom>
        </p:spPr>
      </p:pic>
    </p:spTree>
    <p:extLst>
      <p:ext uri="{BB962C8B-B14F-4D97-AF65-F5344CB8AC3E}">
        <p14:creationId xmlns:p14="http://schemas.microsoft.com/office/powerpoint/2010/main" val="85747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4EBDC-24C3-D5F2-58A1-0FA84682D42B}"/>
              </a:ext>
            </a:extLst>
          </p:cNvPr>
          <p:cNvSpPr>
            <a:spLocks noGrp="1"/>
          </p:cNvSpPr>
          <p:nvPr>
            <p:ph type="title"/>
          </p:nvPr>
        </p:nvSpPr>
        <p:spPr>
          <a:xfrm>
            <a:off x="756920" y="67469"/>
            <a:ext cx="10515600" cy="796132"/>
          </a:xfrm>
        </p:spPr>
        <p:txBody>
          <a:bodyPr/>
          <a:lstStyle/>
          <a:p>
            <a:r>
              <a:rPr lang="en-CA" dirty="0"/>
              <a:t>Cas de volaille domestique aux États-Unis</a:t>
            </a:r>
          </a:p>
        </p:txBody>
      </p:sp>
      <p:sp>
        <p:nvSpPr>
          <p:cNvPr id="4" name="Slide Number Placeholder 3">
            <a:extLst>
              <a:ext uri="{FF2B5EF4-FFF2-40B4-BE49-F238E27FC236}">
                <a16:creationId xmlns:a16="http://schemas.microsoft.com/office/drawing/2014/main" id="{4C917CD7-729D-E843-8498-8BFA07755855}"/>
              </a:ext>
            </a:extLst>
          </p:cNvPr>
          <p:cNvSpPr>
            <a:spLocks noGrp="1"/>
          </p:cNvSpPr>
          <p:nvPr>
            <p:ph type="sldNum" sz="quarter" idx="14"/>
          </p:nvPr>
        </p:nvSpPr>
        <p:spPr/>
        <p:txBody>
          <a:bodyPr/>
          <a:lstStyle/>
          <a:p>
            <a:pPr>
              <a:defRPr/>
            </a:pPr>
            <a:fld id="{68678C35-086D-4198-975D-7CAE096F9A66}" type="slidenum">
              <a:rPr lang="en-US" altLang="en-US" smtClean="0"/>
              <a:t>9</a:t>
            </a:fld>
            <a:endParaRPr lang="en-US" altLang="en-US"/>
          </a:p>
        </p:txBody>
      </p:sp>
      <p:sp>
        <p:nvSpPr>
          <p:cNvPr id="3" name="Rectangle 2">
            <a:extLst>
              <a:ext uri="{FF2B5EF4-FFF2-40B4-BE49-F238E27FC236}">
                <a16:creationId xmlns:a16="http://schemas.microsoft.com/office/drawing/2014/main" id="{39993030-F70C-E553-6A49-7FB4F932DC39}"/>
              </a:ext>
            </a:extLst>
          </p:cNvPr>
          <p:cNvSpPr/>
          <p:nvPr/>
        </p:nvSpPr>
        <p:spPr>
          <a:xfrm>
            <a:off x="681318" y="1290320"/>
            <a:ext cx="2940423" cy="437537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CB749867-B8DF-1F97-1577-F87E4ADBB873}"/>
              </a:ext>
            </a:extLst>
          </p:cNvPr>
          <p:cNvSpPr/>
          <p:nvPr/>
        </p:nvSpPr>
        <p:spPr>
          <a:xfrm>
            <a:off x="3621741" y="1290320"/>
            <a:ext cx="3030071" cy="437537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4ED70753-CB33-E72E-101E-787417D65417}"/>
              </a:ext>
            </a:extLst>
          </p:cNvPr>
          <p:cNvSpPr/>
          <p:nvPr/>
        </p:nvSpPr>
        <p:spPr>
          <a:xfrm>
            <a:off x="6642848" y="1290320"/>
            <a:ext cx="3272117" cy="437537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42EA5067-E979-6449-E286-D73F19F3C801}"/>
              </a:ext>
            </a:extLst>
          </p:cNvPr>
          <p:cNvSpPr/>
          <p:nvPr/>
        </p:nvSpPr>
        <p:spPr>
          <a:xfrm>
            <a:off x="9914965" y="1290320"/>
            <a:ext cx="824753" cy="437537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900E886A-5D51-48B6-5F18-0AB66B25CBF4}"/>
              </a:ext>
            </a:extLst>
          </p:cNvPr>
          <p:cNvPicPr>
            <a:picLocks noChangeAspect="1"/>
          </p:cNvPicPr>
          <p:nvPr/>
        </p:nvPicPr>
        <p:blipFill>
          <a:blip r:embed="rId3"/>
          <a:stretch>
            <a:fillRect/>
          </a:stretch>
        </p:blipFill>
        <p:spPr>
          <a:xfrm>
            <a:off x="264670" y="819686"/>
            <a:ext cx="11662659" cy="5218628"/>
          </a:xfrm>
          <a:prstGeom prst="rect">
            <a:avLst/>
          </a:prstGeom>
        </p:spPr>
      </p:pic>
    </p:spTree>
    <p:extLst>
      <p:ext uri="{BB962C8B-B14F-4D97-AF65-F5344CB8AC3E}">
        <p14:creationId xmlns:p14="http://schemas.microsoft.com/office/powerpoint/2010/main" val="274470584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33" id="{92483A0A-246D-5943-AEAA-52C387BE6F77}" vid="{F3F66E4C-FFFD-5943-BB61-728D6BDDC1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24899</TotalTime>
  <Words>1199</Words>
  <Application>Microsoft Office PowerPoint</Application>
  <PresentationFormat>Widescreen</PresentationFormat>
  <Paragraphs>173</Paragraphs>
  <Slides>24</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Europa</vt:lpstr>
      <vt:lpstr>2_Office Theme</vt:lpstr>
      <vt:lpstr>Thème Office</vt:lpstr>
      <vt:lpstr>Communauté des maladies émergentes et zoonotiques Identifier les risques émergents grâce à l'intelligence collective</vt:lpstr>
      <vt:lpstr>L'IAHP chez les oiseaux domestiques au Canada</vt:lpstr>
      <vt:lpstr>État de la réponse à l'influenza aviaire par province - inspection.canada.ca</vt:lpstr>
      <vt:lpstr>Variante dominante du virus H5N1 en C.-B. De l'automne au printemps 2025</vt:lpstr>
      <vt:lpstr>Faune sauvage IAHP</vt:lpstr>
      <vt:lpstr>L'IAHP chez les oiseaux sauvages du Canada</vt:lpstr>
      <vt:lpstr>Partenaires de surveillance</vt:lpstr>
      <vt:lpstr>PowerPoint Presentation</vt:lpstr>
      <vt:lpstr>Cas de volaille domestique aux États-Unis</vt:lpstr>
      <vt:lpstr>LI avec les oiseaux domestiques - Canada vs USA</vt:lpstr>
      <vt:lpstr>États-Unis - Détections d'oiseaux domestiques IAHP 30 derniers jours</vt:lpstr>
      <vt:lpstr>Détections d'IAHP chez les oiseaux sauvages aux États-Unis, du 9 mars au 8 avril 2025</vt:lpstr>
      <vt:lpstr>Génotypes de l'IAHP aux États-Unis  </vt:lpstr>
      <vt:lpstr>PowerPoint Presentation</vt:lpstr>
      <vt:lpstr>Union européenne</vt:lpstr>
      <vt:lpstr>Europe - Oiseaux  domestiques</vt:lpstr>
      <vt:lpstr>IAHP France</vt:lpstr>
      <vt:lpstr>Cas mondiaux d'influenza aviaire (toutes souches confondues) </vt:lpstr>
      <vt:lpstr>Grippe aviaire confirmée chez un mouton dans le Yorkshire - GOV.UK </vt:lpstr>
      <vt:lpstr>Des cas humains continuent d'être signalés</vt:lpstr>
      <vt:lpstr>Cas internationaux récents concernant les humains</vt:lpstr>
      <vt:lpstr>Que se passera-t-il ce printemps ?</vt:lpstr>
      <vt:lpstr>Approbation des importations de vaccins AMPV</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docId:8B0AFEDB74A0495D8CE53D0CDF6884B0</cp:keywords>
  <cp:lastModifiedBy>Murray Gillies</cp:lastModifiedBy>
  <cp:revision>595</cp:revision>
  <dcterms:created xsi:type="dcterms:W3CDTF">2020-02-07T23:34:08Z</dcterms:created>
  <dcterms:modified xsi:type="dcterms:W3CDTF">2025-04-29T12:08:33Z</dcterms:modified>
</cp:coreProperties>
</file>