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16"/>
  </p:notesMasterIdLst>
  <p:sldIdLst>
    <p:sldId id="256" r:id="rId4"/>
    <p:sldId id="257" r:id="rId5"/>
    <p:sldId id="258" r:id="rId6"/>
    <p:sldId id="259" r:id="rId7"/>
    <p:sldId id="260" r:id="rId8"/>
    <p:sldId id="262" r:id="rId9"/>
    <p:sldId id="263" r:id="rId10"/>
    <p:sldId id="264" r:id="rId11"/>
    <p:sldId id="265" r:id="rId12"/>
    <p:sldId id="266" r:id="rId13"/>
    <p:sldId id="267" r:id="rId14"/>
    <p:sldId id="268" r:id="rId15"/>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580" autoAdjust="0"/>
    <p:restoredTop sz="78304" autoAdjust="0"/>
  </p:normalViewPr>
  <p:slideViewPr>
    <p:cSldViewPr snapToGrid="0">
      <p:cViewPr varScale="1">
        <p:scale>
          <a:sx n="58" d="100"/>
          <a:sy n="58" d="100"/>
        </p:scale>
        <p:origin x="200"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73818-E3AA-3F60-297A-CDA1232A6731}"/>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03D9ED5-55E4-F170-90DF-46A5FB46FBBC}"/>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EF53F79B-7BA9-480C-AF3F-9F828849AFEE}" type="datetimeFigureOut">
              <a:rPr lang="en-US"/>
              <a:t>7/18/2024</a:t>
            </a:fld>
            <a:endParaRPr lang="en-US"/>
          </a:p>
        </p:txBody>
      </p:sp>
      <p:sp>
        <p:nvSpPr>
          <p:cNvPr id="4" name="Slide Image Placeholder 3">
            <a:extLst>
              <a:ext uri="{FF2B5EF4-FFF2-40B4-BE49-F238E27FC236}">
                <a16:creationId xmlns:a16="http://schemas.microsoft.com/office/drawing/2014/main" id="{3D5F2FC3-FBF7-A17A-D311-2CBDB7315384}"/>
              </a:ext>
            </a:extLst>
          </p:cNvPr>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E57388A1-F08C-3575-689B-BDB8C7EBAD5B}"/>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4002D06B-F487-7987-CA47-1683E1CCB10B}"/>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0C11FEA-AA40-6BD9-4DA6-B889782A3E91}"/>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smtClean="0"/>
            </a:lvl1pPr>
          </a:lstStyle>
          <a:p>
            <a:pPr>
              <a:defRPr/>
            </a:pPr>
            <a:fld id="{8D984DCF-BB1D-499C-A120-65617210EAE0}"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aho.org/en/documents/epidemiological-update-oropouche-region-americas-6-march-202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olivia.com/actualidad/nacionales/sedes-confirma-casos-de-fiebre-oropouche-en-pando-45603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m/news/uk-england-somerset-6850690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dutchnews.nl/2024/04/q-fever-found-on-sheep-farm-in-brabant-first-case-in-8-years/#:~:text=The%20highly%20infectious%20sheep%20and,in%20the%20Netherlands%20since%20201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aho.org/en/documents/situation-report-no-9-dengue-epidemiological-situation-region-americas-epidemiologica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68B6A2C-3C8A-8939-E09E-DD45C7CA2D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4B9F402-2111-1FDF-825F-833B9345D3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4E8CABF-1270-4EF4-4ABF-DF46C3BC9E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fld id="{77E94AC9-CFAF-4228-BA2B-AA4F4E39DC91}" type="slidenum">
              <a:rPr lang="en-US" altLang="en-US">
                <a:solidFill>
                  <a:srgbClr val="000000"/>
                </a:solidFill>
              </a:r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576FAED-C705-048D-79A9-A82BD63D51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FEDEE77-7691-65AD-F1F8-E9FA41A98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Le 6 mars</a:t>
            </a:r>
            <a:r>
              <a:rPr lang="en-CA" altLang="en-US" baseline="30000"/>
              <a:t>th</a:t>
            </a:r>
            <a:r>
              <a:rPr lang="en-CA" altLang="en-US"/>
              <a:t> - L'OPS a publié une </a:t>
            </a:r>
            <a:r>
              <a:rPr lang="en-CA" altLang="en-US">
                <a:hlinkClick r:id="rId3"/>
              </a:rPr>
              <a:t>mise à jour épidémiologique </a:t>
            </a:r>
            <a:r>
              <a:rPr lang="en-CA" altLang="en-US"/>
              <a:t>sur la maladie à </a:t>
            </a:r>
            <a:r>
              <a:rPr lang="en-CA" altLang="en-US" b="1"/>
              <a:t>virus Oropouche </a:t>
            </a:r>
            <a:r>
              <a:rPr lang="en-CA" altLang="en-US"/>
              <a:t>au Brésil et au Pérou. </a:t>
            </a:r>
          </a:p>
          <a:p>
            <a:endParaRPr lang="en-CA" altLang="en-US"/>
          </a:p>
          <a:p>
            <a:r>
              <a:rPr lang="en-CA" altLang="en-US"/>
              <a:t>De nombreux foyers de la maladie à virus Oropouche ont été signalés dans des communautés rurales et urbaines au Brésil, en Colombie, en Équateur, en Guyane française, au Panama, au Pérou et à Trinité-et-Tobago. </a:t>
            </a:r>
            <a:endParaRPr lang="en-US" altLang="en-US"/>
          </a:p>
          <a:p>
            <a:endParaRPr lang="en-US" altLang="en-US"/>
          </a:p>
          <a:p>
            <a:endParaRPr lang="en-CA" altLang="en-US"/>
          </a:p>
          <a:p>
            <a:r>
              <a:rPr lang="en-US" altLang="en-US"/>
              <a:t> L'OROV est principalement transmis par la piqûre du moucheron </a:t>
            </a:r>
            <a:r>
              <a:rPr lang="en-US" altLang="en-US" i="1"/>
              <a:t>Culicoides paraensis </a:t>
            </a:r>
            <a:r>
              <a:rPr lang="en-US" altLang="en-US"/>
              <a:t>présent dans la région, ainsi que par le </a:t>
            </a:r>
            <a:r>
              <a:rPr lang="en-US" altLang="en-US" i="1"/>
              <a:t>moustique Culex quinquefasciatus</a:t>
            </a:r>
            <a:r>
              <a:rPr lang="en-US" altLang="en-US"/>
              <a:t>, qui peut également être un vecteur ; l'homme joue le rôle d'hôte amplificateur. </a:t>
            </a:r>
          </a:p>
          <a:p>
            <a:endParaRPr lang="en-CA" altLang="en-US"/>
          </a:p>
          <a:p>
            <a:r>
              <a:rPr lang="en-CA" altLang="en-US"/>
              <a:t>Entre le 1er janvier et le 24 février 2024</a:t>
            </a:r>
          </a:p>
          <a:p>
            <a:pPr lvl="1"/>
            <a:r>
              <a:rPr lang="en-CA" altLang="en-US"/>
              <a:t>Le Brésil a signalé 2 104 échantillons positifs pour le virus OROV - 1 821 correspondent à l'État d'Amazonas.</a:t>
            </a:r>
          </a:p>
          <a:p>
            <a:pPr lvl="1"/>
            <a:r>
              <a:rPr lang="en-CA" altLang="en-US"/>
              <a:t>Le Pérou a signalé 146 cas d'OROV dans les départements de Loreto, Ucayali et Madre de Dios, soit le nombre le plus élevé de cas signalés à ce jour dans ce pays.</a:t>
            </a:r>
          </a:p>
          <a:p>
            <a:pPr lvl="1"/>
            <a:r>
              <a:rPr lang="en-US" altLang="en-US">
                <a:hlinkClick r:id="rId4"/>
              </a:rPr>
              <a:t>La Bolivie </a:t>
            </a:r>
            <a:r>
              <a:rPr lang="en-US" altLang="en-US"/>
              <a:t>a signalé 4 cas</a:t>
            </a:r>
          </a:p>
          <a:p>
            <a:pPr lvl="1"/>
            <a:endParaRPr lang="en-US" altLang="en-US"/>
          </a:p>
          <a:p>
            <a:pPr lvl="1"/>
            <a:r>
              <a:rPr lang="en-CA" altLang="en-US"/>
              <a:t>Le Zika se propage également - Le 29 février 2024, l'OPS a rapporté que le Brésil (867), la Colombie (50), la Bolivie (27), le Pérou (6), le Costa Rica (6) et Porto Rico (3) avaient rapporté des cas de virus Zika cette année [2024].</a:t>
            </a:r>
            <a:endParaRPr lang="en-US" altLang="en-US"/>
          </a:p>
          <a:p>
            <a:pPr lvl="1"/>
            <a:endParaRPr lang="en-US" altLang="en-US"/>
          </a:p>
          <a:p>
            <a:pPr lvl="1"/>
            <a:r>
              <a:rPr lang="en-US" altLang="en-US"/>
              <a:t>De nombreuses maladies à transmission vectorielle circulent en Amérique du Sud.... Certaines suggestions établissent un lien avec le phénomène El Niño et le changement climatique (augmentation des températures et modification des précipitations), qui entraînent une prolifération des moustiques et, éventuellement, d'autres vecteurs.</a:t>
            </a:r>
          </a:p>
          <a:p>
            <a:endParaRPr lang="en-US" altLang="en-US"/>
          </a:p>
        </p:txBody>
      </p:sp>
      <p:sp>
        <p:nvSpPr>
          <p:cNvPr id="33796" name="Slide Number Placeholder 3">
            <a:extLst>
              <a:ext uri="{FF2B5EF4-FFF2-40B4-BE49-F238E27FC236}">
                <a16:creationId xmlns:a16="http://schemas.microsoft.com/office/drawing/2014/main" id="{1A6D42C0-4FB2-2DF3-4BBF-E8E19DBD3B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DEF6F7-B82A-4EBE-B7FE-2101960FAB78}" type="slidenum">
              <a:rPr lang="en-US" altLang="en-US"/>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4FCE403-7BC8-2FDA-F923-374F762648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18B6C18-0AC8-8CED-77C1-6C6210E89A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5844" name="Slide Number Placeholder 3">
            <a:extLst>
              <a:ext uri="{FF2B5EF4-FFF2-40B4-BE49-F238E27FC236}">
                <a16:creationId xmlns:a16="http://schemas.microsoft.com/office/drawing/2014/main" id="{7C8374BF-8BE7-20DC-E15E-AF731E14A2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A8C179B-3CBB-47AA-B1B3-8C7F46BF04E0}" type="slidenum">
              <a:rPr lang="en-US" altLang="en-US"/>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13CD647-1BED-103D-4910-B7C58EFC82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9531790-6FB3-A3F3-DC6E-63237BD3BA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8F4105C7-4667-54BC-3875-7C4D2DF3A8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3CB94B-2FA6-4B28-BAD8-399CB049F76F}" type="slidenum">
              <a:rPr lang="en-US" altLang="en-US"/>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8A0C7D8-45DA-336C-0723-BB7301AE1A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D6CFAEC-0048-7378-4CC2-062E5B0B65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US" altLang="en-US"/>
              <a:t>Les Pays-Bas ont signalé pour la première fois un foyer de BTV-3 en septembre 2023.</a:t>
            </a:r>
          </a:p>
          <a:p>
            <a:r>
              <a:rPr lang="en-US" altLang="en-US"/>
              <a:t>Le décompte le plus récent, en date du 3 juin, fait état de 1563 cas cliniquement positifs et de 4463 cas PCR BTV-3 positifs Plus de 6000 cas</a:t>
            </a:r>
          </a:p>
          <a:p>
            <a:endParaRPr lang="en-CA" altLang="en-US"/>
          </a:p>
          <a:p>
            <a:r>
              <a:rPr lang="en-CA" altLang="en-US"/>
              <a:t>Des cas ont été signalés chez des bovins et des ovins, un cas chez un chien et quelques cas chez des alpagas/lamas.</a:t>
            </a:r>
          </a:p>
          <a:p>
            <a:endParaRPr lang="en-CA" altLang="en-US"/>
          </a:p>
          <a:p>
            <a:r>
              <a:rPr lang="en-CA" altLang="en-US"/>
              <a:t>Deux vaccins sont disponibles depuis peu, l'un en espagnol et l'autre en allemand.</a:t>
            </a:r>
          </a:p>
          <a:p>
            <a:endParaRPr lang="en-CA" altLang="en-US"/>
          </a:p>
          <a:p>
            <a:r>
              <a:rPr lang="en-CA" altLang="en-US"/>
              <a:t>En ce qui concerne l'espagnol, </a:t>
            </a:r>
            <a:r>
              <a:rPr lang="en-US" altLang="en-US"/>
              <a:t>qui a été approuvé dans le cadre d'une procédure accélérée, un total de deux millions de doses sera mis à la disposition des agriculteurs néerlandais d'ici à la fin du mois d'avril.</a:t>
            </a:r>
          </a:p>
          <a:p>
            <a:r>
              <a:rPr lang="en-US" altLang="en-US"/>
              <a:t>Les ovins auront besoin d'une dose et les bovins de deux doses administrées à trois semaines d'intervalle. Les animaux seront protégés environ 28 jours après la vaccination, la durée de l'immunité restant à déterminer.</a:t>
            </a:r>
          </a:p>
          <a:p>
            <a:br>
              <a:rPr lang="en-US" altLang="en-US"/>
            </a:br>
            <a:endParaRPr lang="en-CA" altLang="en-US"/>
          </a:p>
          <a:p>
            <a:endParaRPr lang="en-CA" altLang="en-US"/>
          </a:p>
        </p:txBody>
      </p:sp>
      <p:sp>
        <p:nvSpPr>
          <p:cNvPr id="17412" name="Slide Number Placeholder 3">
            <a:extLst>
              <a:ext uri="{FF2B5EF4-FFF2-40B4-BE49-F238E27FC236}">
                <a16:creationId xmlns:a16="http://schemas.microsoft.com/office/drawing/2014/main" id="{B3DECC70-4F53-0CD9-2544-AF2C409198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8D48BB-DC6F-4296-BAA9-3D208B580B54}" type="slidenum">
              <a:rPr lang="en-US" altLang="en-US"/>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42924AB-02A2-1EDC-9628-378E80CCFD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A59519E-27D2-7FEF-CDA5-3CD8227612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Passons maintenant aux autres pays d'Europe : la Belgique, l'Allemagne et le Royaume-Uni ont signalé des cas de BTV-3.</a:t>
            </a:r>
          </a:p>
          <a:p>
            <a:endParaRPr lang="en-CA" altLang="en-US"/>
          </a:p>
          <a:p>
            <a:r>
              <a:rPr lang="en-US" altLang="en-US"/>
              <a:t>Dans cette mise à jour, la Belgique a signalé 1 cas supplémentaire à la fin du mois d'avril 2024, soit un total de 8 cas.</a:t>
            </a:r>
          </a:p>
          <a:p>
            <a:r>
              <a:rPr lang="en-US" altLang="en-US"/>
              <a:t>L'Allemagne a signalé des cas supplémentaires, mais les totaux diffèrent d'un système à l'autre, de sorte que le nombre total de foyers se situe entre 33 et 56.</a:t>
            </a:r>
          </a:p>
          <a:p>
            <a:endParaRPr lang="en-US" altLang="en-US"/>
          </a:p>
          <a:p>
            <a:r>
              <a:rPr lang="en-US" altLang="en-US"/>
              <a:t>Le Royaume-Uni n'a signalé aucun cas supplémentaire au cours des trois derniers mois. Je pense qu'il y a environ 120 animaux positifs au total, mais le pays a publié une évaluation des risques.</a:t>
            </a:r>
            <a:endParaRPr lang="en-CA" altLang="en-US"/>
          </a:p>
          <a:p>
            <a:endParaRPr lang="en-US" altLang="en-US"/>
          </a:p>
          <a:p>
            <a:r>
              <a:rPr lang="en-US" altLang="en-US"/>
              <a:t>Et comme mentionné dans la dernière mise à jour, d'autres pays européens ne </a:t>
            </a:r>
            <a:r>
              <a:rPr lang="en-CA" altLang="en-US"/>
              <a:t>font </a:t>
            </a:r>
            <a:r>
              <a:rPr lang="en-US" altLang="en-US"/>
              <a:t>pas vraiment </a:t>
            </a:r>
            <a:r>
              <a:rPr lang="en-CA" altLang="en-US"/>
              <a:t>de surveillance s'ils n'ont pas un marché qui l'exige. Il y a donc encore beaucoup d'inconnues autour de la distribution du BTV-3 en Europe.</a:t>
            </a:r>
          </a:p>
          <a:p>
            <a:endParaRPr lang="en-CA" altLang="en-US"/>
          </a:p>
          <a:p>
            <a:endParaRPr lang="en-CA" altLang="en-US"/>
          </a:p>
          <a:p>
            <a:endParaRPr lang="en-CA" altLang="en-US"/>
          </a:p>
        </p:txBody>
      </p:sp>
      <p:sp>
        <p:nvSpPr>
          <p:cNvPr id="19460" name="Slide Number Placeholder 3">
            <a:extLst>
              <a:ext uri="{FF2B5EF4-FFF2-40B4-BE49-F238E27FC236}">
                <a16:creationId xmlns:a16="http://schemas.microsoft.com/office/drawing/2014/main" id="{5635BD34-AA04-DC1A-2430-21B36B8926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F3EFEF-D564-4323-AB7F-41A75E6C65A8}" type="slidenum">
              <a:rPr lang="en-US" altLang="en-US"/>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8735928-F4D1-FD9C-52C0-DEF4EA4AE8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DB1DD38-6069-4DE8-B36F-5610E6634D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endParaRPr lang="en-CA" altLang="en-US"/>
          </a:p>
          <a:p>
            <a:pPr defTabSz="931863"/>
            <a:r>
              <a:rPr lang="en-US" altLang="en-US"/>
              <a:t>L'évaluation des risques au Royaume-Uni a porté sur le BTV-3 et un peu sur le BTV-8.</a:t>
            </a:r>
          </a:p>
          <a:p>
            <a:pPr defTabSz="931863"/>
            <a:endParaRPr lang="en-US" altLang="en-US"/>
          </a:p>
          <a:p>
            <a:pPr defTabSz="931863"/>
            <a:r>
              <a:rPr lang="en-US" altLang="en-US"/>
              <a:t>Ils ont conclu à une très forte probabilité d'une nouvelle introduction de bétail en Grande-Bretagne par l'intermédiaire de moucherons infectés provenant d'Europe du Nord, avec toutefois une forte incertitude.</a:t>
            </a:r>
          </a:p>
          <a:p>
            <a:pPr defTabSz="931863"/>
            <a:endParaRPr lang="en-US" altLang="en-US"/>
          </a:p>
          <a:p>
            <a:pPr defTabSz="931863"/>
            <a:r>
              <a:rPr lang="en-US" altLang="en-US"/>
              <a:t>Une probabilité moyenne pour le BTV-8, par le biais d'une incursion éolienne, avec là encore une forte incertitude.</a:t>
            </a:r>
          </a:p>
          <a:p>
            <a:pPr defTabSz="931863"/>
            <a:endParaRPr lang="en-US" altLang="en-US"/>
          </a:p>
          <a:p>
            <a:pPr defTabSz="931863"/>
            <a:r>
              <a:rPr lang="en-US" altLang="en-US"/>
              <a:t>Une très faible probabilité d'hivernage du BTV-3 dans les culicoïdes, mais avec une forte incertitude.</a:t>
            </a:r>
          </a:p>
          <a:p>
            <a:pPr defTabSz="931863"/>
            <a:endParaRPr lang="en-US" altLang="en-US"/>
          </a:p>
          <a:p>
            <a:pPr defTabSz="931863"/>
            <a:r>
              <a:rPr lang="en-US" altLang="en-US"/>
              <a:t> et une très faible probabilité pour les animaux vivants importés ainsi que pour l'hivernage dans le bétail.</a:t>
            </a:r>
            <a:endParaRPr lang="en-CA" altLang="en-US"/>
          </a:p>
        </p:txBody>
      </p:sp>
      <p:sp>
        <p:nvSpPr>
          <p:cNvPr id="21508" name="Slide Number Placeholder 3">
            <a:extLst>
              <a:ext uri="{FF2B5EF4-FFF2-40B4-BE49-F238E27FC236}">
                <a16:creationId xmlns:a16="http://schemas.microsoft.com/office/drawing/2014/main" id="{3428101E-3559-317E-EA89-FA9DB30820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A7F987F-0268-42FD-8055-DB0435FDD97F}" type="slidenum">
              <a:rPr lang="en-US" altLang="en-US"/>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1B227D8-C94C-7B0B-3612-46E4E6FC2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7F6C19B-C12C-0D80-B83C-1859866EEF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Propagé par les culicoïdes - Le virus de Schmallenberg a touché des exploitations agricoles dans le </a:t>
            </a:r>
            <a:r>
              <a:rPr lang="en-US" altLang="en-US" u="sng">
                <a:hlinkClick r:id="rId3"/>
              </a:rPr>
              <a:t>Somerset, </a:t>
            </a:r>
            <a:r>
              <a:rPr lang="en-US" altLang="en-US"/>
              <a:t>les cas augmentant dans tout le sud-ouest. Les éleveurs signalent un nombre élevé de cas dans le sud-ouest de l'Angleterre, depuis le Devon et le Somerset jusqu'au Herefordshire et au Gloucestershire, certains d'entre eux déclarant que 40 % de leur cheptel est infecté. Les symptômes sont les suivants : avortements, mortinatalité, anomalies fœtales, réduction de la production laitière, fièvre et diarrhée.</a:t>
            </a:r>
          </a:p>
          <a:p>
            <a:endParaRPr lang="en-US" altLang="en-US"/>
          </a:p>
          <a:p>
            <a:r>
              <a:rPr lang="en-US" altLang="en-US"/>
              <a:t>La fièvre Q - propagée par les tiques mais aussi par aérosol, , causée par coxiella burnetii a été signalée dans une ferme de </a:t>
            </a:r>
            <a:r>
              <a:rPr lang="en-US" altLang="en-US" u="sng">
                <a:hlinkClick r:id="rId4"/>
              </a:rPr>
              <a:t>Gelderland</a:t>
            </a:r>
            <a:r>
              <a:rPr lang="en-US" altLang="en-US"/>
              <a:t>, une réémergence après environ huit ans. Les Pays-Bas ont signalé la fièvre Q pour la dernière fois en 2016. Selon le ministère, la bactérie a été identifiée dans le tank à lait de l'exploitation ovine lors de contrôles réguliers et provient probablement d'"un ou deux" des 25 jeunes animaux qui ont agnelé mais qui n'ont pas encore été vaccinés</a:t>
            </a:r>
            <a:endParaRPr lang="en-CA" altLang="en-US"/>
          </a:p>
        </p:txBody>
      </p:sp>
      <p:sp>
        <p:nvSpPr>
          <p:cNvPr id="23556" name="Slide Number Placeholder 3">
            <a:extLst>
              <a:ext uri="{FF2B5EF4-FFF2-40B4-BE49-F238E27FC236}">
                <a16:creationId xmlns:a16="http://schemas.microsoft.com/office/drawing/2014/main" id="{64FE5BF3-05A7-71FC-AE20-909EFC9A6A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C909697-F1E1-461B-A4E8-308C95936256}" type="slidenum">
              <a:rPr lang="en-US" altLang="en-US"/>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69EB44E-6C70-A44D-4063-29EFB06601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5870ED4-8DF3-17BF-2A67-6F180E7768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83E1B9BD-2B11-3924-47C4-7A111D08B0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CBFEA1-F5BF-46F2-918B-876B79B9E7F4}" type="slidenum">
              <a:rPr lang="en-US" altLang="en-US"/>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2665191-8F12-799B-ED59-9C587BEA13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DCA251F-1679-BB9D-F539-27743A5982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7652" name="Slide Number Placeholder 3">
            <a:extLst>
              <a:ext uri="{FF2B5EF4-FFF2-40B4-BE49-F238E27FC236}">
                <a16:creationId xmlns:a16="http://schemas.microsoft.com/office/drawing/2014/main" id="{76D8F2CB-15F0-7230-5F2A-BB1D622115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E64BDC-6030-4A0B-94DD-AD7A49E917D5}" type="slidenum">
              <a:rPr lang="en-US" altLang="en-US"/>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6604BD8-A780-6469-9AB1-FBD40759C6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B17D897-6C7F-C648-0C46-3257F15837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La FHCC est endémique en Afrique, dans les Balkans, au Moyen-Orient et dans les pays asiatiques situés au sud du 50e parallèle nord - la limite géographique du principal vecteur de la tique.</a:t>
            </a:r>
            <a:endParaRPr lang="en-US" altLang="en-US"/>
          </a:p>
          <a:p>
            <a:endParaRPr lang="en-US" altLang="en-US"/>
          </a:p>
          <a:p>
            <a:r>
              <a:rPr lang="en-US" altLang="en-US"/>
              <a:t>Première étude - Nous rapportons la détection du virus de la fièvre hémorragique de Crimée-Congo (CCHFV) en Corse, France. Nous avons identifié le génotype africain I du CCHFV dans des tiques prélevées sur des bovins dans deux sites différents du sud-est et du centre-ouest de la Corse, ce qui indique une circulation établie du CCHFV.</a:t>
            </a:r>
          </a:p>
          <a:p>
            <a:endParaRPr lang="en-US" altLang="en-US"/>
          </a:p>
          <a:p>
            <a:r>
              <a:rPr lang="en-US" altLang="en-US"/>
              <a:t>Pour évaluer la distribution spatiale de l'exposition au virus de la fièvre catarrhale du mouton, nous avons analysé le sérum de 2 440 moutons et chèvres à l'aide d'un test ELISA à deux antigènes et modélisé la probabilité d'exposition à l'aide de prédicteurs environnementaux en utilisant des modèles mixtes linéaires généralisés. Les anticorps anti-CCHFV détectés dans 84 échantillons ont confirmé la faible prévalence du CCHFV chez les petits ruminants domestiques de la région. Le modèle statistique le mieux adapté a indiqué que l'un des prédicteurs les plus significatifs du risque d'exposition au virus était la densité de bovins/chevaux </a:t>
            </a:r>
          </a:p>
          <a:p>
            <a:endParaRPr lang="en-US" altLang="en-US"/>
          </a:p>
          <a:p>
            <a:r>
              <a:rPr lang="en-US" altLang="en-US"/>
              <a:t>On a également signalé récemment la présence de la tique hyalomma en Allemagne.</a:t>
            </a:r>
          </a:p>
          <a:p>
            <a:endParaRPr lang="en-US" altLang="en-US"/>
          </a:p>
        </p:txBody>
      </p:sp>
      <p:sp>
        <p:nvSpPr>
          <p:cNvPr id="29700" name="Slide Number Placeholder 3">
            <a:extLst>
              <a:ext uri="{FF2B5EF4-FFF2-40B4-BE49-F238E27FC236}">
                <a16:creationId xmlns:a16="http://schemas.microsoft.com/office/drawing/2014/main" id="{67D25C9E-8B48-AB5D-299F-52FAA53E2E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E3002E-2F30-4430-9F88-18A6ABEC4DDE}" type="slidenum">
              <a:rPr lang="en-US" altLang="en-US"/>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1E73C96-5B8D-CEBC-7EC0-71926C4B5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29C88206-C5E4-D921-CEDE-E880482D24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hlinkClick r:id="rId3"/>
              </a:rPr>
              <a:t>OPS </a:t>
            </a:r>
            <a:r>
              <a:rPr lang="en-US" altLang="en-US"/>
              <a:t>- Situation épidémiologique de la dengue dans la région des Amériques</a:t>
            </a:r>
            <a:endParaRPr lang="en-CA" altLang="en-US"/>
          </a:p>
          <a:p>
            <a:pPr lvl="1"/>
            <a:r>
              <a:rPr lang="en-US" altLang="en-US"/>
              <a:t> 8 794 941 cas suspects de dengue signalés dans les Amériques en 20 semaines de 2024 </a:t>
            </a:r>
          </a:p>
          <a:p>
            <a:pPr lvl="1"/>
            <a:endParaRPr lang="en-US" altLang="en-US"/>
          </a:p>
          <a:p>
            <a:pPr lvl="1"/>
            <a:r>
              <a:rPr lang="en-US" altLang="en-US"/>
              <a:t>La dernière fois que j'ai publié un rapport à ce sujet, en mars, le chiffre était proche de 1,9 million.</a:t>
            </a:r>
          </a:p>
          <a:p>
            <a:pPr lvl="1"/>
            <a:endParaRPr lang="en-US" altLang="en-US"/>
          </a:p>
          <a:p>
            <a:pPr lvl="1"/>
            <a:r>
              <a:rPr lang="en-US" altLang="en-US"/>
              <a:t>- Il s'agit d'une augmentation de 231 % par rapport à la même période en 2023 et de 425 % par rapport à la moyenne des cinq dernières années. </a:t>
            </a:r>
          </a:p>
          <a:p>
            <a:pPr lvl="1"/>
            <a:endParaRPr lang="en-US" altLang="en-US"/>
          </a:p>
          <a:p>
            <a:pPr lvl="1"/>
            <a:r>
              <a:rPr lang="en-US" altLang="en-US"/>
              <a:t>4 264 320 confirmés par le laboratoire avec 4 108 décès (CFR de 0,047%)</a:t>
            </a:r>
          </a:p>
          <a:p>
            <a:pPr lvl="1"/>
            <a:endParaRPr lang="en-US" altLang="en-US"/>
          </a:p>
          <a:p>
            <a:pPr lvl="1"/>
            <a:endParaRPr lang="en-US" altLang="en-US"/>
          </a:p>
          <a:p>
            <a:pPr lvl="1"/>
            <a:r>
              <a:rPr lang="en-US" altLang="en-US"/>
              <a:t>- D'après le tableau, les rapports et les cas semblent diminuer ces dernières semaines.</a:t>
            </a:r>
          </a:p>
          <a:p>
            <a:pPr lvl="1"/>
            <a:r>
              <a:rPr lang="en-US" altLang="en-US"/>
              <a:t>'</a:t>
            </a:r>
          </a:p>
          <a:p>
            <a:pPr lvl="1"/>
            <a:r>
              <a:rPr lang="en-US" altLang="en-US"/>
              <a:t>Alors que l'OPS se concentre principalement sur l'Amérique du Sud, l'OMS a récemment publié un rapport sur la situation mondiale de la dengue. </a:t>
            </a:r>
          </a:p>
          <a:p>
            <a:pPr lvl="1"/>
            <a:endParaRPr lang="en-US" altLang="en-US"/>
          </a:p>
          <a:p>
            <a:pPr lvl="1"/>
            <a:endParaRPr lang="en-US" altLang="en-US"/>
          </a:p>
          <a:p>
            <a:r>
              <a:rPr lang="en-CA" altLang="en-US"/>
              <a:t>OMS - Situation mondiale de la dengue</a:t>
            </a:r>
          </a:p>
          <a:p>
            <a:r>
              <a:rPr lang="en-CA" altLang="en-US"/>
              <a:t>90 pays connaissent une transmission active de la dengue en 2024, mais tous n'ont pas été pris en compte dans les rapports officiels.</a:t>
            </a:r>
          </a:p>
          <a:p>
            <a:r>
              <a:rPr lang="en-CA" altLang="en-US"/>
              <a:t>L'OMS a mis en place un système mondial de surveillance de la dengue avec des rapports mensuels dans toutes les régions de l'OMS et un nouveau tableau de bord.</a:t>
            </a:r>
          </a:p>
          <a:p>
            <a:endParaRPr lang="en-CA" altLang="en-US"/>
          </a:p>
          <a:p>
            <a:r>
              <a:rPr lang="en-CA" altLang="en-US"/>
              <a:t>La distribution géographique des virus de la dengue, du chikungunya et du Zika se chevauche considérablement. Ces virus sont tous transmis par des moustiques </a:t>
            </a:r>
            <a:r>
              <a:rPr lang="en-CA" altLang="en-US" i="1"/>
              <a:t>Aedes </a:t>
            </a:r>
            <a:r>
              <a:rPr lang="en-CA" altLang="en-US"/>
              <a:t>et partagent certaines caractéristiques cliniques qui peuvent entraîner des erreurs de diagnostic et de déclaration en l'absence de tests de laboratoire différentiels.</a:t>
            </a:r>
            <a:endParaRPr lang="en-US" altLang="en-US"/>
          </a:p>
          <a:p>
            <a:endParaRPr lang="en-US" altLang="en-US"/>
          </a:p>
        </p:txBody>
      </p:sp>
      <p:sp>
        <p:nvSpPr>
          <p:cNvPr id="31748" name="Slide Number Placeholder 3">
            <a:extLst>
              <a:ext uri="{FF2B5EF4-FFF2-40B4-BE49-F238E27FC236}">
                <a16:creationId xmlns:a16="http://schemas.microsoft.com/office/drawing/2014/main" id="{6E062412-8266-69D7-00FB-4366A14181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1FDCC1-931F-454E-9F19-BA0F4C6D9183}" type="slidenum">
              <a:rPr lang="en-US" altLang="en-US"/>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9303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ED29A19-BD78-87E2-AC66-C5B5F22C0DE0}"/>
              </a:ext>
            </a:extLst>
          </p:cNvPr>
          <p:cNvSpPr>
            <a:spLocks noGrp="1"/>
          </p:cNvSpPr>
          <p:nvPr>
            <p:ph type="sldNum" sz="quarter" idx="10"/>
          </p:nvPr>
        </p:nvSpPr>
        <p:spPr/>
        <p:txBody>
          <a:bodyPr/>
          <a:lstStyle>
            <a:lvl1pPr>
              <a:defRPr smtClean="0"/>
            </a:lvl1pPr>
          </a:lstStyle>
          <a:p>
            <a:pPr>
              <a:defRPr/>
            </a:pPr>
            <a:fld id="{225E32D6-F279-45D8-9E4B-24E9F9CF2219}" type="slidenum">
              <a:rPr lang="en-US" altLang="en-US"/>
              <a:pPr>
                <a:defRPr/>
              </a:pPr>
              <a:t>‹#›</a:t>
            </a:fld>
            <a:endParaRPr lang="en-US" altLang="en-US"/>
          </a:p>
        </p:txBody>
      </p:sp>
    </p:spTree>
    <p:extLst>
      <p:ext uri="{BB962C8B-B14F-4D97-AF65-F5344CB8AC3E}">
        <p14:creationId xmlns:p14="http://schemas.microsoft.com/office/powerpoint/2010/main" val="190094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FA28322-2651-84EA-40CA-8907FEEA497E}"/>
              </a:ext>
            </a:extLst>
          </p:cNvPr>
          <p:cNvSpPr>
            <a:spLocks noGrp="1"/>
          </p:cNvSpPr>
          <p:nvPr>
            <p:ph type="sldNum" sz="quarter" idx="10"/>
          </p:nvPr>
        </p:nvSpPr>
        <p:spPr/>
        <p:txBody>
          <a:bodyPr/>
          <a:lstStyle>
            <a:lvl1pPr>
              <a:defRPr smtClean="0"/>
            </a:lvl1pPr>
          </a:lstStyle>
          <a:p>
            <a:pPr>
              <a:defRPr/>
            </a:pPr>
            <a:fld id="{0C990572-095B-4117-996C-BD9B5CFE58A3}" type="slidenum">
              <a:rPr lang="en-US" altLang="en-US"/>
              <a:pPr>
                <a:defRPr/>
              </a:pPr>
              <a:t>‹#›</a:t>
            </a:fld>
            <a:endParaRPr lang="en-US" altLang="en-US"/>
          </a:p>
        </p:txBody>
      </p:sp>
    </p:spTree>
    <p:extLst>
      <p:ext uri="{BB962C8B-B14F-4D97-AF65-F5344CB8AC3E}">
        <p14:creationId xmlns:p14="http://schemas.microsoft.com/office/powerpoint/2010/main" val="118232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0581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EC5D0208-78CE-BE40-A3B2-F6E17E407D0C}"/>
              </a:ext>
            </a:extLst>
          </p:cNvPr>
          <p:cNvSpPr>
            <a:spLocks noGrp="1"/>
          </p:cNvSpPr>
          <p:nvPr>
            <p:ph type="sldNum" sz="quarter" idx="10"/>
          </p:nvPr>
        </p:nvSpPr>
        <p:spPr/>
        <p:txBody>
          <a:bodyPr/>
          <a:lstStyle>
            <a:lvl1pPr>
              <a:defRPr smtClean="0"/>
            </a:lvl1pPr>
          </a:lstStyle>
          <a:p>
            <a:pPr>
              <a:defRPr/>
            </a:pPr>
            <a:fld id="{A806BF27-6AF5-4078-80FC-D450BC75A8FB}" type="slidenum">
              <a:rPr lang="en-US" altLang="en-US"/>
              <a:pPr>
                <a:defRPr/>
              </a:pPr>
              <a:t>‹#›</a:t>
            </a:fld>
            <a:endParaRPr lang="en-US" altLang="en-US"/>
          </a:p>
        </p:txBody>
      </p:sp>
    </p:spTree>
    <p:extLst>
      <p:ext uri="{BB962C8B-B14F-4D97-AF65-F5344CB8AC3E}">
        <p14:creationId xmlns:p14="http://schemas.microsoft.com/office/powerpoint/2010/main" val="378727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EABB21D2-C69C-E4D7-E9BC-A029AC7DDED8}"/>
              </a:ext>
            </a:extLst>
          </p:cNvPr>
          <p:cNvSpPr>
            <a:spLocks noGrp="1"/>
          </p:cNvSpPr>
          <p:nvPr>
            <p:ph type="sldNum" sz="quarter" idx="10"/>
          </p:nvPr>
        </p:nvSpPr>
        <p:spPr/>
        <p:txBody>
          <a:bodyPr/>
          <a:lstStyle>
            <a:lvl1pPr>
              <a:defRPr smtClean="0"/>
            </a:lvl1pPr>
          </a:lstStyle>
          <a:p>
            <a:pPr>
              <a:defRPr/>
            </a:pPr>
            <a:fld id="{3FF9B04F-0992-4620-AEC3-0AB61F1C1423}" type="slidenum">
              <a:rPr lang="en-US" altLang="en-US"/>
              <a:pPr>
                <a:defRPr/>
              </a:pPr>
              <a:t>‹#›</a:t>
            </a:fld>
            <a:endParaRPr lang="en-US" altLang="en-US"/>
          </a:p>
        </p:txBody>
      </p:sp>
    </p:spTree>
    <p:extLst>
      <p:ext uri="{BB962C8B-B14F-4D97-AF65-F5344CB8AC3E}">
        <p14:creationId xmlns:p14="http://schemas.microsoft.com/office/powerpoint/2010/main" val="66231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E77D970B-6BC3-CEC9-BD73-6E3D4D1BEFD7}"/>
              </a:ext>
            </a:extLst>
          </p:cNvPr>
          <p:cNvSpPr>
            <a:spLocks noGrp="1"/>
          </p:cNvSpPr>
          <p:nvPr>
            <p:ph type="sldNum" sz="quarter" idx="14"/>
          </p:nvPr>
        </p:nvSpPr>
        <p:spPr/>
        <p:txBody>
          <a:bodyPr/>
          <a:lstStyle>
            <a:lvl1pPr>
              <a:defRPr smtClean="0"/>
            </a:lvl1pPr>
          </a:lstStyle>
          <a:p>
            <a:pPr>
              <a:defRPr/>
            </a:pPr>
            <a:fld id="{8E713163-6EA7-404B-97D7-E51AA1A5A29A}" type="slidenum">
              <a:rPr lang="en-US" altLang="en-US"/>
              <a:pPr>
                <a:defRPr/>
              </a:pPr>
              <a:t>‹#›</a:t>
            </a:fld>
            <a:endParaRPr lang="en-US" altLang="en-US"/>
          </a:p>
        </p:txBody>
      </p:sp>
    </p:spTree>
    <p:extLst>
      <p:ext uri="{BB962C8B-B14F-4D97-AF65-F5344CB8AC3E}">
        <p14:creationId xmlns:p14="http://schemas.microsoft.com/office/powerpoint/2010/main" val="266260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716070A7-72C6-2AEC-2A9A-2D876D42006D}"/>
              </a:ext>
            </a:extLst>
          </p:cNvPr>
          <p:cNvSpPr>
            <a:spLocks noGrp="1"/>
          </p:cNvSpPr>
          <p:nvPr>
            <p:ph type="sldNum" sz="quarter" idx="15"/>
          </p:nvPr>
        </p:nvSpPr>
        <p:spPr/>
        <p:txBody>
          <a:bodyPr/>
          <a:lstStyle>
            <a:lvl1pPr>
              <a:defRPr smtClean="0"/>
            </a:lvl1pPr>
          </a:lstStyle>
          <a:p>
            <a:pPr>
              <a:defRPr/>
            </a:pPr>
            <a:fld id="{756CC08D-BCC9-4E4B-A257-F9FEBE0DB9BC}" type="slidenum">
              <a:rPr lang="en-US" altLang="en-US"/>
              <a:pPr>
                <a:defRPr/>
              </a:pPr>
              <a:t>‹#›</a:t>
            </a:fld>
            <a:endParaRPr lang="en-US" altLang="en-US"/>
          </a:p>
        </p:txBody>
      </p:sp>
    </p:spTree>
    <p:extLst>
      <p:ext uri="{BB962C8B-B14F-4D97-AF65-F5344CB8AC3E}">
        <p14:creationId xmlns:p14="http://schemas.microsoft.com/office/powerpoint/2010/main" val="211298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F4529D9-E69E-6C32-4541-2BA63D320B8C}"/>
              </a:ext>
            </a:extLst>
          </p:cNvPr>
          <p:cNvSpPr>
            <a:spLocks noGrp="1"/>
          </p:cNvSpPr>
          <p:nvPr>
            <p:ph type="sldNum" sz="quarter" idx="10"/>
          </p:nvPr>
        </p:nvSpPr>
        <p:spPr/>
        <p:txBody>
          <a:bodyPr/>
          <a:lstStyle>
            <a:lvl1pPr>
              <a:defRPr smtClean="0"/>
            </a:lvl1pPr>
          </a:lstStyle>
          <a:p>
            <a:pPr>
              <a:defRPr/>
            </a:pPr>
            <a:fld id="{5B283C67-913D-47D6-B845-65943FA36175}" type="slidenum">
              <a:rPr lang="en-US" altLang="en-US"/>
              <a:pPr>
                <a:defRPr/>
              </a:pPr>
              <a:t>‹#›</a:t>
            </a:fld>
            <a:endParaRPr lang="en-US" altLang="en-US"/>
          </a:p>
        </p:txBody>
      </p:sp>
    </p:spTree>
    <p:extLst>
      <p:ext uri="{BB962C8B-B14F-4D97-AF65-F5344CB8AC3E}">
        <p14:creationId xmlns:p14="http://schemas.microsoft.com/office/powerpoint/2010/main" val="3594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89BD4EDA-668D-D5D4-5265-597FBF206FBA}"/>
              </a:ext>
            </a:extLst>
          </p:cNvPr>
          <p:cNvSpPr>
            <a:spLocks noGrp="1"/>
          </p:cNvSpPr>
          <p:nvPr>
            <p:ph type="sldNum" sz="quarter" idx="10"/>
          </p:nvPr>
        </p:nvSpPr>
        <p:spPr/>
        <p:txBody>
          <a:bodyPr/>
          <a:lstStyle>
            <a:lvl1pPr>
              <a:defRPr smtClean="0"/>
            </a:lvl1pPr>
          </a:lstStyle>
          <a:p>
            <a:pPr>
              <a:defRPr/>
            </a:pPr>
            <a:fld id="{EB784A8B-0FBF-4254-B7C5-8CB0BFA38756}" type="slidenum">
              <a:rPr lang="en-US" altLang="en-US"/>
              <a:pPr>
                <a:defRPr/>
              </a:pPr>
              <a:t>‹#›</a:t>
            </a:fld>
            <a:endParaRPr lang="en-US" altLang="en-US"/>
          </a:p>
        </p:txBody>
      </p:sp>
    </p:spTree>
    <p:extLst>
      <p:ext uri="{BB962C8B-B14F-4D97-AF65-F5344CB8AC3E}">
        <p14:creationId xmlns:p14="http://schemas.microsoft.com/office/powerpoint/2010/main" val="253942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69ABC987-ECA4-A3A4-A05A-7C820F867026}"/>
              </a:ext>
            </a:extLst>
          </p:cNvPr>
          <p:cNvSpPr>
            <a:spLocks noGrp="1"/>
          </p:cNvSpPr>
          <p:nvPr>
            <p:ph type="sldNum" sz="quarter" idx="10"/>
          </p:nvPr>
        </p:nvSpPr>
        <p:spPr/>
        <p:txBody>
          <a:bodyPr/>
          <a:lstStyle>
            <a:lvl1pPr>
              <a:defRPr smtClean="0"/>
            </a:lvl1pPr>
          </a:lstStyle>
          <a:p>
            <a:pPr>
              <a:defRPr/>
            </a:pPr>
            <a:fld id="{4EAD758D-ADDF-4E52-9C5E-D3DA734F109E}" type="slidenum">
              <a:rPr lang="en-US" altLang="en-US"/>
              <a:pPr>
                <a:defRPr/>
              </a:pPr>
              <a:t>‹#›</a:t>
            </a:fld>
            <a:endParaRPr lang="en-US" altLang="en-US"/>
          </a:p>
        </p:txBody>
      </p:sp>
    </p:spTree>
    <p:extLst>
      <p:ext uri="{BB962C8B-B14F-4D97-AF65-F5344CB8AC3E}">
        <p14:creationId xmlns:p14="http://schemas.microsoft.com/office/powerpoint/2010/main" val="204334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02447F3-FC3C-D2C1-6163-1AF9552BCBE7}"/>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0464C6CB-B77B-7764-CA5C-3E43A7AB0C7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7DA8033E-2EBC-0A5A-0AE0-A07955700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AE1C804-8E28-4F65-B126-922927787244}" type="datetime1">
              <a:rPr lang="en-US"/>
              <a:t>7/18/2024</a:t>
            </a:fld>
            <a:endParaRPr lang="en-US"/>
          </a:p>
        </p:txBody>
      </p:sp>
      <p:sp>
        <p:nvSpPr>
          <p:cNvPr id="5" name="Footer Placeholder 4">
            <a:extLst>
              <a:ext uri="{FF2B5EF4-FFF2-40B4-BE49-F238E27FC236}">
                <a16:creationId xmlns:a16="http://schemas.microsoft.com/office/drawing/2014/main" id="{3D1714F3-C546-651D-CDFE-34DB21068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48C0D25-34AC-94A9-3870-318E7D221E7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397CF58-ED18-44EA-8F99-8D2A6E9DFA7F}"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aho.org/en/documents/epidemiological-alert-oropouche-region-americas-9-may-2024" TargetMode="External"/><Relationship Id="rId7" Type="http://schemas.openxmlformats.org/officeDocument/2006/relationships/hyperlink" Target="https://www.cidrap.umn.edu/misc-emerging-topics/cuba-reports-oropouche-virus-cas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la1ere.francetvinfo.fr/guyane/est-guyanais/amapa/deux-cas-de-fievre-oropouche-en-amapa-ou-une-veille-sanitaire-est-mise-en-place-1490039.html" TargetMode="External"/><Relationship Id="rId5" Type="http://schemas.openxmlformats.org/officeDocument/2006/relationships/hyperlink" Target="https://www.ncbi.nlm.nih.gov/pmc/articles/PMC5417190/"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direct.com/science/article/pii/S1201971224001097?via%3Dihub" TargetMode="External"/><Relationship Id="rId13" Type="http://schemas.openxmlformats.org/officeDocument/2006/relationships/hyperlink" Target="https://pubmed.ncbi.nlm.nih.gov/38486116/" TargetMode="External"/><Relationship Id="rId3" Type="http://schemas.openxmlformats.org/officeDocument/2006/relationships/hyperlink" Target="https://wwwnc.cdc.gov/eid/article/30/7/23-1771_article" TargetMode="External"/><Relationship Id="rId7" Type="http://schemas.openxmlformats.org/officeDocument/2006/relationships/hyperlink" Target="https://www.nature.com/articles/s42003-024-05830-5" TargetMode="External"/><Relationship Id="rId12" Type="http://schemas.openxmlformats.org/officeDocument/2006/relationships/hyperlink" Target="https://www.frontiersin.org/articles/10.3389/fvets.2024.1371495/ful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science.org/doi/10.1126/science.adn9524" TargetMode="External"/><Relationship Id="rId11" Type="http://schemas.openxmlformats.org/officeDocument/2006/relationships/hyperlink" Target="https://pubmed.ncbi.nlm.nih.gov/38741172/" TargetMode="External"/><Relationship Id="rId5" Type="http://schemas.openxmlformats.org/officeDocument/2006/relationships/hyperlink" Target="https://wwwnc.cdc.gov/eid/article/30/5/23-1406_article" TargetMode="External"/><Relationship Id="rId10" Type="http://schemas.openxmlformats.org/officeDocument/2006/relationships/hyperlink" Target="https://journals.plos.org/plosbiology/article?id=10.1371/journal.pbio.3002625" TargetMode="External"/><Relationship Id="rId4" Type="http://schemas.openxmlformats.org/officeDocument/2006/relationships/hyperlink" Target="https://wwwnc.cdc.gov/eid/article/30/5/22-1258_article" TargetMode="External"/><Relationship Id="rId9" Type="http://schemas.openxmlformats.org/officeDocument/2006/relationships/hyperlink" Target="https://www.eurosurveillance.org/content/10.2807/1560-7917.ES.2024.29.13.2400123#html_fulltext" TargetMode="External"/><Relationship Id="rId14" Type="http://schemas.openxmlformats.org/officeDocument/2006/relationships/hyperlink" Target="https://pubmed.ncbi.nlm.nih.gov/38687337/"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frontiersin.org/articles/10.3389/fcimb.2024.1334351/full" TargetMode="External"/><Relationship Id="rId13" Type="http://schemas.openxmlformats.org/officeDocument/2006/relationships/hyperlink" Target="https://pubmed.ncbi.nlm.nih.gov/38734647/" TargetMode="External"/><Relationship Id="rId3" Type="http://schemas.openxmlformats.org/officeDocument/2006/relationships/hyperlink" Target="https://royalsocietypublishing.org/doi/10.1098/rspb.2023.2710" TargetMode="External"/><Relationship Id="rId7" Type="http://schemas.openxmlformats.org/officeDocument/2006/relationships/hyperlink" Target="https://pubmed.ncbi.nlm.nih.gov/38596820/" TargetMode="External"/><Relationship Id="rId12" Type="http://schemas.openxmlformats.org/officeDocument/2006/relationships/hyperlink" Target="https://wwwnc.cdc.gov/eid/article/30/6/24-0283_articl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pubmed.ncbi.nlm.nih.gov/38386998/" TargetMode="External"/><Relationship Id="rId11" Type="http://schemas.openxmlformats.org/officeDocument/2006/relationships/hyperlink" Target="https://www.ncbi.nlm.nih.gov/pmc/articles/PMC10773131/#:~:text=The%20pooled%20overall%20prevalence%20of,to%20animal%20and%20human%20health." TargetMode="External"/><Relationship Id="rId5" Type="http://schemas.openxmlformats.org/officeDocument/2006/relationships/hyperlink" Target="https://pubmed.ncbi.nlm.nih.gov/38492201/" TargetMode="External"/><Relationship Id="rId10" Type="http://schemas.openxmlformats.org/officeDocument/2006/relationships/hyperlink" Target="https://www.science.org/doi/10.1126/science.adk8755" TargetMode="External"/><Relationship Id="rId4" Type="http://schemas.openxmlformats.org/officeDocument/2006/relationships/hyperlink" Target="https://www.sciencedirect.com/science/article/pii/S2590170224000128?via%3Dihub" TargetMode="External"/><Relationship Id="rId9" Type="http://schemas.openxmlformats.org/officeDocument/2006/relationships/hyperlink" Target="https://www.nature.com/articles/s41467-024-47265-w"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dutchnews.nl/2024/05/second-vaccine-against-bluetongue-welcomed-by-sheep-farmers/" TargetMode="External"/><Relationship Id="rId5" Type="http://schemas.openxmlformats.org/officeDocument/2006/relationships/hyperlink" Target="https://www.farminguk.com/news/questions-for-uk-as-new-bluetongue-vaccine-approved-in-holland_64601.html" TargetMode="External"/><Relationship Id="rId4" Type="http://schemas.openxmlformats.org/officeDocument/2006/relationships/hyperlink" Target="https://www.wur.nl/en/research-results/research-institutes/bioveterinary-research/show-bvr/bluetongue-found-in-dutch-dog.ht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li.de/en/news/short-messages/short-message/first-outbreak-of-bluetongue-serotype-3-in-germany-confirmed/" TargetMode="External"/><Relationship Id="rId3" Type="http://schemas.openxmlformats.org/officeDocument/2006/relationships/hyperlink" Target="https://wahis.woah.org/#/in-review/5330" TargetMode="External"/><Relationship Id="rId7" Type="http://schemas.openxmlformats.org/officeDocument/2006/relationships/hyperlink" Target="https://wahis.woah.org/#/in-review/527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moriskin.sciensano.be/shiny/bluetongue/" TargetMode="External"/><Relationship Id="rId5" Type="http://schemas.openxmlformats.org/officeDocument/2006/relationships/hyperlink" Target="https://wahis.woah.org/#/in-review/5265" TargetMode="External"/><Relationship Id="rId4" Type="http://schemas.openxmlformats.org/officeDocument/2006/relationships/hyperlink" Target="https://www.gov.uk/guidance/bluetongu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assets.publishing.service.gov.uk/media/664dcb7eae748c43d3794018/Risk_assessment_for_entry_of_bluetongue_virus__BTV-3_and_BTV-8__into_Great_Britain.pdf"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bbc.com/news/uk-england-somerset-68506901"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dutchnews.nl/2024/04/q-fever-found-on-sheep-farm-in-brabant-first-case-in-8-years/#:~:text=The%20highly%20infectious%20sheep%20and,in%20the%20Netherlands%20since%20201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tnpf.com/agriculture/web/ag/news/article/2024/04/22/tick-borne-illness-discovered-cattl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www.brownfieldagnews.com/news/asian-longhorned-tick-confirmed-in-illinois/#:~:text=Asian%20longhorned%20ticks%20have%20been,carry%20diseases%20that%20affect%20cattl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b.mx/agricultura/prensa/eleva-agricultura-alerta-sanitaria-por-presencia-de-gusano-barrenador-del-ganado-en-centroamerica" TargetMode="External"/><Relationship Id="rId3" Type="http://schemas.openxmlformats.org/officeDocument/2006/relationships/image" Target="../media/image7.png"/><Relationship Id="rId7" Type="http://schemas.openxmlformats.org/officeDocument/2006/relationships/hyperlink" Target="https://100noticias.com.ni/nacionales/131471-nicaragua-confirma-55-casos-gusano-barrenador/#:~:text=El%20Instituto%20de%20Protecci%C3%B3n%20y,informaron%20este%20martes%20las%20autoridade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prensa.com/sociedad/brote-del-gusano-barrenador-en-panama-en-aumento-hay-4-mil-700-casos-en-tres-meses/" TargetMode="External"/><Relationship Id="rId5" Type="http://schemas.openxmlformats.org/officeDocument/2006/relationships/hyperlink" Target="https://efeverde.com/parasitos-gusano-barrenador-en-humanos/#:~:text=La%20ministra%20de%20Salud%2C%20Mary,una%20%C3%BAlcera%20en%20una%20pierna." TargetMode="External"/><Relationship Id="rId10" Type="http://schemas.openxmlformats.org/officeDocument/2006/relationships/image" Target="../media/image8.png"/><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www.ars.usda.gov/oc/images/photos/k7576-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arynews.tv/congo-virus-claims-another-life-in-pakistan/" TargetMode="External"/><Relationship Id="rId13" Type="http://schemas.openxmlformats.org/officeDocument/2006/relationships/image" Target="../media/image10.jpeg"/><Relationship Id="rId3" Type="http://schemas.openxmlformats.org/officeDocument/2006/relationships/hyperlink" Target="https://wahis.woah.org/#/in-review/5634%E2%80%8B" TargetMode="External"/><Relationship Id="rId7" Type="http://schemas.openxmlformats.org/officeDocument/2006/relationships/hyperlink" Target="https://www.almasra.iq/82644/" TargetMode="External"/><Relationship Id="rId12" Type="http://schemas.openxmlformats.org/officeDocument/2006/relationships/hyperlink" Target="https://www.emro.who.int/health-topics/crimean-congo-haemorrhagic-fever/index.htm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gaziantepgunes.com/haber/19992611/olumcul-virus-turkiyede-hizla-yayiliyor" TargetMode="External"/><Relationship Id="rId11" Type="http://schemas.openxmlformats.org/officeDocument/2006/relationships/hyperlink" Target="https://wwwnc.cdc.gov/eid/article/30/4/22-1604_article" TargetMode="External"/><Relationship Id="rId5" Type="http://schemas.openxmlformats.org/officeDocument/2006/relationships/hyperlink" Target="https://d1softballnews.com/public-health-has-confirmed-a-case-of-crimean-congo-hemorrhagic-fever-in-salamanca/" TargetMode="External"/><Relationship Id="rId10" Type="http://schemas.openxmlformats.org/officeDocument/2006/relationships/hyperlink" Target="https://wwwnc.cdc.gov/eid/article/30/5/23-1742_article" TargetMode="External"/><Relationship Id="rId4" Type="http://schemas.openxmlformats.org/officeDocument/2006/relationships/hyperlink" Target="https://libertas.mk/dve-lica-so-kongo-krimska-hemoragichna-treska-hospitalizirani-na-infektivna-ka-edniot-slucha-e-pri-aveno-kasnuva-e-od-krlezh/" TargetMode="Externa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paho.org/en/documents/situation-report-no-20-dengue-epidemiological-situation-region-americas-epidemiologica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who.int/emergencies/disease-outbreak-news/item/2024-DON5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22A096-D3FC-ED5D-3325-55F5C1A75B1B}"/>
              </a:ext>
            </a:extLst>
          </p:cNvPr>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a:extLst>
              <a:ext uri="{FF2B5EF4-FFF2-40B4-BE49-F238E27FC236}">
                <a16:creationId xmlns:a16="http://schemas.microsoft.com/office/drawing/2014/main" id="{00B92900-AC54-A1C5-105C-7B39AD91AC2D}"/>
              </a:ext>
            </a:extLst>
          </p:cNvPr>
          <p:cNvSpPr>
            <a:spLocks noGrp="1"/>
          </p:cNvSpPr>
          <p:nvPr>
            <p:ph type="subTitle" idx="1"/>
          </p:nvPr>
        </p:nvSpPr>
        <p:spPr>
          <a:xfrm>
            <a:off x="3048000" y="3101975"/>
            <a:ext cx="9144000" cy="1123950"/>
          </a:xfrm>
        </p:spPr>
        <p:txBody>
          <a:bodyPr/>
          <a:lstStyle/>
          <a:p>
            <a:pPr eaLnBrk="1" hangingPunct="1"/>
            <a:r>
              <a:rPr lang="en-CA" altLang="en-US"/>
              <a:t>CEZD - Mise à jour du réseau vectoriel CAHSS</a:t>
            </a:r>
          </a:p>
          <a:p>
            <a:pPr eaLnBrk="1" hangingPunct="1"/>
            <a:r>
              <a:rPr lang="en-CA" altLang="en-US"/>
              <a:t>11 juin 2024</a:t>
            </a:r>
          </a:p>
        </p:txBody>
      </p:sp>
      <p:sp>
        <p:nvSpPr>
          <p:cNvPr id="14340" name="Slide Number Placeholder 3">
            <a:extLst>
              <a:ext uri="{FF2B5EF4-FFF2-40B4-BE49-F238E27FC236}">
                <a16:creationId xmlns:a16="http://schemas.microsoft.com/office/drawing/2014/main" id="{E61792D4-EFC5-AD02-F104-684BC8624538}"/>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3E871B85-27A7-44B1-8CAB-73A822E487DC}" type="slidenum">
              <a:rPr lang="en-US" altLang="en-US" sz="1200">
                <a:solidFill>
                  <a:srgbClr val="898989"/>
                </a:solidFill>
              </a:r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BD0E8A66-8986-8F62-43B2-7E2BF5AB53F0}"/>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AEE2-165F-33B5-13E4-A88030F2714B}"/>
              </a:ext>
            </a:extLst>
          </p:cNvPr>
          <p:cNvSpPr>
            <a:spLocks noGrp="1"/>
          </p:cNvSpPr>
          <p:nvPr>
            <p:ph type="title"/>
          </p:nvPr>
        </p:nvSpPr>
        <p:spPr>
          <a:xfrm>
            <a:off x="346075" y="0"/>
            <a:ext cx="10515600" cy="1325563"/>
          </a:xfrm>
        </p:spPr>
        <p:txBody>
          <a:bodyPr/>
          <a:lstStyle/>
          <a:p>
            <a:pPr>
              <a:defRPr/>
            </a:pPr>
            <a:r>
              <a:rPr lang="en-US" sz="3200" dirty="0"/>
              <a:t>Virus de </a:t>
            </a:r>
            <a:r>
              <a:rPr lang="en-US" sz="3200" dirty="0" err="1"/>
              <a:t>l'Oropouche</a:t>
            </a:r>
            <a:endParaRPr lang="en-CA" sz="3200" dirty="0"/>
          </a:p>
        </p:txBody>
      </p:sp>
      <p:sp>
        <p:nvSpPr>
          <p:cNvPr id="32771" name="Text Placeholder 2">
            <a:extLst>
              <a:ext uri="{FF2B5EF4-FFF2-40B4-BE49-F238E27FC236}">
                <a16:creationId xmlns:a16="http://schemas.microsoft.com/office/drawing/2014/main" id="{B5B7CCE6-8864-7A28-5683-2067B183CF39}"/>
              </a:ext>
            </a:extLst>
          </p:cNvPr>
          <p:cNvSpPr>
            <a:spLocks noGrp="1"/>
          </p:cNvSpPr>
          <p:nvPr>
            <p:ph type="body" sz="quarter" idx="13"/>
          </p:nvPr>
        </p:nvSpPr>
        <p:spPr>
          <a:xfrm>
            <a:off x="346075" y="1093788"/>
            <a:ext cx="11704638" cy="1196975"/>
          </a:xfrm>
        </p:spPr>
        <p:txBody>
          <a:bodyPr/>
          <a:lstStyle/>
          <a:p>
            <a:r>
              <a:rPr lang="en-CA" altLang="en-US"/>
              <a:t>Le 9 mai, l'OPS a publié une </a:t>
            </a:r>
            <a:r>
              <a:rPr lang="en-CA" altLang="en-US">
                <a:hlinkClick r:id="rId3"/>
              </a:rPr>
              <a:t>mise à jour épidémiologique </a:t>
            </a:r>
            <a:r>
              <a:rPr lang="en-CA" altLang="en-US"/>
              <a:t>sur le </a:t>
            </a:r>
            <a:r>
              <a:rPr lang="en-CA" altLang="en-US" b="1"/>
              <a:t>virus Oropouche </a:t>
            </a:r>
            <a:r>
              <a:rPr lang="en-CA" altLang="en-US"/>
              <a:t>dans les Amériques.</a:t>
            </a:r>
          </a:p>
        </p:txBody>
      </p:sp>
      <p:sp>
        <p:nvSpPr>
          <p:cNvPr id="32772" name="Slide Number Placeholder 3">
            <a:extLst>
              <a:ext uri="{FF2B5EF4-FFF2-40B4-BE49-F238E27FC236}">
                <a16:creationId xmlns:a16="http://schemas.microsoft.com/office/drawing/2014/main" id="{E119F0A4-BFAC-C0C0-A912-E2E75A60A1F3}"/>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C981A8C-534D-4403-AB6B-36C9F247CA01}" type="slidenum">
              <a:rPr lang="en-US" altLang="en-US" sz="1200">
                <a:solidFill>
                  <a:srgbClr val="898989"/>
                </a:solidFill>
              </a:rPr>
              <a:t>10</a:t>
            </a:fld>
            <a:endParaRPr lang="en-US" altLang="en-US" sz="1200">
              <a:solidFill>
                <a:srgbClr val="898989"/>
              </a:solidFill>
            </a:endParaRPr>
          </a:p>
        </p:txBody>
      </p:sp>
      <p:sp>
        <p:nvSpPr>
          <p:cNvPr id="32773" name="Rectangle 4">
            <a:extLst>
              <a:ext uri="{FF2B5EF4-FFF2-40B4-BE49-F238E27FC236}">
                <a16:creationId xmlns:a16="http://schemas.microsoft.com/office/drawing/2014/main" id="{553F1A3C-E924-7FC1-B15F-4DFBB6F5773D}"/>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4" name="Rectangle 2">
            <a:extLst>
              <a:ext uri="{FF2B5EF4-FFF2-40B4-BE49-F238E27FC236}">
                <a16:creationId xmlns:a16="http://schemas.microsoft.com/office/drawing/2014/main" id="{39761A6A-FF0A-4936-AA16-0BBC089FDE6D}"/>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5" name="Rectangle 4">
            <a:extLst>
              <a:ext uri="{FF2B5EF4-FFF2-40B4-BE49-F238E27FC236}">
                <a16:creationId xmlns:a16="http://schemas.microsoft.com/office/drawing/2014/main" id="{4068743F-36EE-D3DA-BA44-16F047EA37D4}"/>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2776" name="Picture 2">
            <a:extLst>
              <a:ext uri="{FF2B5EF4-FFF2-40B4-BE49-F238E27FC236}">
                <a16:creationId xmlns:a16="http://schemas.microsoft.com/office/drawing/2014/main" id="{77CCD50D-31B9-6D17-0C52-53BABABEAD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290763"/>
            <a:ext cx="4552950" cy="3476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7D170D0-F795-BEF2-CF1B-CE5F3B41E3F7}"/>
              </a:ext>
            </a:extLst>
          </p:cNvPr>
          <p:cNvSpPr/>
          <p:nvPr/>
        </p:nvSpPr>
        <p:spPr>
          <a:xfrm>
            <a:off x="7234238" y="5821363"/>
            <a:ext cx="4310062" cy="460375"/>
          </a:xfrm>
          <a:prstGeom prst="rect">
            <a:avLst/>
          </a:prstGeom>
        </p:spPr>
        <p:txBody>
          <a:bodyPr>
            <a:spAutoFit/>
          </a:bodyPr>
          <a:lstStyle/>
          <a:p>
            <a:pPr>
              <a:spcBef>
                <a:spcPts val="2000"/>
              </a:spcBef>
              <a:spcAft>
                <a:spcPts val="1000"/>
              </a:spcAft>
              <a:defRPr/>
            </a:pPr>
            <a:r>
              <a:rPr lang="en-US" sz="1200" dirty="0">
                <a:solidFill>
                  <a:srgbClr val="000000"/>
                </a:solidFill>
                <a:latin typeface="+mn-lt"/>
                <a:hlinkClick r:id="rId5"/>
              </a:rPr>
              <a:t>Virus de l'Oropouche : Aspects cliniques, épidémiologiques et moléculaires d'un </a:t>
            </a:r>
            <a:r>
              <a:rPr lang="en-US" sz="1200" dirty="0" err="1">
                <a:solidFill>
                  <a:srgbClr val="000000"/>
                </a:solidFill>
                <a:latin typeface="+mn-lt"/>
                <a:hlinkClick r:id="rId5"/>
              </a:rPr>
              <a:t>orthobunyavirus </a:t>
            </a:r>
            <a:r>
              <a:rPr lang="en-US" sz="1200" dirty="0">
                <a:solidFill>
                  <a:srgbClr val="000000"/>
                </a:solidFill>
                <a:latin typeface="+mn-lt"/>
                <a:hlinkClick r:id="rId5"/>
              </a:rPr>
              <a:t>négligé</a:t>
            </a:r>
            <a:endParaRPr lang="en-US" sz="1200" dirty="0">
              <a:solidFill>
                <a:srgbClr val="000000"/>
              </a:solidFill>
              <a:latin typeface="+mn-lt"/>
            </a:endParaRPr>
          </a:p>
        </p:txBody>
      </p:sp>
      <p:sp>
        <p:nvSpPr>
          <p:cNvPr id="32778" name="TextBox 5">
            <a:extLst>
              <a:ext uri="{FF2B5EF4-FFF2-40B4-BE49-F238E27FC236}">
                <a16:creationId xmlns:a16="http://schemas.microsoft.com/office/drawing/2014/main" id="{FEC67917-6BF8-521C-8ACD-1938210D89C9}"/>
              </a:ext>
            </a:extLst>
          </p:cNvPr>
          <p:cNvSpPr txBox="1">
            <a:spLocks noChangeArrowheads="1"/>
          </p:cNvSpPr>
          <p:nvPr/>
        </p:nvSpPr>
        <p:spPr bwMode="auto">
          <a:xfrm>
            <a:off x="346075" y="1965326"/>
            <a:ext cx="6888163" cy="431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dirty="0">
                <a:solidFill>
                  <a:srgbClr val="000000"/>
                </a:solidFill>
              </a:rPr>
              <a:t>Entre le 1er </a:t>
            </a:r>
            <a:r>
              <a:rPr lang="en-CA" altLang="en-US" dirty="0" err="1">
                <a:solidFill>
                  <a:srgbClr val="000000"/>
                </a:solidFill>
              </a:rPr>
              <a:t>janvier</a:t>
            </a:r>
            <a:r>
              <a:rPr lang="en-CA" altLang="en-US" dirty="0">
                <a:solidFill>
                  <a:srgbClr val="000000"/>
                </a:solidFill>
              </a:rPr>
              <a:t> et le 4 </a:t>
            </a:r>
            <a:r>
              <a:rPr lang="en-CA" altLang="en-US" dirty="0" err="1">
                <a:solidFill>
                  <a:srgbClr val="000000"/>
                </a:solidFill>
              </a:rPr>
              <a:t>mai</a:t>
            </a:r>
            <a:r>
              <a:rPr lang="en-CA" altLang="en-US" dirty="0">
                <a:solidFill>
                  <a:srgbClr val="000000"/>
                </a:solidFill>
              </a:rPr>
              <a:t> 2024</a:t>
            </a:r>
          </a:p>
          <a:p>
            <a:pPr lvl="1"/>
            <a:r>
              <a:rPr lang="en-CA" altLang="en-US" dirty="0">
                <a:solidFill>
                  <a:srgbClr val="000000"/>
                </a:solidFill>
              </a:rPr>
              <a:t>Le </a:t>
            </a:r>
            <a:r>
              <a:rPr lang="en-CA" altLang="en-US" dirty="0" err="1">
                <a:solidFill>
                  <a:srgbClr val="000000"/>
                </a:solidFill>
              </a:rPr>
              <a:t>Brésil</a:t>
            </a:r>
            <a:r>
              <a:rPr lang="en-CA" altLang="en-US" dirty="0">
                <a:solidFill>
                  <a:srgbClr val="000000"/>
                </a:solidFill>
              </a:rPr>
              <a:t> a </a:t>
            </a:r>
            <a:r>
              <a:rPr lang="en-CA" altLang="en-US" dirty="0" err="1">
                <a:solidFill>
                  <a:srgbClr val="000000"/>
                </a:solidFill>
              </a:rPr>
              <a:t>confirmé</a:t>
            </a:r>
            <a:r>
              <a:rPr lang="en-CA" altLang="en-US" dirty="0">
                <a:solidFill>
                  <a:srgbClr val="000000"/>
                </a:solidFill>
              </a:rPr>
              <a:t> 4 583 </a:t>
            </a:r>
            <a:r>
              <a:rPr lang="en-CA" altLang="en-US" dirty="0" err="1">
                <a:solidFill>
                  <a:srgbClr val="000000"/>
                </a:solidFill>
              </a:rPr>
              <a:t>cas</a:t>
            </a:r>
            <a:r>
              <a:rPr lang="en-CA" altLang="en-US" dirty="0">
                <a:solidFill>
                  <a:srgbClr val="000000"/>
                </a:solidFill>
              </a:rPr>
              <a:t> </a:t>
            </a:r>
          </a:p>
          <a:p>
            <a:pPr lvl="1"/>
            <a:r>
              <a:rPr lang="en-CA" altLang="en-US" dirty="0">
                <a:solidFill>
                  <a:srgbClr val="000000"/>
                </a:solidFill>
              </a:rPr>
              <a:t>Le </a:t>
            </a:r>
            <a:r>
              <a:rPr lang="en-CA" altLang="en-US" dirty="0" err="1">
                <a:solidFill>
                  <a:srgbClr val="000000"/>
                </a:solidFill>
              </a:rPr>
              <a:t>Pérou</a:t>
            </a:r>
            <a:r>
              <a:rPr lang="en-CA" altLang="en-US" dirty="0">
                <a:solidFill>
                  <a:srgbClr val="000000"/>
                </a:solidFill>
              </a:rPr>
              <a:t> a </a:t>
            </a:r>
            <a:r>
              <a:rPr lang="en-CA" altLang="en-US" dirty="0" err="1">
                <a:solidFill>
                  <a:srgbClr val="000000"/>
                </a:solidFill>
              </a:rPr>
              <a:t>confirmé</a:t>
            </a:r>
            <a:r>
              <a:rPr lang="en-CA" altLang="en-US" dirty="0">
                <a:solidFill>
                  <a:srgbClr val="000000"/>
                </a:solidFill>
              </a:rPr>
              <a:t> 259 </a:t>
            </a:r>
            <a:r>
              <a:rPr lang="en-CA" altLang="en-US" dirty="0" err="1">
                <a:solidFill>
                  <a:srgbClr val="000000"/>
                </a:solidFill>
              </a:rPr>
              <a:t>cas</a:t>
            </a:r>
            <a:r>
              <a:rPr lang="en-CA" altLang="en-US" dirty="0">
                <a:solidFill>
                  <a:srgbClr val="000000"/>
                </a:solidFill>
              </a:rPr>
              <a:t> </a:t>
            </a:r>
          </a:p>
          <a:p>
            <a:pPr lvl="1"/>
            <a:r>
              <a:rPr lang="en-US" altLang="en-US" dirty="0">
                <a:solidFill>
                  <a:srgbClr val="000000"/>
                </a:solidFill>
              </a:rPr>
              <a:t>La </a:t>
            </a:r>
            <a:r>
              <a:rPr lang="en-US" altLang="en-US" dirty="0" err="1">
                <a:solidFill>
                  <a:srgbClr val="000000"/>
                </a:solidFill>
              </a:rPr>
              <a:t>Bolivie</a:t>
            </a:r>
            <a:r>
              <a:rPr lang="en-US" altLang="en-US" dirty="0">
                <a:solidFill>
                  <a:srgbClr val="000000"/>
                </a:solidFill>
              </a:rPr>
              <a:t> a </a:t>
            </a:r>
            <a:r>
              <a:rPr lang="en-US" altLang="en-US" dirty="0" err="1">
                <a:solidFill>
                  <a:srgbClr val="000000"/>
                </a:solidFill>
              </a:rPr>
              <a:t>confirmé</a:t>
            </a:r>
            <a:r>
              <a:rPr lang="en-US" altLang="en-US" dirty="0">
                <a:solidFill>
                  <a:srgbClr val="000000"/>
                </a:solidFill>
              </a:rPr>
              <a:t> </a:t>
            </a:r>
            <a:r>
              <a:rPr lang="en-CA" altLang="en-US" dirty="0">
                <a:solidFill>
                  <a:srgbClr val="000000"/>
                </a:solidFill>
              </a:rPr>
              <a:t>313/1856 </a:t>
            </a:r>
            <a:r>
              <a:rPr lang="en-CA" altLang="en-US" dirty="0" err="1">
                <a:solidFill>
                  <a:srgbClr val="000000"/>
                </a:solidFill>
              </a:rPr>
              <a:t>cas</a:t>
            </a:r>
            <a:r>
              <a:rPr lang="en-CA" altLang="en-US" dirty="0">
                <a:solidFill>
                  <a:srgbClr val="000000"/>
                </a:solidFill>
              </a:rPr>
              <a:t> suspects</a:t>
            </a:r>
          </a:p>
          <a:p>
            <a:pPr lvl="1"/>
            <a:r>
              <a:rPr lang="en-CA" altLang="en-US" dirty="0" err="1">
                <a:solidFill>
                  <a:srgbClr val="000000"/>
                </a:solidFill>
              </a:rPr>
              <a:t>Colombie</a:t>
            </a:r>
            <a:r>
              <a:rPr lang="en-CA" altLang="en-US" dirty="0">
                <a:solidFill>
                  <a:srgbClr val="000000"/>
                </a:solidFill>
              </a:rPr>
              <a:t> : 38 </a:t>
            </a:r>
            <a:r>
              <a:rPr lang="en-CA" altLang="en-US" dirty="0" err="1">
                <a:solidFill>
                  <a:srgbClr val="000000"/>
                </a:solidFill>
              </a:rPr>
              <a:t>cas</a:t>
            </a:r>
            <a:r>
              <a:rPr lang="en-CA" altLang="en-US" dirty="0">
                <a:solidFill>
                  <a:srgbClr val="000000"/>
                </a:solidFill>
              </a:rPr>
              <a:t> </a:t>
            </a:r>
            <a:r>
              <a:rPr lang="en-CA" altLang="en-US" dirty="0" err="1">
                <a:solidFill>
                  <a:srgbClr val="000000"/>
                </a:solidFill>
              </a:rPr>
              <a:t>confirmés</a:t>
            </a:r>
            <a:r>
              <a:rPr lang="en-CA" altLang="en-US" dirty="0">
                <a:solidFill>
                  <a:srgbClr val="000000"/>
                </a:solidFill>
              </a:rPr>
              <a:t> (étude </a:t>
            </a:r>
            <a:r>
              <a:rPr lang="en-CA" altLang="en-US" dirty="0" err="1">
                <a:solidFill>
                  <a:srgbClr val="000000"/>
                </a:solidFill>
              </a:rPr>
              <a:t>rétrospective</a:t>
            </a:r>
            <a:r>
              <a:rPr lang="en-CA" altLang="en-US" dirty="0">
                <a:solidFill>
                  <a:srgbClr val="000000"/>
                </a:solidFill>
              </a:rPr>
              <a:t> </a:t>
            </a:r>
            <a:r>
              <a:rPr lang="en-CA" altLang="en-US" dirty="0" err="1">
                <a:solidFill>
                  <a:srgbClr val="000000"/>
                </a:solidFill>
              </a:rPr>
              <a:t>en</a:t>
            </a:r>
            <a:r>
              <a:rPr lang="en-CA" altLang="en-US" dirty="0">
                <a:solidFill>
                  <a:srgbClr val="000000"/>
                </a:solidFill>
              </a:rPr>
              <a:t> </a:t>
            </a:r>
            <a:r>
              <a:rPr lang="en-CA" altLang="en-US" dirty="0" err="1">
                <a:solidFill>
                  <a:srgbClr val="000000"/>
                </a:solidFill>
              </a:rPr>
              <a:t>laboratoire</a:t>
            </a:r>
            <a:r>
              <a:rPr lang="en-CA" altLang="en-US" dirty="0">
                <a:solidFill>
                  <a:srgbClr val="000000"/>
                </a:solidFill>
              </a:rPr>
              <a:t> à </a:t>
            </a:r>
            <a:r>
              <a:rPr lang="en-CA" altLang="en-US" dirty="0" err="1">
                <a:solidFill>
                  <a:srgbClr val="000000"/>
                </a:solidFill>
              </a:rPr>
              <a:t>partir</a:t>
            </a:r>
            <a:r>
              <a:rPr lang="en-CA" altLang="en-US" dirty="0">
                <a:solidFill>
                  <a:srgbClr val="000000"/>
                </a:solidFill>
              </a:rPr>
              <a:t> de la surveillance de la dengue)</a:t>
            </a:r>
          </a:p>
          <a:p>
            <a:pPr lvl="1"/>
            <a:r>
              <a:rPr lang="en-CA" altLang="en-US" dirty="0">
                <a:solidFill>
                  <a:srgbClr val="000000"/>
                </a:solidFill>
                <a:hlinkClick r:id="rId6"/>
              </a:rPr>
              <a:t>La </a:t>
            </a:r>
            <a:r>
              <a:rPr lang="en-CA" altLang="en-US" dirty="0" err="1">
                <a:solidFill>
                  <a:srgbClr val="000000"/>
                </a:solidFill>
                <a:hlinkClick r:id="rId6"/>
              </a:rPr>
              <a:t>Guyane</a:t>
            </a:r>
            <a:r>
              <a:rPr lang="en-CA" altLang="en-US" dirty="0">
                <a:solidFill>
                  <a:srgbClr val="000000"/>
                </a:solidFill>
                <a:hlinkClick r:id="rId6"/>
              </a:rPr>
              <a:t> française </a:t>
            </a:r>
            <a:r>
              <a:rPr lang="en-CA" altLang="en-US" dirty="0">
                <a:solidFill>
                  <a:srgbClr val="000000"/>
                </a:solidFill>
              </a:rPr>
              <a:t>a </a:t>
            </a:r>
            <a:r>
              <a:rPr lang="en-CA" altLang="en-US" dirty="0" err="1">
                <a:solidFill>
                  <a:srgbClr val="000000"/>
                </a:solidFill>
              </a:rPr>
              <a:t>confirmé</a:t>
            </a:r>
            <a:r>
              <a:rPr lang="en-CA" altLang="en-US" dirty="0">
                <a:solidFill>
                  <a:srgbClr val="000000"/>
                </a:solidFill>
              </a:rPr>
              <a:t> 2/75 </a:t>
            </a:r>
            <a:r>
              <a:rPr lang="en-CA" altLang="en-US" dirty="0" err="1">
                <a:solidFill>
                  <a:srgbClr val="000000"/>
                </a:solidFill>
              </a:rPr>
              <a:t>cas</a:t>
            </a:r>
            <a:endParaRPr lang="en-CA" altLang="en-US" dirty="0">
              <a:solidFill>
                <a:srgbClr val="000000"/>
              </a:solidFill>
            </a:endParaRPr>
          </a:p>
          <a:p>
            <a:pPr lvl="1"/>
            <a:r>
              <a:rPr lang="en-CA" altLang="en-US" dirty="0">
                <a:solidFill>
                  <a:srgbClr val="000000"/>
                </a:solidFill>
                <a:hlinkClick r:id="rId7"/>
              </a:rPr>
              <a:t>Cuba </a:t>
            </a:r>
            <a:r>
              <a:rPr lang="en-CA" altLang="en-US" dirty="0">
                <a:solidFill>
                  <a:srgbClr val="000000"/>
                </a:solidFill>
              </a:rPr>
              <a:t>- 27 </a:t>
            </a:r>
            <a:r>
              <a:rPr lang="en-CA" altLang="en-US" dirty="0" err="1">
                <a:solidFill>
                  <a:srgbClr val="000000"/>
                </a:solidFill>
              </a:rPr>
              <a:t>mai</a:t>
            </a:r>
            <a:r>
              <a:rPr lang="en-CA" altLang="en-US" dirty="0">
                <a:solidFill>
                  <a:srgbClr val="000000"/>
                </a:solidFill>
              </a:rPr>
              <a:t> 2024 premier rapport dans le pays</a:t>
            </a:r>
          </a:p>
          <a:p>
            <a:pPr lvl="2"/>
            <a:r>
              <a:rPr lang="en-CA" altLang="en-US" sz="2400" dirty="0">
                <a:solidFill>
                  <a:srgbClr val="000000"/>
                </a:solidFill>
              </a:rPr>
              <a:t>Le </a:t>
            </a:r>
            <a:r>
              <a:rPr lang="en-CA" altLang="en-US" sz="2400" dirty="0" err="1">
                <a:solidFill>
                  <a:srgbClr val="000000"/>
                </a:solidFill>
              </a:rPr>
              <a:t>nombre</a:t>
            </a:r>
            <a:r>
              <a:rPr lang="en-CA" altLang="en-US" sz="2400" dirty="0">
                <a:solidFill>
                  <a:srgbClr val="000000"/>
                </a:solidFill>
              </a:rPr>
              <a:t> de </a:t>
            </a:r>
            <a:r>
              <a:rPr lang="en-CA" altLang="en-US" sz="2400" dirty="0" err="1">
                <a:solidFill>
                  <a:srgbClr val="000000"/>
                </a:solidFill>
              </a:rPr>
              <a:t>cas</a:t>
            </a:r>
            <a:r>
              <a:rPr lang="en-CA" altLang="en-US" sz="2400" dirty="0">
                <a:solidFill>
                  <a:srgbClr val="000000"/>
                </a:solidFill>
              </a:rPr>
              <a:t> </a:t>
            </a:r>
            <a:r>
              <a:rPr lang="en-CA" altLang="en-US" sz="2400" dirty="0" err="1">
                <a:solidFill>
                  <a:srgbClr val="000000"/>
                </a:solidFill>
              </a:rPr>
              <a:t>n'est</a:t>
            </a:r>
            <a:r>
              <a:rPr lang="en-CA" altLang="en-US" sz="2400" dirty="0">
                <a:solidFill>
                  <a:srgbClr val="000000"/>
                </a:solidFill>
              </a:rPr>
              <a:t> pas </a:t>
            </a:r>
            <a:r>
              <a:rPr lang="en-CA" altLang="en-US" sz="2400" dirty="0" err="1">
                <a:solidFill>
                  <a:srgbClr val="000000"/>
                </a:solidFill>
              </a:rPr>
              <a:t>clair</a:t>
            </a:r>
            <a:r>
              <a:rPr lang="en-CA" altLang="en-US" sz="2400" dirty="0">
                <a:solidFill>
                  <a:srgbClr val="000000"/>
                </a:solidFill>
              </a:rPr>
              <a:t>/</a:t>
            </a:r>
            <a:r>
              <a:rPr lang="en-CA" altLang="en-US" sz="2400" dirty="0" err="1">
                <a:solidFill>
                  <a:srgbClr val="000000"/>
                </a:solidFill>
              </a:rPr>
              <a:t>instantané</a:t>
            </a:r>
            <a:endParaRPr lang="en-CA" altLang="en-US" sz="2400" dirty="0">
              <a:solidFill>
                <a:srgbClr val="000000"/>
              </a:solidFill>
            </a:endParaRPr>
          </a:p>
          <a:p>
            <a:pPr lvl="2"/>
            <a:r>
              <a:rPr lang="en-CA" altLang="en-US" sz="2400" dirty="0" err="1"/>
              <a:t>Identifié</a:t>
            </a:r>
            <a:r>
              <a:rPr lang="en-CA" altLang="en-US" sz="2400" dirty="0"/>
              <a:t> </a:t>
            </a:r>
            <a:r>
              <a:rPr lang="en-CA" altLang="en-US" sz="2400" dirty="0" err="1"/>
              <a:t>lors</a:t>
            </a:r>
            <a:r>
              <a:rPr lang="en-CA" altLang="en-US" sz="2400" dirty="0"/>
              <a:t> de la surveillance des syndromes de </a:t>
            </a:r>
            <a:r>
              <a:rPr lang="en-CA" altLang="en-US" sz="2400" dirty="0" err="1"/>
              <a:t>fièvre</a:t>
            </a:r>
            <a:r>
              <a:rPr lang="en-CA" altLang="en-US" sz="2400" dirty="0"/>
              <a:t> non </a:t>
            </a:r>
            <a:r>
              <a:rPr lang="en-CA" altLang="en-US" sz="2400" dirty="0" err="1"/>
              <a:t>spécifique</a:t>
            </a:r>
            <a:r>
              <a:rPr lang="en-CA" altLang="en-US" sz="2400" dirty="0"/>
              <a:t> dans la province de Santiago</a:t>
            </a:r>
            <a:endParaRPr lang="en-CA" alt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AD3D-6C68-94A8-3C1F-8DD16B57D5CE}"/>
              </a:ext>
            </a:extLst>
          </p:cNvPr>
          <p:cNvSpPr>
            <a:spLocks noGrp="1"/>
          </p:cNvSpPr>
          <p:nvPr>
            <p:ph type="title"/>
          </p:nvPr>
        </p:nvSpPr>
        <p:spPr>
          <a:xfrm>
            <a:off x="304800" y="103188"/>
            <a:ext cx="10515600" cy="1325562"/>
          </a:xfrm>
        </p:spPr>
        <p:txBody>
          <a:bodyPr/>
          <a:lstStyle/>
          <a:p>
            <a:pPr>
              <a:defRPr/>
            </a:pPr>
            <a:r>
              <a:rPr lang="en-CA" sz="3200"/>
              <a:t>Résultats scientifiques</a:t>
            </a:r>
            <a:endParaRPr lang="en-CA" sz="3200" dirty="0"/>
          </a:p>
        </p:txBody>
      </p:sp>
      <p:sp>
        <p:nvSpPr>
          <p:cNvPr id="43011" name="Text Placeholder 5">
            <a:extLst>
              <a:ext uri="{FF2B5EF4-FFF2-40B4-BE49-F238E27FC236}">
                <a16:creationId xmlns:a16="http://schemas.microsoft.com/office/drawing/2014/main" id="{24FB80B7-0E24-97B8-AF5B-048EB9385D64}"/>
              </a:ext>
            </a:extLst>
          </p:cNvPr>
          <p:cNvSpPr>
            <a:spLocks noGrp="1"/>
          </p:cNvSpPr>
          <p:nvPr>
            <p:ph type="body" sz="quarter" idx="13"/>
          </p:nvPr>
        </p:nvSpPr>
        <p:spPr>
          <a:xfrm>
            <a:off x="771525" y="1133475"/>
            <a:ext cx="10772775" cy="5067300"/>
          </a:xfrm>
        </p:spPr>
        <p:txBody>
          <a:bodyPr/>
          <a:lstStyle/>
          <a:p>
            <a:pPr marL="0" indent="0">
              <a:buFont typeface="Arial" panose="020B0604020202020204" pitchFamily="34" charset="0"/>
              <a:buNone/>
              <a:defRPr/>
            </a:pPr>
            <a:endParaRPr lang="en-CA" dirty="0"/>
          </a:p>
          <a:p>
            <a:pPr>
              <a:defRPr/>
            </a:pPr>
            <a:endParaRPr lang="en-CA" altLang="en-US" sz="1800" dirty="0">
              <a:cs typeface="Calibri" panose="020F0502020204030204" pitchFamily="34" charset="0"/>
            </a:endParaRPr>
          </a:p>
        </p:txBody>
      </p:sp>
      <p:sp>
        <p:nvSpPr>
          <p:cNvPr id="34820" name="Slide Number Placeholder 4">
            <a:extLst>
              <a:ext uri="{FF2B5EF4-FFF2-40B4-BE49-F238E27FC236}">
                <a16:creationId xmlns:a16="http://schemas.microsoft.com/office/drawing/2014/main" id="{4BC1F646-A8FB-B9FE-2790-6FCA5D0817ED}"/>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EBFADED-5B5F-4819-94C8-9FFF96A0D8BB}" type="slidenum">
              <a:rPr lang="en-US" altLang="en-US" sz="1200">
                <a:solidFill>
                  <a:srgbClr val="898989"/>
                </a:solidFill>
              </a:rPr>
              <a:t>11</a:t>
            </a:fld>
            <a:endParaRPr lang="en-US" altLang="en-US" sz="1200">
              <a:solidFill>
                <a:srgbClr val="898989"/>
              </a:solidFill>
            </a:endParaRPr>
          </a:p>
        </p:txBody>
      </p:sp>
      <p:sp>
        <p:nvSpPr>
          <p:cNvPr id="34821" name="TextBox 2">
            <a:extLst>
              <a:ext uri="{FF2B5EF4-FFF2-40B4-BE49-F238E27FC236}">
                <a16:creationId xmlns:a16="http://schemas.microsoft.com/office/drawing/2014/main" id="{5B7A092A-10F8-F33C-7816-4D21594691BF}"/>
              </a:ext>
            </a:extLst>
          </p:cNvPr>
          <p:cNvSpPr txBox="1">
            <a:spLocks noChangeArrowheads="1"/>
          </p:cNvSpPr>
          <p:nvPr/>
        </p:nvSpPr>
        <p:spPr bwMode="auto">
          <a:xfrm>
            <a:off x="566737" y="1273005"/>
            <a:ext cx="111823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CA" altLang="en-US" sz="1800" b="1" i="1" u="sng" dirty="0">
                <a:hlinkClick r:id="rId3"/>
              </a:rPr>
              <a:t>Rickettsia </a:t>
            </a:r>
            <a:r>
              <a:rPr lang="en-CA" altLang="en-US" sz="1800" b="1" u="sng" dirty="0">
                <a:hlinkClick r:id="rId3"/>
              </a:rPr>
              <a:t>du </a:t>
            </a:r>
            <a:r>
              <a:rPr lang="en-CA" altLang="en-US" sz="1800" b="1" u="sng" dirty="0" err="1">
                <a:hlinkClick r:id="rId3"/>
              </a:rPr>
              <a:t>groupe</a:t>
            </a:r>
            <a:r>
              <a:rPr lang="en-CA" altLang="en-US" sz="1800" b="1" u="sng" dirty="0">
                <a:hlinkClick r:id="rId3"/>
              </a:rPr>
              <a:t> de la </a:t>
            </a:r>
            <a:r>
              <a:rPr lang="en-CA" altLang="en-US" sz="1800" b="1" u="sng" dirty="0" err="1">
                <a:hlinkClick r:id="rId3"/>
              </a:rPr>
              <a:t>fièvre</a:t>
            </a:r>
            <a:r>
              <a:rPr lang="en-CA" altLang="en-US" sz="1800" b="1" u="sng" dirty="0">
                <a:hlinkClick r:id="rId3"/>
              </a:rPr>
              <a:t> </a:t>
            </a:r>
            <a:r>
              <a:rPr lang="en-CA" altLang="en-US" sz="1800" b="1" u="sng" dirty="0" err="1">
                <a:hlinkClick r:id="rId3"/>
              </a:rPr>
              <a:t>boutonneuse</a:t>
            </a:r>
            <a:r>
              <a:rPr lang="en-CA" altLang="en-US" sz="1800" b="1" u="sng" dirty="0">
                <a:hlinkClick r:id="rId3"/>
              </a:rPr>
              <a:t> </a:t>
            </a:r>
            <a:r>
              <a:rPr lang="en-CA" altLang="en-US" sz="1800" b="1" u="sng" dirty="0" err="1">
                <a:hlinkClick r:id="rId3"/>
              </a:rPr>
              <a:t>nouvellement</a:t>
            </a:r>
            <a:r>
              <a:rPr lang="en-CA" altLang="en-US" sz="1800" b="1" u="sng" dirty="0">
                <a:hlinkClick r:id="rId3"/>
              </a:rPr>
              <a:t> </a:t>
            </a:r>
            <a:r>
              <a:rPr lang="en-CA" altLang="en-US" sz="1800" b="1" u="sng" dirty="0" err="1">
                <a:hlinkClick r:id="rId3"/>
              </a:rPr>
              <a:t>reconnu</a:t>
            </a:r>
            <a:r>
              <a:rPr lang="en-CA" altLang="en-US" sz="1800" b="1" u="sng" dirty="0">
                <a:hlinkClick r:id="rId3"/>
              </a:rPr>
              <a:t> </a:t>
            </a:r>
            <a:r>
              <a:rPr lang="en-CA" altLang="en-US" sz="1800" b="1" u="sng" dirty="0" err="1">
                <a:hlinkClick r:id="rId3"/>
              </a:rPr>
              <a:t>comme</a:t>
            </a:r>
            <a:r>
              <a:rPr lang="en-CA" altLang="en-US" sz="1800" b="1" u="sng" dirty="0">
                <a:hlinkClick r:id="rId3"/>
              </a:rPr>
              <a:t> cause </a:t>
            </a:r>
            <a:r>
              <a:rPr lang="en-CA" altLang="en-US" sz="1800" b="1" u="sng" dirty="0" err="1">
                <a:hlinkClick r:id="rId3"/>
              </a:rPr>
              <a:t>d'une</a:t>
            </a:r>
            <a:r>
              <a:rPr lang="en-CA" altLang="en-US" sz="1800" b="1" u="sng" dirty="0">
                <a:hlinkClick r:id="rId3"/>
              </a:rPr>
              <a:t> </a:t>
            </a:r>
            <a:r>
              <a:rPr lang="en-CA" altLang="en-US" sz="1800" b="1" u="sng" dirty="0" err="1">
                <a:hlinkClick r:id="rId3"/>
              </a:rPr>
              <a:t>maladie</a:t>
            </a:r>
            <a:r>
              <a:rPr lang="en-CA" altLang="en-US" sz="1800" b="1" u="sng" dirty="0">
                <a:hlinkClick r:id="rId3"/>
              </a:rPr>
              <a:t> grave </a:t>
            </a:r>
            <a:r>
              <a:rPr lang="en-CA" altLang="en-US" sz="1800" b="1" u="sng" dirty="0" err="1">
                <a:hlinkClick r:id="rId3"/>
              </a:rPr>
              <a:t>ressemblant</a:t>
            </a:r>
            <a:r>
              <a:rPr lang="en-CA" altLang="en-US" sz="1800" b="1" u="sng" dirty="0">
                <a:hlinkClick r:id="rId3"/>
              </a:rPr>
              <a:t> à la </a:t>
            </a:r>
            <a:r>
              <a:rPr lang="en-CA" altLang="en-US" sz="1800" b="1" u="sng" dirty="0" err="1">
                <a:hlinkClick r:id="rId3"/>
              </a:rPr>
              <a:t>fièvre</a:t>
            </a:r>
            <a:r>
              <a:rPr lang="en-CA" altLang="en-US" sz="1800" b="1" u="sng" dirty="0">
                <a:hlinkClick r:id="rId3"/>
              </a:rPr>
              <a:t> </a:t>
            </a:r>
            <a:r>
              <a:rPr lang="en-CA" altLang="en-US" sz="1800" b="1" u="sng" dirty="0" err="1">
                <a:hlinkClick r:id="rId3"/>
              </a:rPr>
              <a:t>boutonneuse</a:t>
            </a:r>
            <a:r>
              <a:rPr lang="en-CA" altLang="en-US" sz="1800" b="1" u="sng" dirty="0">
                <a:hlinkClick r:id="rId3"/>
              </a:rPr>
              <a:t> des </a:t>
            </a:r>
            <a:r>
              <a:rPr lang="en-CA" altLang="en-US" sz="1800" b="1" u="sng" dirty="0" err="1">
                <a:hlinkClick r:id="rId3"/>
              </a:rPr>
              <a:t>montagnes</a:t>
            </a:r>
            <a:r>
              <a:rPr lang="en-CA" altLang="en-US" sz="1800" b="1" u="sng" dirty="0">
                <a:hlinkClick r:id="rId3"/>
              </a:rPr>
              <a:t> </a:t>
            </a:r>
            <a:r>
              <a:rPr lang="en-CA" altLang="en-US" sz="1800" b="1" u="sng" dirty="0" err="1">
                <a:hlinkClick r:id="rId3"/>
              </a:rPr>
              <a:t>Rocheuses</a:t>
            </a:r>
            <a:r>
              <a:rPr lang="en-CA" altLang="en-US" sz="1800" b="1" u="sng" dirty="0">
                <a:hlinkClick r:id="rId3"/>
              </a:rPr>
              <a:t>, </a:t>
            </a:r>
            <a:r>
              <a:rPr lang="en-CA" altLang="en-US" sz="1800" b="1" u="sng" dirty="0" err="1">
                <a:hlinkClick r:id="rId3"/>
              </a:rPr>
              <a:t>Californie</a:t>
            </a:r>
            <a:r>
              <a:rPr lang="en-CA" altLang="en-US" sz="1800" b="1" u="sng" dirty="0">
                <a:hlinkClick r:id="rId3"/>
              </a:rPr>
              <a:t> du Nord, États-Unis</a:t>
            </a:r>
            <a:endParaRPr lang="en-CA" altLang="en-US" sz="1800" dirty="0"/>
          </a:p>
          <a:p>
            <a:pPr>
              <a:lnSpc>
                <a:spcPct val="100000"/>
              </a:lnSpc>
              <a:spcBef>
                <a:spcPct val="0"/>
              </a:spcBef>
            </a:pPr>
            <a:r>
              <a:rPr lang="en-CA" altLang="en-US" sz="1800" b="1" u="sng" dirty="0">
                <a:hlinkClick r:id="rId4"/>
              </a:rPr>
              <a:t>Série de </a:t>
            </a:r>
            <a:r>
              <a:rPr lang="en-CA" altLang="en-US" sz="1800" b="1" u="sng" dirty="0" err="1">
                <a:hlinkClick r:id="rId4"/>
              </a:rPr>
              <a:t>cas</a:t>
            </a:r>
            <a:r>
              <a:rPr lang="en-CA" altLang="en-US" sz="1800" b="1" u="sng" dirty="0">
                <a:hlinkClick r:id="rId4"/>
              </a:rPr>
              <a:t> </a:t>
            </a:r>
            <a:r>
              <a:rPr lang="en-CA" altLang="en-US" sz="1800" b="1" u="sng" dirty="0" err="1">
                <a:hlinkClick r:id="rId4"/>
              </a:rPr>
              <a:t>d'infections</a:t>
            </a:r>
            <a:r>
              <a:rPr lang="en-CA" altLang="en-US" sz="1800" b="1" u="sng" dirty="0">
                <a:hlinkClick r:id="rId4"/>
              </a:rPr>
              <a:t> par le virus du canyon de Jamestown avec </a:t>
            </a:r>
            <a:r>
              <a:rPr lang="en-CA" altLang="en-US" sz="1800" b="1" u="sng" dirty="0" err="1">
                <a:hlinkClick r:id="rId4"/>
              </a:rPr>
              <a:t>résultats</a:t>
            </a:r>
            <a:r>
              <a:rPr lang="en-CA" altLang="en-US" sz="1800" b="1" u="sng" dirty="0">
                <a:hlinkClick r:id="rId4"/>
              </a:rPr>
              <a:t> </a:t>
            </a:r>
            <a:r>
              <a:rPr lang="en-CA" altLang="en-US" sz="1800" b="1" u="sng" dirty="0" err="1">
                <a:hlinkClick r:id="rId4"/>
              </a:rPr>
              <a:t>neurologiques</a:t>
            </a:r>
            <a:r>
              <a:rPr lang="en-CA" altLang="en-US" sz="1800" b="1" u="sng" dirty="0">
                <a:hlinkClick r:id="rId4"/>
              </a:rPr>
              <a:t>, Canada, 2011-2016</a:t>
            </a:r>
            <a:endParaRPr lang="en-CA" altLang="en-US" sz="1800" dirty="0"/>
          </a:p>
          <a:p>
            <a:pPr>
              <a:lnSpc>
                <a:spcPct val="100000"/>
              </a:lnSpc>
              <a:spcBef>
                <a:spcPct val="0"/>
              </a:spcBef>
            </a:pPr>
            <a:r>
              <a:rPr lang="en-CA" altLang="en-US" sz="1800" b="1" u="sng" dirty="0" err="1">
                <a:hlinkClick r:id="rId5"/>
              </a:rPr>
              <a:t>Épidémiologie</a:t>
            </a:r>
            <a:r>
              <a:rPr lang="en-CA" altLang="en-US" sz="1800" b="1" u="sng" dirty="0">
                <a:hlinkClick r:id="rId5"/>
              </a:rPr>
              <a:t> </a:t>
            </a:r>
            <a:r>
              <a:rPr lang="en-CA" altLang="en-US" sz="1800" b="1" u="sng" dirty="0" err="1">
                <a:hlinkClick r:id="rId5"/>
              </a:rPr>
              <a:t>moléculaire</a:t>
            </a:r>
            <a:r>
              <a:rPr lang="en-CA" altLang="en-US" sz="1800" b="1" u="sng" dirty="0">
                <a:hlinkClick r:id="rId5"/>
              </a:rPr>
              <a:t> du virus Mayaro chez les patients </a:t>
            </a:r>
            <a:r>
              <a:rPr lang="en-CA" altLang="en-US" sz="1800" b="1" u="sng" dirty="0" err="1">
                <a:hlinkClick r:id="rId5"/>
              </a:rPr>
              <a:t>fébriles</a:t>
            </a:r>
            <a:r>
              <a:rPr lang="en-CA" altLang="en-US" sz="1800" b="1" u="sng" dirty="0">
                <a:hlinkClick r:id="rId5"/>
              </a:rPr>
              <a:t>, État de Roraima, </a:t>
            </a:r>
            <a:r>
              <a:rPr lang="en-CA" altLang="en-US" sz="1800" b="1" u="sng" dirty="0" err="1">
                <a:hlinkClick r:id="rId5"/>
              </a:rPr>
              <a:t>Brésil</a:t>
            </a:r>
            <a:r>
              <a:rPr lang="en-CA" altLang="en-US" sz="1800" b="1" u="sng" dirty="0">
                <a:hlinkClick r:id="rId5"/>
              </a:rPr>
              <a:t>, 2018-2021</a:t>
            </a:r>
            <a:endParaRPr lang="en-CA" altLang="en-US" sz="1800" dirty="0"/>
          </a:p>
          <a:p>
            <a:pPr>
              <a:lnSpc>
                <a:spcPct val="100000"/>
              </a:lnSpc>
              <a:spcBef>
                <a:spcPct val="0"/>
              </a:spcBef>
            </a:pPr>
            <a:r>
              <a:rPr lang="en-CA" altLang="en-US" sz="1800" b="1" u="sng" dirty="0">
                <a:hlinkClick r:id="rId6"/>
              </a:rPr>
              <a:t>Une </a:t>
            </a:r>
            <a:r>
              <a:rPr lang="en-CA" altLang="en-US" sz="1800" b="1" u="sng" dirty="0" err="1">
                <a:hlinkClick r:id="rId6"/>
              </a:rPr>
              <a:t>bactérie</a:t>
            </a:r>
            <a:r>
              <a:rPr lang="en-CA" altLang="en-US" sz="1800" b="1" u="sng" dirty="0">
                <a:hlinkClick r:id="rId6"/>
              </a:rPr>
              <a:t> </a:t>
            </a:r>
            <a:r>
              <a:rPr lang="en-CA" altLang="en-US" sz="1800" b="1" u="sng" dirty="0" err="1">
                <a:hlinkClick r:id="rId6"/>
              </a:rPr>
              <a:t>symbiotique</a:t>
            </a:r>
            <a:r>
              <a:rPr lang="en-CA" altLang="en-US" sz="1800" b="1" u="sng" dirty="0">
                <a:hlinkClick r:id="rId6"/>
              </a:rPr>
              <a:t> </a:t>
            </a:r>
            <a:r>
              <a:rPr lang="en-CA" altLang="en-US" sz="1800" b="1" u="sng" dirty="0" err="1">
                <a:hlinkClick r:id="rId6"/>
              </a:rPr>
              <a:t>isolée</a:t>
            </a:r>
            <a:r>
              <a:rPr lang="en-CA" altLang="en-US" sz="1800" b="1" u="sng" dirty="0">
                <a:hlinkClick r:id="rId6"/>
              </a:rPr>
              <a:t> </a:t>
            </a:r>
            <a:r>
              <a:rPr lang="en-CA" altLang="en-US" sz="1800" b="1" u="sng" dirty="0" err="1">
                <a:hlinkClick r:id="rId6"/>
              </a:rPr>
              <a:t>naturellement</a:t>
            </a:r>
            <a:r>
              <a:rPr lang="en-CA" altLang="en-US" sz="1800" b="1" u="sng" dirty="0">
                <a:hlinkClick r:id="rId6"/>
              </a:rPr>
              <a:t> </a:t>
            </a:r>
            <a:r>
              <a:rPr lang="en-CA" altLang="en-US" sz="1800" b="1" u="sng" dirty="0" err="1">
                <a:hlinkClick r:id="rId6"/>
              </a:rPr>
              <a:t>supprime</a:t>
            </a:r>
            <a:r>
              <a:rPr lang="en-CA" altLang="en-US" sz="1800" b="1" u="sng" dirty="0">
                <a:hlinkClick r:id="rId6"/>
              </a:rPr>
              <a:t> la transmission des flavivirus par les </a:t>
            </a:r>
            <a:r>
              <a:rPr lang="en-CA" altLang="en-US" sz="1800" b="1" u="sng" dirty="0" err="1">
                <a:hlinkClick r:id="rId6"/>
              </a:rPr>
              <a:t>moustiques</a:t>
            </a:r>
            <a:r>
              <a:rPr lang="en-CA" altLang="en-US" sz="1800" b="1" u="sng" dirty="0">
                <a:hlinkClick r:id="rId6"/>
              </a:rPr>
              <a:t> </a:t>
            </a:r>
            <a:r>
              <a:rPr lang="en-CA" altLang="en-US" sz="1800" b="1" i="1" u="sng" dirty="0">
                <a:hlinkClick r:id="rId6"/>
              </a:rPr>
              <a:t>Aedes</a:t>
            </a:r>
            <a:endParaRPr lang="en-CA" altLang="en-US" sz="1800" b="1" u="sng" dirty="0"/>
          </a:p>
          <a:p>
            <a:pPr>
              <a:lnSpc>
                <a:spcPct val="100000"/>
              </a:lnSpc>
              <a:spcBef>
                <a:spcPct val="0"/>
              </a:spcBef>
            </a:pPr>
            <a:r>
              <a:rPr lang="en-CA" altLang="en-US" sz="1800" b="1" u="sng" dirty="0">
                <a:hlinkClick r:id="rId7"/>
              </a:rPr>
              <a:t>Les </a:t>
            </a:r>
            <a:r>
              <a:rPr lang="en-CA" altLang="en-US" sz="1800" b="1" u="sng" dirty="0" err="1">
                <a:hlinkClick r:id="rId7"/>
              </a:rPr>
              <a:t>moustiques</a:t>
            </a:r>
            <a:r>
              <a:rPr lang="en-CA" altLang="en-US" sz="1800" b="1" u="sng" dirty="0">
                <a:hlinkClick r:id="rId7"/>
              </a:rPr>
              <a:t> </a:t>
            </a:r>
            <a:r>
              <a:rPr lang="en-CA" altLang="en-US" sz="1800" b="1" u="sng" dirty="0" err="1"/>
              <a:t>femelles</a:t>
            </a:r>
            <a:r>
              <a:rPr lang="en-CA" altLang="en-US" sz="1800" b="1" u="sng" dirty="0"/>
              <a:t> </a:t>
            </a:r>
            <a:r>
              <a:rPr lang="en-CA" altLang="en-US" sz="1800" b="1" i="1" u="sng" dirty="0">
                <a:hlinkClick r:id="rId7"/>
              </a:rPr>
              <a:t>Aedes aegypti </a:t>
            </a:r>
            <a:r>
              <a:rPr lang="en-CA" altLang="en-US" sz="1800" b="1" u="sng" dirty="0" err="1">
                <a:hlinkClick r:id="rId7"/>
              </a:rPr>
              <a:t>utilisent</a:t>
            </a:r>
            <a:r>
              <a:rPr lang="en-CA" altLang="en-US" sz="1800" b="1" u="sng" dirty="0">
                <a:hlinkClick r:id="rId7"/>
              </a:rPr>
              <a:t> des </a:t>
            </a:r>
            <a:r>
              <a:rPr lang="en-CA" altLang="en-US" sz="1800" b="1" u="sng" dirty="0" err="1">
                <a:hlinkClick r:id="rId7"/>
              </a:rPr>
              <a:t>signaux</a:t>
            </a:r>
            <a:r>
              <a:rPr lang="en-CA" altLang="en-US" sz="1800" b="1" u="sng" dirty="0">
                <a:hlinkClick r:id="rId7"/>
              </a:rPr>
              <a:t> </a:t>
            </a:r>
            <a:r>
              <a:rPr lang="en-CA" altLang="en-US" sz="1800" b="1" u="sng" dirty="0" err="1">
                <a:hlinkClick r:id="rId7"/>
              </a:rPr>
              <a:t>communautaires</a:t>
            </a:r>
            <a:r>
              <a:rPr lang="en-CA" altLang="en-US" sz="1800" b="1" u="sng" dirty="0">
                <a:hlinkClick r:id="rId7"/>
              </a:rPr>
              <a:t> pour </a:t>
            </a:r>
            <a:r>
              <a:rPr lang="en-CA" altLang="en-US" sz="1800" b="1" u="sng" dirty="0" err="1">
                <a:hlinkClick r:id="rId7"/>
              </a:rPr>
              <a:t>gérer</a:t>
            </a:r>
            <a:r>
              <a:rPr lang="en-CA" altLang="en-US" sz="1800" b="1" u="sng" dirty="0">
                <a:hlinkClick r:id="rId7"/>
              </a:rPr>
              <a:t> la </a:t>
            </a:r>
            <a:r>
              <a:rPr lang="en-CA" altLang="en-US" sz="1800" b="1" u="sng" dirty="0" err="1">
                <a:hlinkClick r:id="rId7"/>
              </a:rPr>
              <a:t>densité</a:t>
            </a:r>
            <a:r>
              <a:rPr lang="en-CA" altLang="en-US" sz="1800" b="1" u="sng" dirty="0">
                <a:hlinkClick r:id="rId7"/>
              </a:rPr>
              <a:t> de la population dans les sites de reproduction.</a:t>
            </a:r>
            <a:endParaRPr lang="en-CA" altLang="en-US" sz="1800" b="1" u="sng" dirty="0"/>
          </a:p>
          <a:p>
            <a:pPr>
              <a:lnSpc>
                <a:spcPct val="100000"/>
              </a:lnSpc>
              <a:spcBef>
                <a:spcPct val="0"/>
              </a:spcBef>
            </a:pPr>
            <a:r>
              <a:rPr lang="en-CA" altLang="en-US" sz="1800" b="1" u="sng" dirty="0">
                <a:hlinkClick r:id="rId8"/>
              </a:rPr>
              <a:t>Un </a:t>
            </a:r>
            <a:r>
              <a:rPr lang="en-CA" altLang="en-US" sz="1800" b="1" u="sng" dirty="0" err="1">
                <a:hlinkClick r:id="rId8"/>
              </a:rPr>
              <a:t>cas</a:t>
            </a:r>
            <a:r>
              <a:rPr lang="en-CA" altLang="en-US" sz="1800" b="1" u="sng" dirty="0">
                <a:hlinkClick r:id="rId8"/>
              </a:rPr>
              <a:t> </a:t>
            </a:r>
            <a:r>
              <a:rPr lang="en-CA" altLang="en-US" sz="1800" b="1" u="sng" dirty="0" err="1">
                <a:hlinkClick r:id="rId8"/>
              </a:rPr>
              <a:t>d'infection</a:t>
            </a:r>
            <a:r>
              <a:rPr lang="en-CA" altLang="en-US" sz="1800" b="1" u="sng" dirty="0">
                <a:hlinkClick r:id="rId8"/>
              </a:rPr>
              <a:t> par le virus </a:t>
            </a:r>
            <a:r>
              <a:rPr lang="en-CA" altLang="en-US" sz="1800" b="1" u="sng" dirty="0" err="1">
                <a:hlinkClick r:id="rId8"/>
              </a:rPr>
              <a:t>Yezo</a:t>
            </a:r>
            <a:r>
              <a:rPr lang="en-CA" altLang="en-US" sz="1800" b="1" u="sng" dirty="0">
                <a:hlinkClick r:id="rId8"/>
              </a:rPr>
              <a:t> </a:t>
            </a:r>
            <a:r>
              <a:rPr lang="en-CA" altLang="en-US" sz="1800" b="1" u="sng" dirty="0" err="1">
                <a:hlinkClick r:id="rId8"/>
              </a:rPr>
              <a:t>transmis</a:t>
            </a:r>
            <a:r>
              <a:rPr lang="en-CA" altLang="en-US" sz="1800" b="1" u="sng" dirty="0">
                <a:hlinkClick r:id="rId8"/>
              </a:rPr>
              <a:t> par les </a:t>
            </a:r>
            <a:r>
              <a:rPr lang="en-CA" altLang="en-US" sz="1800" b="1" u="sng" dirty="0" err="1">
                <a:hlinkClick r:id="rId8"/>
              </a:rPr>
              <a:t>tiques</a:t>
            </a:r>
            <a:r>
              <a:rPr lang="en-CA" altLang="en-US" sz="1800" b="1" u="sng" dirty="0">
                <a:hlinkClick r:id="rId8"/>
              </a:rPr>
              <a:t> : </a:t>
            </a:r>
            <a:r>
              <a:rPr lang="en-CA" altLang="en-US" sz="1800" b="1" u="sng" dirty="0" err="1">
                <a:hlinkClick r:id="rId8"/>
              </a:rPr>
              <a:t>Détection</a:t>
            </a:r>
            <a:r>
              <a:rPr lang="en-CA" altLang="en-US" sz="1800" b="1" u="sng" dirty="0">
                <a:hlinkClick r:id="rId8"/>
              </a:rPr>
              <a:t> </a:t>
            </a:r>
            <a:r>
              <a:rPr lang="en-CA" altLang="en-US" sz="1800" b="1" u="sng" dirty="0" err="1">
                <a:hlinkClick r:id="rId8"/>
              </a:rPr>
              <a:t>simultanée</a:t>
            </a:r>
            <a:r>
              <a:rPr lang="en-CA" altLang="en-US" sz="1800" b="1" u="sng" dirty="0">
                <a:hlinkClick r:id="rId8"/>
              </a:rPr>
              <a:t> chez le patient et la </a:t>
            </a:r>
            <a:r>
              <a:rPr lang="en-CA" altLang="en-US" sz="1800" b="1" u="sng" dirty="0" err="1">
                <a:hlinkClick r:id="rId8"/>
              </a:rPr>
              <a:t>tique</a:t>
            </a:r>
            <a:endParaRPr lang="en-CA" altLang="en-US" sz="1800" dirty="0"/>
          </a:p>
          <a:p>
            <a:pPr>
              <a:lnSpc>
                <a:spcPct val="100000"/>
              </a:lnSpc>
              <a:spcBef>
                <a:spcPct val="0"/>
              </a:spcBef>
            </a:pPr>
            <a:r>
              <a:rPr lang="en-CA" altLang="en-US" sz="1800" b="1" u="sng" dirty="0" err="1">
                <a:hlinkClick r:id="rId9"/>
              </a:rPr>
              <a:t>L'épidémiologie</a:t>
            </a:r>
            <a:r>
              <a:rPr lang="en-CA" altLang="en-US" sz="1800" b="1" u="sng" dirty="0">
                <a:hlinkClick r:id="rId9"/>
              </a:rPr>
              <a:t> </a:t>
            </a:r>
            <a:r>
              <a:rPr lang="en-CA" altLang="en-US" sz="1800" b="1" u="sng" dirty="0" err="1">
                <a:hlinkClick r:id="rId9"/>
              </a:rPr>
              <a:t>moléculaire</a:t>
            </a:r>
            <a:r>
              <a:rPr lang="en-CA" altLang="en-US" sz="1800" b="1" u="sng" dirty="0">
                <a:hlinkClick r:id="rId9"/>
              </a:rPr>
              <a:t> </a:t>
            </a:r>
            <a:r>
              <a:rPr lang="en-CA" altLang="en-US" sz="1800" b="1" u="sng" dirty="0" err="1">
                <a:hlinkClick r:id="rId9"/>
              </a:rPr>
              <a:t>identifie</a:t>
            </a:r>
            <a:r>
              <a:rPr lang="en-CA" altLang="en-US" sz="1800" b="1" u="sng" dirty="0">
                <a:hlinkClick r:id="rId9"/>
              </a:rPr>
              <a:t> </a:t>
            </a:r>
            <a:r>
              <a:rPr lang="en-CA" altLang="en-US" sz="1800" b="1" u="sng" dirty="0" err="1">
                <a:hlinkClick r:id="rId9"/>
              </a:rPr>
              <a:t>l'expansion</a:t>
            </a:r>
            <a:r>
              <a:rPr lang="en-CA" altLang="en-US" sz="1800" b="1" u="sng" dirty="0">
                <a:hlinkClick r:id="rId9"/>
              </a:rPr>
              <a:t> de la </a:t>
            </a:r>
            <a:r>
              <a:rPr lang="en-CA" altLang="en-US" sz="1800" b="1" u="sng" dirty="0" err="1">
                <a:hlinkClick r:id="rId9"/>
              </a:rPr>
              <a:t>lignée</a:t>
            </a:r>
            <a:r>
              <a:rPr lang="en-CA" altLang="en-US" sz="1800" b="1" u="sng" dirty="0">
                <a:hlinkClick r:id="rId9"/>
              </a:rPr>
              <a:t> </a:t>
            </a:r>
            <a:r>
              <a:rPr lang="en-CA" altLang="en-US" sz="1800" b="1" u="sng" dirty="0" err="1">
                <a:hlinkClick r:id="rId9"/>
              </a:rPr>
              <a:t>épidémique</a:t>
            </a:r>
            <a:r>
              <a:rPr lang="en-CA" altLang="en-US" sz="1800" b="1" u="sng" dirty="0">
                <a:hlinkClick r:id="rId9"/>
              </a:rPr>
              <a:t> DENV2 des </a:t>
            </a:r>
            <a:r>
              <a:rPr lang="en-CA" altLang="en-US" sz="1800" b="1" u="sng" dirty="0" err="1">
                <a:hlinkClick r:id="rId9"/>
              </a:rPr>
              <a:t>îles</a:t>
            </a:r>
            <a:r>
              <a:rPr lang="en-CA" altLang="en-US" sz="1800" b="1" u="sng" dirty="0">
                <a:hlinkClick r:id="rId9"/>
              </a:rPr>
              <a:t> </a:t>
            </a:r>
            <a:r>
              <a:rPr lang="en-CA" altLang="en-US" sz="1800" b="1" u="sng" dirty="0" err="1">
                <a:hlinkClick r:id="rId9"/>
              </a:rPr>
              <a:t>françaises</a:t>
            </a:r>
            <a:r>
              <a:rPr lang="en-CA" altLang="en-US" sz="1800" b="1" u="sng" dirty="0">
                <a:hlinkClick r:id="rId9"/>
              </a:rPr>
              <a:t> des </a:t>
            </a:r>
            <a:r>
              <a:rPr lang="en-CA" altLang="en-US" sz="1800" b="1" u="sng" dirty="0" err="1">
                <a:hlinkClick r:id="rId9"/>
              </a:rPr>
              <a:t>Caraïbes</a:t>
            </a:r>
            <a:r>
              <a:rPr lang="en-CA" altLang="en-US" sz="1800" b="1" u="sng" dirty="0">
                <a:hlinkClick r:id="rId9"/>
              </a:rPr>
              <a:t> </a:t>
            </a:r>
            <a:r>
              <a:rPr lang="en-CA" altLang="en-US" sz="1800" b="1" u="sng" dirty="0" err="1">
                <a:hlinkClick r:id="rId9"/>
              </a:rPr>
              <a:t>vers</a:t>
            </a:r>
            <a:r>
              <a:rPr lang="en-CA" altLang="en-US" sz="1800" b="1" u="sng" dirty="0">
                <a:hlinkClick r:id="rId9"/>
              </a:rPr>
              <a:t> la </a:t>
            </a:r>
            <a:r>
              <a:rPr lang="en-CA" altLang="en-US" sz="1800" b="1" u="sng" dirty="0" err="1">
                <a:hlinkClick r:id="rId9"/>
              </a:rPr>
              <a:t>Guyane</a:t>
            </a:r>
            <a:r>
              <a:rPr lang="en-CA" altLang="en-US" sz="1800" b="1" u="sng" dirty="0">
                <a:hlinkClick r:id="rId9"/>
              </a:rPr>
              <a:t> française et la France </a:t>
            </a:r>
            <a:r>
              <a:rPr lang="en-CA" altLang="en-US" sz="1800" b="1" u="sng" dirty="0" err="1">
                <a:hlinkClick r:id="rId9"/>
              </a:rPr>
              <a:t>métropolitaine</a:t>
            </a:r>
            <a:r>
              <a:rPr lang="en-CA" altLang="en-US" sz="1800" b="1" u="sng" dirty="0">
                <a:hlinkClick r:id="rId9"/>
              </a:rPr>
              <a:t>, 2023 à 2024</a:t>
            </a:r>
            <a:endParaRPr lang="en-CA" altLang="en-US" sz="1800" dirty="0"/>
          </a:p>
          <a:p>
            <a:pPr>
              <a:lnSpc>
                <a:spcPct val="100000"/>
              </a:lnSpc>
              <a:spcBef>
                <a:spcPct val="0"/>
              </a:spcBef>
            </a:pPr>
            <a:r>
              <a:rPr lang="en-CA" altLang="en-US" sz="1800" b="1" i="1" u="sng" dirty="0">
                <a:hlinkClick r:id="rId10"/>
              </a:rPr>
              <a:t>Yersinia pestis </a:t>
            </a:r>
            <a:r>
              <a:rPr lang="en-CA" altLang="en-US" sz="1800" b="1" u="sng" dirty="0" err="1">
                <a:hlinkClick r:id="rId10"/>
              </a:rPr>
              <a:t>peut</a:t>
            </a:r>
            <a:r>
              <a:rPr lang="en-CA" altLang="en-US" sz="1800" b="1" u="sng" dirty="0">
                <a:hlinkClick r:id="rId10"/>
              </a:rPr>
              <a:t> </a:t>
            </a:r>
            <a:r>
              <a:rPr lang="en-CA" altLang="en-US" sz="1800" b="1" u="sng" dirty="0" err="1">
                <a:hlinkClick r:id="rId10"/>
              </a:rPr>
              <a:t>infecter</a:t>
            </a:r>
            <a:r>
              <a:rPr lang="en-CA" altLang="en-US" sz="1800" b="1" u="sng" dirty="0">
                <a:hlinkClick r:id="rId10"/>
              </a:rPr>
              <a:t> les glandes de </a:t>
            </a:r>
            <a:r>
              <a:rPr lang="en-CA" altLang="en-US" sz="1800" b="1" u="sng" dirty="0" err="1">
                <a:hlinkClick r:id="rId10"/>
              </a:rPr>
              <a:t>Pawlowsky</a:t>
            </a:r>
            <a:r>
              <a:rPr lang="en-CA" altLang="en-US" sz="1800" b="1" u="sng" dirty="0">
                <a:hlinkClick r:id="rId10"/>
              </a:rPr>
              <a:t> des </a:t>
            </a:r>
            <a:r>
              <a:rPr lang="en-CA" altLang="en-US" sz="1800" b="1" u="sng" dirty="0" err="1">
                <a:hlinkClick r:id="rId10"/>
              </a:rPr>
              <a:t>poux</a:t>
            </a:r>
            <a:r>
              <a:rPr lang="en-CA" altLang="en-US" sz="1800" b="1" u="sng" dirty="0">
                <a:hlinkClick r:id="rId10"/>
              </a:rPr>
              <a:t> de corps </a:t>
            </a:r>
            <a:r>
              <a:rPr lang="en-CA" altLang="en-US" sz="1800" b="1" u="sng" dirty="0" err="1">
                <a:hlinkClick r:id="rId10"/>
              </a:rPr>
              <a:t>humains</a:t>
            </a:r>
            <a:r>
              <a:rPr lang="en-CA" altLang="en-US" sz="1800" b="1" u="sng" dirty="0">
                <a:hlinkClick r:id="rId10"/>
              </a:rPr>
              <a:t> et </a:t>
            </a:r>
            <a:r>
              <a:rPr lang="en-CA" altLang="en-US" sz="1800" b="1" u="sng" dirty="0" err="1">
                <a:hlinkClick r:id="rId10"/>
              </a:rPr>
              <a:t>être</a:t>
            </a:r>
            <a:r>
              <a:rPr lang="en-CA" altLang="en-US" sz="1800" b="1" u="sng" dirty="0">
                <a:hlinkClick r:id="rId10"/>
              </a:rPr>
              <a:t> </a:t>
            </a:r>
            <a:r>
              <a:rPr lang="en-CA" altLang="en-US" sz="1800" b="1" u="sng" dirty="0" err="1">
                <a:hlinkClick r:id="rId10"/>
              </a:rPr>
              <a:t>transmise</a:t>
            </a:r>
            <a:r>
              <a:rPr lang="en-CA" altLang="en-US" sz="1800" b="1" u="sng" dirty="0">
                <a:hlinkClick r:id="rId10"/>
              </a:rPr>
              <a:t> par les </a:t>
            </a:r>
            <a:r>
              <a:rPr lang="en-CA" altLang="en-US" sz="1800" b="1" u="sng" dirty="0" err="1">
                <a:hlinkClick r:id="rId10"/>
              </a:rPr>
              <a:t>piqûres</a:t>
            </a:r>
            <a:r>
              <a:rPr lang="en-CA" altLang="en-US" sz="1800" b="1" u="sng" dirty="0">
                <a:hlinkClick r:id="rId10"/>
              </a:rPr>
              <a:t> de </a:t>
            </a:r>
            <a:r>
              <a:rPr lang="en-CA" altLang="en-US" sz="1800" b="1" u="sng" dirty="0" err="1">
                <a:hlinkClick r:id="rId10"/>
              </a:rPr>
              <a:t>poux</a:t>
            </a:r>
            <a:r>
              <a:rPr lang="en-CA" altLang="en-US" sz="1800" b="1" u="sng" dirty="0">
                <a:hlinkClick r:id="rId10"/>
              </a:rPr>
              <a:t>.</a:t>
            </a:r>
            <a:endParaRPr lang="en-CA" altLang="en-US" sz="1800" dirty="0"/>
          </a:p>
          <a:p>
            <a:pPr>
              <a:lnSpc>
                <a:spcPct val="100000"/>
              </a:lnSpc>
              <a:spcBef>
                <a:spcPct val="0"/>
              </a:spcBef>
            </a:pPr>
            <a:r>
              <a:rPr lang="en-CA" altLang="en-US" sz="1800" b="1" u="sng" dirty="0" err="1">
                <a:hlinkClick r:id="rId11"/>
              </a:rPr>
              <a:t>Compétence</a:t>
            </a:r>
            <a:r>
              <a:rPr lang="en-CA" altLang="en-US" sz="1800" b="1" u="sng" dirty="0">
                <a:hlinkClick r:id="rId11"/>
              </a:rPr>
              <a:t> </a:t>
            </a:r>
            <a:r>
              <a:rPr lang="en-CA" altLang="en-US" sz="1800" b="1" u="sng" dirty="0" err="1">
                <a:hlinkClick r:id="rId11"/>
              </a:rPr>
              <a:t>vectorielle</a:t>
            </a:r>
            <a:r>
              <a:rPr lang="en-CA" altLang="en-US" sz="1800" b="1" u="sng" dirty="0">
                <a:hlinkClick r:id="rId11"/>
              </a:rPr>
              <a:t> des </a:t>
            </a:r>
            <a:r>
              <a:rPr lang="en-CA" altLang="en-US" sz="1800" b="1" u="sng" dirty="0" err="1">
                <a:hlinkClick r:id="rId11"/>
              </a:rPr>
              <a:t>moustiques</a:t>
            </a:r>
            <a:r>
              <a:rPr lang="en-CA" altLang="en-US" sz="1800" b="1" u="sng" dirty="0">
                <a:hlinkClick r:id="rId11"/>
              </a:rPr>
              <a:t> </a:t>
            </a:r>
            <a:r>
              <a:rPr lang="en-CA" altLang="en-US" sz="1800" b="1" u="sng" dirty="0" err="1">
                <a:hlinkClick r:id="rId11"/>
              </a:rPr>
              <a:t>suédois</a:t>
            </a:r>
            <a:r>
              <a:rPr lang="en-CA" altLang="en-US" sz="1800" b="1" u="sng" dirty="0">
                <a:hlinkClick r:id="rId11"/>
              </a:rPr>
              <a:t> Culex pipiens pour le virus de </a:t>
            </a:r>
            <a:r>
              <a:rPr lang="en-CA" altLang="en-US" sz="1800" b="1" u="sng" dirty="0" err="1">
                <a:hlinkClick r:id="rId11"/>
              </a:rPr>
              <a:t>l'encéphalite</a:t>
            </a:r>
            <a:r>
              <a:rPr lang="en-CA" altLang="en-US" sz="1800" b="1" u="sng" dirty="0">
                <a:hlinkClick r:id="rId11"/>
              </a:rPr>
              <a:t> </a:t>
            </a:r>
            <a:r>
              <a:rPr lang="en-CA" altLang="en-US" sz="1800" b="1" u="sng" dirty="0" err="1">
                <a:hlinkClick r:id="rId11"/>
              </a:rPr>
              <a:t>japonaise</a:t>
            </a:r>
            <a:endParaRPr lang="en-CA" altLang="en-US" sz="1800" dirty="0"/>
          </a:p>
          <a:p>
            <a:pPr>
              <a:lnSpc>
                <a:spcPct val="100000"/>
              </a:lnSpc>
              <a:spcBef>
                <a:spcPct val="0"/>
              </a:spcBef>
            </a:pPr>
            <a:r>
              <a:rPr lang="en-CA" altLang="en-US" sz="1800" b="1" u="sng" dirty="0" err="1">
                <a:hlinkClick r:id="rId12"/>
              </a:rPr>
              <a:t>Prévalence</a:t>
            </a:r>
            <a:r>
              <a:rPr lang="en-CA" altLang="en-US" sz="1800" b="1" u="sng" dirty="0">
                <a:hlinkClick r:id="rId12"/>
              </a:rPr>
              <a:t> </a:t>
            </a:r>
            <a:r>
              <a:rPr lang="en-CA" altLang="en-US" sz="1800" b="1" u="sng" dirty="0" err="1">
                <a:hlinkClick r:id="rId12"/>
              </a:rPr>
              <a:t>sérologique</a:t>
            </a:r>
            <a:r>
              <a:rPr lang="en-CA" altLang="en-US" sz="1800" b="1" u="sng" dirty="0">
                <a:hlinkClick r:id="rId12"/>
              </a:rPr>
              <a:t> du virus de Schmallenberg chez les </a:t>
            </a:r>
            <a:r>
              <a:rPr lang="en-CA" altLang="en-US" sz="1800" b="1" u="sng" dirty="0" err="1">
                <a:hlinkClick r:id="rId12"/>
              </a:rPr>
              <a:t>hôtes</a:t>
            </a:r>
            <a:r>
              <a:rPr lang="en-CA" altLang="en-US" sz="1800" b="1" u="sng" dirty="0">
                <a:hlinkClick r:id="rId12"/>
              </a:rPr>
              <a:t> domestiques et </a:t>
            </a:r>
            <a:r>
              <a:rPr lang="en-CA" altLang="en-US" sz="1800" b="1" u="sng" dirty="0" err="1">
                <a:hlinkClick r:id="rId12"/>
              </a:rPr>
              <a:t>sauvages</a:t>
            </a:r>
            <a:r>
              <a:rPr lang="en-CA" altLang="en-US" sz="1800" b="1" u="sng" dirty="0">
                <a:hlinkClick r:id="rId12"/>
              </a:rPr>
              <a:t> dans le monde </a:t>
            </a:r>
            <a:r>
              <a:rPr lang="en-CA" altLang="en-US" sz="1800" b="1" u="sng" dirty="0" err="1">
                <a:hlinkClick r:id="rId12"/>
              </a:rPr>
              <a:t>entier</a:t>
            </a:r>
            <a:r>
              <a:rPr lang="en-CA" altLang="en-US" sz="1800" b="1" u="sng" dirty="0">
                <a:hlinkClick r:id="rId12"/>
              </a:rPr>
              <a:t> : examen </a:t>
            </a:r>
            <a:r>
              <a:rPr lang="en-CA" altLang="en-US" sz="1800" b="1" u="sng" dirty="0" err="1">
                <a:hlinkClick r:id="rId12"/>
              </a:rPr>
              <a:t>systématique</a:t>
            </a:r>
            <a:r>
              <a:rPr lang="en-CA" altLang="en-US" sz="1800" b="1" u="sng" dirty="0">
                <a:hlinkClick r:id="rId12"/>
              </a:rPr>
              <a:t> et </a:t>
            </a:r>
            <a:r>
              <a:rPr lang="en-CA" altLang="en-US" sz="1800" b="1" u="sng" dirty="0" err="1">
                <a:hlinkClick r:id="rId12"/>
              </a:rPr>
              <a:t>méta</a:t>
            </a:r>
            <a:r>
              <a:rPr lang="en-CA" altLang="en-US" sz="1800" b="1" u="sng" dirty="0">
                <a:hlinkClick r:id="rId12"/>
              </a:rPr>
              <a:t>-analyse</a:t>
            </a:r>
            <a:endParaRPr lang="en-CA" altLang="en-US" sz="1800" dirty="0"/>
          </a:p>
          <a:p>
            <a:pPr>
              <a:lnSpc>
                <a:spcPct val="100000"/>
              </a:lnSpc>
              <a:spcBef>
                <a:spcPct val="0"/>
              </a:spcBef>
            </a:pPr>
            <a:r>
              <a:rPr lang="en-CA" altLang="en-US" sz="1800" b="1" u="sng" dirty="0" err="1">
                <a:hlinkClick r:id="rId13"/>
              </a:rPr>
              <a:t>Effets</a:t>
            </a:r>
            <a:r>
              <a:rPr lang="en-CA" altLang="en-US" sz="1800" b="1" u="sng" dirty="0">
                <a:hlinkClick r:id="rId13"/>
              </a:rPr>
              <a:t> du </a:t>
            </a:r>
            <a:r>
              <a:rPr lang="en-CA" altLang="en-US" sz="1800" b="1" u="sng" dirty="0" err="1">
                <a:hlinkClick r:id="rId13"/>
              </a:rPr>
              <a:t>changement</a:t>
            </a:r>
            <a:r>
              <a:rPr lang="en-CA" altLang="en-US" sz="1800" b="1" u="sng" dirty="0">
                <a:hlinkClick r:id="rId13"/>
              </a:rPr>
              <a:t> </a:t>
            </a:r>
            <a:r>
              <a:rPr lang="en-CA" altLang="en-US" sz="1800" b="1" u="sng" dirty="0" err="1">
                <a:hlinkClick r:id="rId13"/>
              </a:rPr>
              <a:t>climatique</a:t>
            </a:r>
            <a:r>
              <a:rPr lang="en-CA" altLang="en-US" sz="1800" b="1" u="sng" dirty="0">
                <a:hlinkClick r:id="rId13"/>
              </a:rPr>
              <a:t> et des </a:t>
            </a:r>
            <a:r>
              <a:rPr lang="en-CA" altLang="en-US" sz="1800" b="1" u="sng" dirty="0" err="1">
                <a:hlinkClick r:id="rId13"/>
              </a:rPr>
              <a:t>activités</a:t>
            </a:r>
            <a:r>
              <a:rPr lang="en-CA" altLang="en-US" sz="1800" b="1" u="sng" dirty="0">
                <a:hlinkClick r:id="rId13"/>
              </a:rPr>
              <a:t> </a:t>
            </a:r>
            <a:r>
              <a:rPr lang="en-CA" altLang="en-US" sz="1800" b="1" u="sng" dirty="0" err="1">
                <a:hlinkClick r:id="rId13"/>
              </a:rPr>
              <a:t>humaines</a:t>
            </a:r>
            <a:r>
              <a:rPr lang="en-CA" altLang="en-US" sz="1800" b="1" u="sng" dirty="0">
                <a:hlinkClick r:id="rId13"/>
              </a:rPr>
              <a:t> sur les maladies à transmission </a:t>
            </a:r>
            <a:r>
              <a:rPr lang="en-CA" altLang="en-US" sz="1800" b="1" u="sng" dirty="0" err="1">
                <a:hlinkClick r:id="rId13"/>
              </a:rPr>
              <a:t>vectorielle</a:t>
            </a:r>
            <a:endParaRPr lang="en-CA" altLang="en-US" sz="1800" dirty="0"/>
          </a:p>
          <a:p>
            <a:pPr>
              <a:lnSpc>
                <a:spcPct val="100000"/>
              </a:lnSpc>
              <a:spcBef>
                <a:spcPct val="0"/>
              </a:spcBef>
            </a:pPr>
            <a:r>
              <a:rPr lang="en-CA" altLang="en-US" sz="1800" b="1" u="sng" dirty="0">
                <a:hlinkClick r:id="rId14"/>
              </a:rPr>
              <a:t>Examen de la </a:t>
            </a:r>
            <a:r>
              <a:rPr lang="en-CA" altLang="en-US" sz="1800" b="1" u="sng" dirty="0" err="1">
                <a:hlinkClick r:id="rId14"/>
              </a:rPr>
              <a:t>portée</a:t>
            </a:r>
            <a:r>
              <a:rPr lang="en-CA" altLang="en-US" sz="1800" b="1" u="sng" dirty="0">
                <a:hlinkClick r:id="rId14"/>
              </a:rPr>
              <a:t> de </a:t>
            </a:r>
            <a:r>
              <a:rPr lang="en-CA" altLang="en-US" sz="1800" b="1" u="sng" dirty="0" err="1">
                <a:hlinkClick r:id="rId14"/>
              </a:rPr>
              <a:t>l'épidémiologie</a:t>
            </a:r>
            <a:r>
              <a:rPr lang="en-CA" altLang="en-US" sz="1800" b="1" u="sng" dirty="0">
                <a:hlinkClick r:id="rId14"/>
              </a:rPr>
              <a:t> des </a:t>
            </a:r>
            <a:r>
              <a:rPr lang="en-CA" altLang="en-US" sz="1800" b="1" u="sng" dirty="0" err="1">
                <a:hlinkClick r:id="rId14"/>
              </a:rPr>
              <a:t>orthobunyavirus</a:t>
            </a:r>
            <a:r>
              <a:rPr lang="en-CA" altLang="en-US" sz="1800" b="1" u="sng" dirty="0">
                <a:hlinkClick r:id="rId14"/>
              </a:rPr>
              <a:t> </a:t>
            </a:r>
            <a:r>
              <a:rPr lang="en-CA" altLang="en-US" sz="1800" b="1" u="sng" dirty="0" err="1">
                <a:hlinkClick r:id="rId14"/>
              </a:rPr>
              <a:t>présentant</a:t>
            </a:r>
            <a:r>
              <a:rPr lang="en-CA" altLang="en-US" sz="1800" b="1" u="sng" dirty="0">
                <a:hlinkClick r:id="rId14"/>
              </a:rPr>
              <a:t> un </a:t>
            </a:r>
            <a:r>
              <a:rPr lang="en-CA" altLang="en-US" sz="1800" b="1" u="sng" dirty="0" err="1">
                <a:hlinkClick r:id="rId14"/>
              </a:rPr>
              <a:t>intérêt</a:t>
            </a:r>
            <a:r>
              <a:rPr lang="en-CA" altLang="en-US" sz="1800" b="1" u="sng" dirty="0">
                <a:hlinkClick r:id="rId14"/>
              </a:rPr>
              <a:t> pour la </a:t>
            </a:r>
            <a:r>
              <a:rPr lang="en-CA" altLang="en-US" sz="1800" b="1" u="sng" dirty="0" err="1">
                <a:hlinkClick r:id="rId14"/>
              </a:rPr>
              <a:t>santé</a:t>
            </a:r>
            <a:r>
              <a:rPr lang="en-CA" altLang="en-US" sz="1800" b="1" u="sng" dirty="0">
                <a:hlinkClick r:id="rId14"/>
              </a:rPr>
              <a:t> </a:t>
            </a:r>
            <a:r>
              <a:rPr lang="en-CA" altLang="en-US" sz="1800" b="1" u="sng" dirty="0" err="1">
                <a:hlinkClick r:id="rId14"/>
              </a:rPr>
              <a:t>publique</a:t>
            </a:r>
            <a:r>
              <a:rPr lang="en-CA" altLang="en-US" sz="1800" b="1" u="sng" dirty="0">
                <a:hlinkClick r:id="rId14"/>
              </a:rPr>
              <a:t> et </a:t>
            </a:r>
            <a:r>
              <a:rPr lang="en-CA" altLang="en-US" sz="1800" b="1" u="sng" dirty="0" err="1">
                <a:hlinkClick r:id="rId14"/>
              </a:rPr>
              <a:t>animale</a:t>
            </a:r>
            <a:r>
              <a:rPr lang="en-CA" altLang="en-US" sz="1800" b="1" u="sng" dirty="0">
                <a:hlinkClick r:id="rId14"/>
              </a:rPr>
              <a:t> au Canada dans le </a:t>
            </a:r>
            <a:r>
              <a:rPr lang="en-CA" altLang="en-US" sz="1800" b="1" u="sng" dirty="0" err="1">
                <a:hlinkClick r:id="rId14"/>
              </a:rPr>
              <a:t>contexte</a:t>
            </a:r>
            <a:r>
              <a:rPr lang="en-CA" altLang="en-US" sz="1800" b="1" u="sng" dirty="0">
                <a:hlinkClick r:id="rId14"/>
              </a:rPr>
              <a:t> des </a:t>
            </a:r>
            <a:r>
              <a:rPr lang="en-CA" altLang="en-US" sz="1800" b="1" u="sng" dirty="0" err="1">
                <a:hlinkClick r:id="rId14"/>
              </a:rPr>
              <a:t>espèces</a:t>
            </a:r>
            <a:r>
              <a:rPr lang="en-CA" altLang="en-US" sz="1800" b="1" u="sng" dirty="0">
                <a:hlinkClick r:id="rId14"/>
              </a:rPr>
              <a:t> </a:t>
            </a:r>
            <a:r>
              <a:rPr lang="en-CA" altLang="en-US" sz="1800" b="1" u="sng" dirty="0" err="1">
                <a:hlinkClick r:id="rId14"/>
              </a:rPr>
              <a:t>vectrices</a:t>
            </a:r>
            <a:endParaRPr lang="en-CA" alt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6364-3C2B-B02F-17C9-90BFBF5E1B6B}"/>
              </a:ext>
            </a:extLst>
          </p:cNvPr>
          <p:cNvSpPr>
            <a:spLocks noGrp="1"/>
          </p:cNvSpPr>
          <p:nvPr>
            <p:ph type="title"/>
          </p:nvPr>
        </p:nvSpPr>
        <p:spPr>
          <a:xfrm>
            <a:off x="80963" y="103188"/>
            <a:ext cx="10515600" cy="1325562"/>
          </a:xfrm>
        </p:spPr>
        <p:txBody>
          <a:bodyPr/>
          <a:lstStyle/>
          <a:p>
            <a:pPr>
              <a:defRPr/>
            </a:pPr>
            <a:r>
              <a:rPr lang="en-CA" sz="3200" dirty="0"/>
              <a:t>Résultats scientifiques</a:t>
            </a:r>
          </a:p>
        </p:txBody>
      </p:sp>
      <p:sp>
        <p:nvSpPr>
          <p:cNvPr id="36867" name="Text Placeholder 5">
            <a:extLst>
              <a:ext uri="{FF2B5EF4-FFF2-40B4-BE49-F238E27FC236}">
                <a16:creationId xmlns:a16="http://schemas.microsoft.com/office/drawing/2014/main" id="{9B174136-86A1-4248-3B1B-17D7133618BD}"/>
              </a:ext>
            </a:extLst>
          </p:cNvPr>
          <p:cNvSpPr>
            <a:spLocks noGrp="1"/>
          </p:cNvSpPr>
          <p:nvPr>
            <p:ph type="body" sz="quarter" idx="13"/>
          </p:nvPr>
        </p:nvSpPr>
        <p:spPr>
          <a:xfrm>
            <a:off x="600075" y="1200150"/>
            <a:ext cx="11439525" cy="4927600"/>
          </a:xfrm>
        </p:spPr>
        <p:txBody>
          <a:bodyPr/>
          <a:lstStyle/>
          <a:p>
            <a:r>
              <a:rPr lang="en-CA" altLang="en-US" sz="1800" b="1" u="sng" dirty="0">
                <a:hlinkClick r:id="rId3"/>
              </a:rPr>
              <a:t>Les </a:t>
            </a:r>
            <a:r>
              <a:rPr lang="en-CA" altLang="en-US" sz="1800" b="1" u="sng" dirty="0" err="1">
                <a:hlinkClick r:id="rId3"/>
              </a:rPr>
              <a:t>vagues</a:t>
            </a:r>
            <a:r>
              <a:rPr lang="en-CA" altLang="en-US" sz="1800" b="1" u="sng" dirty="0">
                <a:hlinkClick r:id="rId3"/>
              </a:rPr>
              <a:t> de </a:t>
            </a:r>
            <a:r>
              <a:rPr lang="en-CA" altLang="en-US" sz="1800" b="1" u="sng" dirty="0" err="1">
                <a:hlinkClick r:id="rId3"/>
              </a:rPr>
              <a:t>chaleur</a:t>
            </a:r>
            <a:r>
              <a:rPr lang="en-CA" altLang="en-US" sz="1800" b="1" u="sng" dirty="0">
                <a:hlinkClick r:id="rId3"/>
              </a:rPr>
              <a:t> </a:t>
            </a:r>
            <a:r>
              <a:rPr lang="en-CA" altLang="en-US" sz="1800" b="1" u="sng" dirty="0" err="1">
                <a:hlinkClick r:id="rId3"/>
              </a:rPr>
              <a:t>nuisent</a:t>
            </a:r>
            <a:r>
              <a:rPr lang="en-CA" altLang="en-US" sz="1800" b="1" u="sng" dirty="0">
                <a:hlinkClick r:id="rId3"/>
              </a:rPr>
              <a:t> à la </a:t>
            </a:r>
            <a:r>
              <a:rPr lang="en-CA" altLang="en-US" sz="1800" b="1" u="sng" dirty="0" err="1">
                <a:hlinkClick r:id="rId3"/>
              </a:rPr>
              <a:t>fertilité</a:t>
            </a:r>
            <a:r>
              <a:rPr lang="en-CA" altLang="en-US" sz="1800" b="1" u="sng" dirty="0">
                <a:hlinkClick r:id="rId3"/>
              </a:rPr>
              <a:t> de la mouche </a:t>
            </a:r>
            <a:r>
              <a:rPr lang="en-CA" altLang="en-US" sz="1800" b="1" u="sng" dirty="0" err="1">
                <a:hlinkClick r:id="rId3"/>
              </a:rPr>
              <a:t>tsé-tsé</a:t>
            </a:r>
            <a:r>
              <a:rPr lang="en-CA" altLang="en-US" sz="1800" b="1" u="sng" dirty="0">
                <a:hlinkClick r:id="rId3"/>
              </a:rPr>
              <a:t> </a:t>
            </a:r>
            <a:r>
              <a:rPr lang="en-CA" altLang="en-US" sz="1800" b="1" u="sng" dirty="0" err="1">
                <a:hlinkClick r:id="rId3"/>
              </a:rPr>
              <a:t>vivipare</a:t>
            </a:r>
            <a:endParaRPr lang="en-CA" altLang="en-US" sz="1800" b="1" u="sng" dirty="0"/>
          </a:p>
          <a:p>
            <a:r>
              <a:rPr lang="en-CA" altLang="en-US" sz="1800" b="1" u="sng" dirty="0" err="1">
                <a:hlinkClick r:id="rId4"/>
              </a:rPr>
              <a:t>Maladie</a:t>
            </a:r>
            <a:r>
              <a:rPr lang="en-CA" altLang="en-US" sz="1800" b="1" u="sng" dirty="0">
                <a:hlinkClick r:id="rId4"/>
              </a:rPr>
              <a:t> de la </a:t>
            </a:r>
            <a:r>
              <a:rPr lang="en-CA" altLang="en-US" sz="1800" b="1" u="sng" dirty="0" err="1">
                <a:hlinkClick r:id="rId4"/>
              </a:rPr>
              <a:t>forêt</a:t>
            </a:r>
            <a:r>
              <a:rPr lang="en-CA" altLang="en-US" sz="1800" b="1" u="sng" dirty="0">
                <a:hlinkClick r:id="rId4"/>
              </a:rPr>
              <a:t> de </a:t>
            </a:r>
            <a:r>
              <a:rPr lang="en-CA" altLang="en-US" sz="1800" b="1" u="sng" dirty="0" err="1">
                <a:hlinkClick r:id="rId4"/>
              </a:rPr>
              <a:t>Kyasanur</a:t>
            </a:r>
            <a:r>
              <a:rPr lang="en-CA" altLang="en-US" sz="1800" b="1" u="sng" dirty="0">
                <a:hlinkClick r:id="rId4"/>
              </a:rPr>
              <a:t> : Manifestations </a:t>
            </a:r>
            <a:r>
              <a:rPr lang="en-CA" altLang="en-US" sz="1800" b="1" u="sng" dirty="0" err="1">
                <a:hlinkClick r:id="rId4"/>
              </a:rPr>
              <a:t>cliniques</a:t>
            </a:r>
            <a:r>
              <a:rPr lang="en-CA" altLang="en-US" sz="1800" b="1" u="sng" dirty="0">
                <a:hlinkClick r:id="rId4"/>
              </a:rPr>
              <a:t> et </a:t>
            </a:r>
            <a:r>
              <a:rPr lang="en-CA" altLang="en-US" sz="1800" b="1" u="sng" dirty="0" err="1">
                <a:hlinkClick r:id="rId4"/>
              </a:rPr>
              <a:t>dynamique</a:t>
            </a:r>
            <a:r>
              <a:rPr lang="en-CA" altLang="en-US" sz="1800" b="1" u="sng" dirty="0">
                <a:hlinkClick r:id="rId4"/>
              </a:rPr>
              <a:t> </a:t>
            </a:r>
            <a:r>
              <a:rPr lang="en-CA" altLang="en-US" sz="1800" b="1" u="sng" dirty="0" err="1">
                <a:hlinkClick r:id="rId4"/>
              </a:rPr>
              <a:t>moléculaire</a:t>
            </a:r>
            <a:r>
              <a:rPr lang="en-CA" altLang="en-US" sz="1800" b="1" u="sng" dirty="0">
                <a:hlinkClick r:id="rId4"/>
              </a:rPr>
              <a:t> dans un </a:t>
            </a:r>
            <a:r>
              <a:rPr lang="en-CA" altLang="en-US" sz="1800" b="1" u="sng" dirty="0" err="1">
                <a:hlinkClick r:id="rId4"/>
              </a:rPr>
              <a:t>paysage</a:t>
            </a:r>
            <a:r>
              <a:rPr lang="en-CA" altLang="en-US" sz="1800" b="1" u="sng" dirty="0">
                <a:hlinkClick r:id="rId4"/>
              </a:rPr>
              <a:t> </a:t>
            </a:r>
            <a:r>
              <a:rPr lang="en-CA" altLang="en-US" sz="1800" b="1" u="sng" dirty="0" err="1">
                <a:hlinkClick r:id="rId4"/>
              </a:rPr>
              <a:t>zoonotique</a:t>
            </a:r>
            <a:endParaRPr lang="en-CA" altLang="en-US" sz="1800" dirty="0"/>
          </a:p>
          <a:p>
            <a:r>
              <a:rPr lang="en-CA" altLang="en-US" sz="1800" b="1" u="sng" dirty="0" err="1">
                <a:hlinkClick r:id="rId5"/>
              </a:rPr>
              <a:t>Isolement</a:t>
            </a:r>
            <a:r>
              <a:rPr lang="en-CA" altLang="en-US" sz="1800" b="1" u="sng" dirty="0">
                <a:hlinkClick r:id="rId5"/>
              </a:rPr>
              <a:t> et analyse de la </a:t>
            </a:r>
            <a:r>
              <a:rPr lang="en-CA" altLang="en-US" sz="1800" b="1" u="sng" dirty="0" err="1">
                <a:hlinkClick r:id="rId5"/>
              </a:rPr>
              <a:t>séquence</a:t>
            </a:r>
            <a:r>
              <a:rPr lang="en-CA" altLang="en-US" sz="1800" b="1" u="sng" dirty="0">
                <a:hlinkClick r:id="rId5"/>
              </a:rPr>
              <a:t> du </a:t>
            </a:r>
            <a:r>
              <a:rPr lang="en-CA" altLang="en-US" sz="1800" b="1" u="sng" dirty="0" err="1">
                <a:hlinkClick r:id="rId5"/>
              </a:rPr>
              <a:t>génome</a:t>
            </a:r>
            <a:r>
              <a:rPr lang="en-CA" altLang="en-US" sz="1800" b="1" u="sng" dirty="0">
                <a:hlinkClick r:id="rId5"/>
              </a:rPr>
              <a:t> </a:t>
            </a:r>
            <a:r>
              <a:rPr lang="en-CA" altLang="en-US" sz="1800" b="1" u="sng" dirty="0" err="1">
                <a:hlinkClick r:id="rId5"/>
              </a:rPr>
              <a:t>entier</a:t>
            </a:r>
            <a:r>
              <a:rPr lang="en-CA" altLang="en-US" sz="1800" b="1" u="sng" dirty="0">
                <a:hlinkClick r:id="rId5"/>
              </a:rPr>
              <a:t> du virus </a:t>
            </a:r>
            <a:r>
              <a:rPr lang="en-CA" altLang="en-US" sz="1800" b="1" u="sng" dirty="0" err="1">
                <a:hlinkClick r:id="rId5"/>
              </a:rPr>
              <a:t>Balagodu</a:t>
            </a:r>
            <a:r>
              <a:rPr lang="en-CA" altLang="en-US" sz="1800" b="1" u="sng" dirty="0">
                <a:hlinkClick r:id="rId5"/>
              </a:rPr>
              <a:t> au </a:t>
            </a:r>
            <a:r>
              <a:rPr lang="en-CA" altLang="en-US" sz="1800" b="1" u="sng" dirty="0" err="1">
                <a:hlinkClick r:id="rId5"/>
              </a:rPr>
              <a:t>Japon</a:t>
            </a:r>
            <a:endParaRPr lang="en-CA" altLang="en-US" sz="1800" dirty="0"/>
          </a:p>
          <a:p>
            <a:r>
              <a:rPr lang="en-CA" altLang="en-US" sz="1800" b="1" u="sng" dirty="0" err="1">
                <a:hlinkClick r:id="rId6"/>
              </a:rPr>
              <a:t>Preuve</a:t>
            </a:r>
            <a:r>
              <a:rPr lang="en-CA" altLang="en-US" sz="1800" b="1" u="sng" dirty="0">
                <a:hlinkClick r:id="rId6"/>
              </a:rPr>
              <a:t> </a:t>
            </a:r>
            <a:r>
              <a:rPr lang="en-CA" altLang="en-US" sz="1800" b="1" u="sng" dirty="0" err="1">
                <a:hlinkClick r:id="rId6"/>
              </a:rPr>
              <a:t>d'une</a:t>
            </a:r>
            <a:r>
              <a:rPr lang="en-CA" altLang="en-US" sz="1800" b="1" u="sng" dirty="0">
                <a:hlinkClick r:id="rId6"/>
              </a:rPr>
              <a:t> transmission active de </a:t>
            </a:r>
            <a:r>
              <a:rPr lang="en-CA" altLang="en-US" sz="1800" b="1" u="sng" dirty="0" err="1">
                <a:hlinkClick r:id="rId6"/>
              </a:rPr>
              <a:t>l'orbivirus</a:t>
            </a:r>
            <a:r>
              <a:rPr lang="en-CA" altLang="en-US" sz="1800" b="1" u="sng" dirty="0">
                <a:hlinkClick r:id="rId6"/>
              </a:rPr>
              <a:t> </a:t>
            </a:r>
            <a:r>
              <a:rPr lang="en-CA" altLang="en-US" sz="1800" b="1" u="sng" dirty="0" err="1">
                <a:hlinkClick r:id="rId6"/>
              </a:rPr>
              <a:t>en</a:t>
            </a:r>
            <a:r>
              <a:rPr lang="en-CA" altLang="en-US" sz="1800" b="1" u="sng" dirty="0">
                <a:hlinkClick r:id="rId6"/>
              </a:rPr>
              <a:t> 2016 au Kansas et au Nebraska</a:t>
            </a:r>
            <a:endParaRPr lang="en-CA" altLang="en-US" sz="1800" b="1" u="sng" dirty="0"/>
          </a:p>
          <a:p>
            <a:r>
              <a:rPr lang="en-CA" altLang="en-US" sz="1800" b="1" u="sng" dirty="0">
                <a:hlinkClick r:id="rId7"/>
              </a:rPr>
              <a:t>Menace accrue de maladies </a:t>
            </a:r>
            <a:r>
              <a:rPr lang="en-CA" altLang="en-US" sz="1800" b="1" u="sng" dirty="0" err="1">
                <a:hlinkClick r:id="rId7"/>
              </a:rPr>
              <a:t>arbovirales</a:t>
            </a:r>
            <a:r>
              <a:rPr lang="en-CA" altLang="en-US" sz="1800" b="1" u="sng" dirty="0">
                <a:hlinkClick r:id="rId7"/>
              </a:rPr>
              <a:t> </a:t>
            </a:r>
            <a:r>
              <a:rPr lang="en-CA" altLang="en-US" sz="1800" b="1" u="sng" dirty="0" err="1">
                <a:hlinkClick r:id="rId7"/>
              </a:rPr>
              <a:t>urbaines</a:t>
            </a:r>
            <a:r>
              <a:rPr lang="en-CA" altLang="en-US" sz="1800" b="1" u="sng" dirty="0">
                <a:hlinkClick r:id="rId7"/>
              </a:rPr>
              <a:t> </a:t>
            </a:r>
            <a:r>
              <a:rPr lang="en-CA" altLang="en-US" sz="1800" b="1" u="sng" dirty="0" err="1">
                <a:hlinkClick r:id="rId7"/>
              </a:rPr>
              <a:t>causées</a:t>
            </a:r>
            <a:r>
              <a:rPr lang="en-CA" altLang="en-US" sz="1800" b="1" u="sng" dirty="0">
                <a:hlinkClick r:id="rId7"/>
              </a:rPr>
              <a:t> par les </a:t>
            </a:r>
            <a:r>
              <a:rPr lang="en-CA" altLang="en-US" sz="1800" b="1" u="sng" dirty="0" err="1">
                <a:hlinkClick r:id="rId7"/>
              </a:rPr>
              <a:t>moustiques</a:t>
            </a:r>
            <a:r>
              <a:rPr lang="en-CA" altLang="en-US" sz="1800" b="1" u="sng" dirty="0">
                <a:hlinkClick r:id="rId7"/>
              </a:rPr>
              <a:t> </a:t>
            </a:r>
            <a:r>
              <a:rPr lang="en-CA" altLang="en-US" sz="1800" b="1" i="1" u="sng" dirty="0">
                <a:hlinkClick r:id="rId7"/>
              </a:rPr>
              <a:t>Aedes aegypti </a:t>
            </a:r>
            <a:r>
              <a:rPr lang="en-CA" altLang="en-US" sz="1800" b="1" u="sng" dirty="0" err="1">
                <a:hlinkClick r:id="rId7"/>
              </a:rPr>
              <a:t>en</a:t>
            </a:r>
            <a:r>
              <a:rPr lang="en-CA" altLang="en-US" sz="1800" b="1" u="sng" dirty="0">
                <a:hlinkClick r:id="rId7"/>
              </a:rPr>
              <a:t> </a:t>
            </a:r>
            <a:r>
              <a:rPr lang="en-CA" altLang="en-US" sz="1800" b="1" u="sng" dirty="0" err="1">
                <a:hlinkClick r:id="rId7"/>
              </a:rPr>
              <a:t>Colombie</a:t>
            </a:r>
            <a:endParaRPr lang="en-CA" altLang="en-US" sz="1800" dirty="0"/>
          </a:p>
          <a:p>
            <a:r>
              <a:rPr lang="en-CA" altLang="en-US" sz="1800" b="1" u="sng" dirty="0" err="1">
                <a:hlinkClick r:id="rId8"/>
              </a:rPr>
              <a:t>Vers</a:t>
            </a:r>
            <a:r>
              <a:rPr lang="en-CA" altLang="en-US" sz="1800" b="1" u="sng" dirty="0">
                <a:hlinkClick r:id="rId8"/>
              </a:rPr>
              <a:t> </a:t>
            </a:r>
            <a:r>
              <a:rPr lang="en-CA" altLang="en-US" sz="1800" b="1" u="sng" dirty="0" err="1">
                <a:hlinkClick r:id="rId8"/>
              </a:rPr>
              <a:t>une</a:t>
            </a:r>
            <a:r>
              <a:rPr lang="en-CA" altLang="en-US" sz="1800" b="1" u="sng" dirty="0">
                <a:hlinkClick r:id="rId8"/>
              </a:rPr>
              <a:t> </a:t>
            </a:r>
            <a:r>
              <a:rPr lang="en-CA" altLang="en-US" sz="1800" b="1" u="sng" dirty="0" err="1">
                <a:hlinkClick r:id="rId8"/>
              </a:rPr>
              <a:t>modélisation</a:t>
            </a:r>
            <a:r>
              <a:rPr lang="en-CA" altLang="en-US" sz="1800" b="1" u="sng" dirty="0">
                <a:hlinkClick r:id="rId8"/>
              </a:rPr>
              <a:t> des interactions </a:t>
            </a:r>
            <a:r>
              <a:rPr lang="en-CA" altLang="en-US" sz="1800" b="1" u="sng" dirty="0" err="1">
                <a:hlinkClick r:id="rId8"/>
              </a:rPr>
              <a:t>tiques</a:t>
            </a:r>
            <a:r>
              <a:rPr lang="en-CA" altLang="en-US" sz="1800" b="1" u="sng" dirty="0">
                <a:hlinkClick r:id="rId8"/>
              </a:rPr>
              <a:t>-virus à </a:t>
            </a:r>
            <a:r>
              <a:rPr lang="en-CA" altLang="en-US" sz="1800" b="1" u="sng" dirty="0" err="1">
                <a:hlinkClick r:id="rId8"/>
              </a:rPr>
              <a:t>l'aide</a:t>
            </a:r>
            <a:r>
              <a:rPr lang="en-CA" altLang="en-US" sz="1800" b="1" u="sng" dirty="0">
                <a:hlinkClick r:id="rId8"/>
              </a:rPr>
              <a:t> du virus </a:t>
            </a:r>
            <a:r>
              <a:rPr lang="en-CA" altLang="en-US" sz="1800" b="1" i="1" u="sng" dirty="0" err="1">
                <a:hlinkClick r:id="rId8"/>
              </a:rPr>
              <a:t>Sindbis</a:t>
            </a:r>
            <a:r>
              <a:rPr lang="en-CA" altLang="en-US" sz="1800" b="1" i="1" u="sng" dirty="0">
                <a:hlinkClick r:id="rId8"/>
              </a:rPr>
              <a:t> </a:t>
            </a:r>
            <a:r>
              <a:rPr lang="en-CA" altLang="en-US" sz="1800" b="1" u="sng" dirty="0" err="1">
                <a:hlinkClick r:id="rId8"/>
              </a:rPr>
              <a:t>faiblement</a:t>
            </a:r>
            <a:r>
              <a:rPr lang="en-CA" altLang="en-US" sz="1800" b="1" u="sng" dirty="0">
                <a:hlinkClick r:id="rId8"/>
              </a:rPr>
              <a:t> </a:t>
            </a:r>
            <a:r>
              <a:rPr lang="en-CA" altLang="en-US" sz="1800" b="1" u="sng" dirty="0" err="1">
                <a:hlinkClick r:id="rId8"/>
              </a:rPr>
              <a:t>pathogène</a:t>
            </a:r>
            <a:r>
              <a:rPr lang="en-CA" altLang="en-US" sz="1800" b="1" u="sng" dirty="0">
                <a:hlinkClick r:id="rId8"/>
              </a:rPr>
              <a:t> : </a:t>
            </a:r>
            <a:r>
              <a:rPr lang="en-CA" altLang="en-US" sz="1800" b="1" u="sng" dirty="0" err="1">
                <a:hlinkClick r:id="rId8"/>
              </a:rPr>
              <a:t>Preuve</a:t>
            </a:r>
            <a:r>
              <a:rPr lang="en-CA" altLang="en-US" sz="1800" b="1" u="sng" dirty="0">
                <a:hlinkClick r:id="rId8"/>
              </a:rPr>
              <a:t> que les </a:t>
            </a:r>
            <a:r>
              <a:rPr lang="en-CA" altLang="en-US" sz="1800" b="1" u="sng" dirty="0" err="1">
                <a:hlinkClick r:id="rId8"/>
              </a:rPr>
              <a:t>tiques</a:t>
            </a:r>
            <a:r>
              <a:rPr lang="en-CA" altLang="en-US" sz="1800" b="1" u="sng" dirty="0">
                <a:hlinkClick r:id="rId8"/>
              </a:rPr>
              <a:t> </a:t>
            </a:r>
            <a:r>
              <a:rPr lang="en-CA" altLang="en-US" sz="1800" b="1" u="sng" dirty="0" err="1">
                <a:hlinkClick r:id="rId8"/>
              </a:rPr>
              <a:t>sont</a:t>
            </a:r>
            <a:r>
              <a:rPr lang="en-CA" altLang="en-US" sz="1800" b="1" u="sng" dirty="0">
                <a:hlinkClick r:id="rId8"/>
              </a:rPr>
              <a:t> des </a:t>
            </a:r>
            <a:r>
              <a:rPr lang="en-CA" altLang="en-US" sz="1800" b="1" u="sng" dirty="0" err="1">
                <a:hlinkClick r:id="rId8"/>
              </a:rPr>
              <a:t>vecteurs</a:t>
            </a:r>
            <a:r>
              <a:rPr lang="en-CA" altLang="en-US" sz="1800" b="1" u="sng" dirty="0">
                <a:hlinkClick r:id="rId8"/>
              </a:rPr>
              <a:t> </a:t>
            </a:r>
            <a:r>
              <a:rPr lang="en-CA" altLang="en-US" sz="1800" b="1" u="sng" dirty="0" err="1">
                <a:hlinkClick r:id="rId8"/>
              </a:rPr>
              <a:t>compétents</a:t>
            </a:r>
            <a:endParaRPr lang="en-CA" altLang="en-US" sz="1800" b="1" u="sng" dirty="0"/>
          </a:p>
          <a:p>
            <a:r>
              <a:rPr lang="en-CA" altLang="en-US" sz="1800" b="1" u="sng" dirty="0">
                <a:hlinkClick r:id="rId9"/>
              </a:rPr>
              <a:t>Estimation des </a:t>
            </a:r>
            <a:r>
              <a:rPr lang="en-CA" altLang="en-US" sz="1800" b="1" u="sng" dirty="0" err="1">
                <a:hlinkClick r:id="rId9"/>
              </a:rPr>
              <a:t>effets</a:t>
            </a:r>
            <a:r>
              <a:rPr lang="en-CA" altLang="en-US" sz="1800" b="1" u="sng" dirty="0">
                <a:hlinkClick r:id="rId9"/>
              </a:rPr>
              <a:t> de la </a:t>
            </a:r>
            <a:r>
              <a:rPr lang="en-CA" altLang="en-US" sz="1800" b="1" u="sng" dirty="0" err="1">
                <a:hlinkClick r:id="rId9"/>
              </a:rPr>
              <a:t>température</a:t>
            </a:r>
            <a:r>
              <a:rPr lang="en-CA" altLang="en-US" sz="1800" b="1" u="sng" dirty="0">
                <a:hlinkClick r:id="rId9"/>
              </a:rPr>
              <a:t> sur la transmission du parasite du </a:t>
            </a:r>
            <a:r>
              <a:rPr lang="en-CA" altLang="en-US" sz="1800" b="1" u="sng" dirty="0" err="1">
                <a:hlinkClick r:id="rId9"/>
              </a:rPr>
              <a:t>paludisme</a:t>
            </a:r>
            <a:r>
              <a:rPr lang="en-CA" altLang="en-US" sz="1800" b="1" u="sng" dirty="0">
                <a:hlinkClick r:id="rId9"/>
              </a:rPr>
              <a:t> </a:t>
            </a:r>
            <a:r>
              <a:rPr lang="en-CA" altLang="en-US" sz="1800" b="1" u="sng" dirty="0" err="1">
                <a:hlinkClick r:id="rId9"/>
              </a:rPr>
              <a:t>humain</a:t>
            </a:r>
            <a:r>
              <a:rPr lang="en-CA" altLang="en-US" sz="1800" b="1" u="sng" dirty="0">
                <a:hlinkClick r:id="rId9"/>
              </a:rPr>
              <a:t>, </a:t>
            </a:r>
            <a:r>
              <a:rPr lang="en-CA" altLang="en-US" sz="1800" b="1" i="1" u="sng" dirty="0">
                <a:hlinkClick r:id="rId9"/>
              </a:rPr>
              <a:t>Plasmodium falciparum</a:t>
            </a:r>
            <a:endParaRPr lang="en-CA" altLang="en-US" sz="1800" dirty="0"/>
          </a:p>
          <a:p>
            <a:r>
              <a:rPr lang="en-CA" altLang="en-US" sz="1800" b="1" u="sng" dirty="0" err="1">
                <a:hlinkClick r:id="rId10"/>
              </a:rPr>
              <a:t>L'adéquation</a:t>
            </a:r>
            <a:r>
              <a:rPr lang="en-CA" altLang="en-US" sz="1800" b="1" u="sng" dirty="0">
                <a:hlinkClick r:id="rId10"/>
              </a:rPr>
              <a:t> de </a:t>
            </a:r>
            <a:r>
              <a:rPr lang="en-CA" altLang="en-US" sz="1800" b="1" u="sng" dirty="0" err="1">
                <a:hlinkClick r:id="rId10"/>
              </a:rPr>
              <a:t>l'environnement</a:t>
            </a:r>
            <a:r>
              <a:rPr lang="en-CA" altLang="en-US" sz="1800" b="1" u="sng" dirty="0">
                <a:hlinkClick r:id="rId10"/>
              </a:rPr>
              <a:t> au </a:t>
            </a:r>
            <a:r>
              <a:rPr lang="en-CA" altLang="en-US" sz="1800" b="1" u="sng" dirty="0" err="1">
                <a:hlinkClick r:id="rId10"/>
              </a:rPr>
              <a:t>paludisme</a:t>
            </a:r>
            <a:r>
              <a:rPr lang="en-CA" altLang="en-US" sz="1800" b="1" u="sng" dirty="0">
                <a:hlinkClick r:id="rId10"/>
              </a:rPr>
              <a:t> </a:t>
            </a:r>
            <a:r>
              <a:rPr lang="en-CA" altLang="en-US" sz="1800" b="1" u="sng" dirty="0" err="1">
                <a:hlinkClick r:id="rId10"/>
              </a:rPr>
              <a:t>en</a:t>
            </a:r>
            <a:r>
              <a:rPr lang="en-CA" altLang="en-US" sz="1800" b="1" u="sng" dirty="0">
                <a:hlinkClick r:id="rId10"/>
              </a:rPr>
              <a:t> Afrique </a:t>
            </a:r>
            <a:r>
              <a:rPr lang="en-CA" altLang="en-US" sz="1800" b="1" u="sng" dirty="0" err="1">
                <a:hlinkClick r:id="rId10"/>
              </a:rPr>
              <a:t>est</a:t>
            </a:r>
            <a:r>
              <a:rPr lang="en-CA" altLang="en-US" sz="1800" b="1" u="sng" dirty="0">
                <a:hlinkClick r:id="rId10"/>
              </a:rPr>
              <a:t> sensible à </a:t>
            </a:r>
            <a:r>
              <a:rPr lang="en-CA" altLang="en-US" sz="1800" b="1" u="sng" dirty="0" err="1">
                <a:hlinkClick r:id="rId10"/>
              </a:rPr>
              <a:t>l'hydrologie</a:t>
            </a:r>
            <a:endParaRPr lang="en-CA" altLang="en-US" sz="1800" b="1" u="sng" dirty="0"/>
          </a:p>
          <a:p>
            <a:r>
              <a:rPr lang="en-CA" altLang="en-US" sz="1800" b="1" u="sng" dirty="0">
                <a:hlinkClick r:id="rId11"/>
              </a:rPr>
              <a:t>Analyse des lacunes </a:t>
            </a:r>
            <a:r>
              <a:rPr lang="en-CA" altLang="en-US" sz="1800" b="1" u="sng" dirty="0" err="1">
                <a:hlinkClick r:id="rId11"/>
              </a:rPr>
              <a:t>en</a:t>
            </a:r>
            <a:r>
              <a:rPr lang="en-CA" altLang="en-US" sz="1800" b="1" u="sng" dirty="0">
                <a:hlinkClick r:id="rId11"/>
              </a:rPr>
              <a:t> matière de </a:t>
            </a:r>
            <a:r>
              <a:rPr lang="en-CA" altLang="en-US" sz="1800" b="1" u="sng" dirty="0" err="1">
                <a:hlinkClick r:id="rId11"/>
              </a:rPr>
              <a:t>preuves</a:t>
            </a:r>
            <a:r>
              <a:rPr lang="en-CA" altLang="en-US" sz="1800" b="1" u="sng" dirty="0">
                <a:hlinkClick r:id="rId11"/>
              </a:rPr>
              <a:t> et de pratiques </a:t>
            </a:r>
            <a:r>
              <a:rPr lang="en-CA" altLang="en-US" sz="1800" b="1" u="sng" dirty="0" err="1">
                <a:hlinkClick r:id="rId11"/>
              </a:rPr>
              <a:t>concernant</a:t>
            </a:r>
            <a:r>
              <a:rPr lang="en-CA" altLang="en-US" sz="1800" b="1" u="sng" dirty="0">
                <a:hlinkClick r:id="rId11"/>
              </a:rPr>
              <a:t> le </a:t>
            </a:r>
            <a:r>
              <a:rPr lang="en-CA" altLang="en-US" sz="1800" b="1" u="sng" dirty="0" err="1">
                <a:hlinkClick r:id="rId11"/>
              </a:rPr>
              <a:t>rôle</a:t>
            </a:r>
            <a:r>
              <a:rPr lang="en-CA" altLang="en-US" sz="1800" b="1" u="sng" dirty="0">
                <a:hlinkClick r:id="rId11"/>
              </a:rPr>
              <a:t> de la </a:t>
            </a:r>
            <a:r>
              <a:rPr lang="en-CA" altLang="en-US" sz="1800" b="1" u="sng" dirty="0" err="1">
                <a:hlinkClick r:id="rId11"/>
              </a:rPr>
              <a:t>tique</a:t>
            </a:r>
            <a:r>
              <a:rPr lang="en-CA" altLang="en-US" sz="1800" b="1" u="sng" dirty="0">
                <a:hlinkClick r:id="rId11"/>
              </a:rPr>
              <a:t> dans la transmission de la </a:t>
            </a:r>
            <a:r>
              <a:rPr lang="en-CA" altLang="en-US" sz="1800" b="1" u="sng" dirty="0" err="1">
                <a:hlinkClick r:id="rId11"/>
              </a:rPr>
              <a:t>brucellose</a:t>
            </a:r>
            <a:r>
              <a:rPr lang="en-CA" altLang="en-US" sz="1800" b="1" u="sng" dirty="0">
                <a:hlinkClick r:id="rId11"/>
              </a:rPr>
              <a:t> : </a:t>
            </a:r>
            <a:r>
              <a:rPr lang="en-CA" altLang="en-US" sz="1800" b="1" u="sng" dirty="0" err="1">
                <a:hlinkClick r:id="rId11"/>
              </a:rPr>
              <a:t>une</a:t>
            </a:r>
            <a:r>
              <a:rPr lang="en-CA" altLang="en-US" sz="1800" b="1" u="sng" dirty="0">
                <a:hlinkClick r:id="rId11"/>
              </a:rPr>
              <a:t> étude </a:t>
            </a:r>
            <a:r>
              <a:rPr lang="en-CA" altLang="en-US" sz="1800" b="1" u="sng" dirty="0" err="1">
                <a:hlinkClick r:id="rId11"/>
              </a:rPr>
              <a:t>exploratoire</a:t>
            </a:r>
            <a:endParaRPr lang="en-CA" altLang="en-US" sz="1800" b="1" u="sng" dirty="0"/>
          </a:p>
          <a:p>
            <a:r>
              <a:rPr lang="en-CA" altLang="en-US" sz="1800" b="1" u="sng" dirty="0">
                <a:hlinkClick r:id="rId12"/>
              </a:rPr>
              <a:t>Foyer </a:t>
            </a:r>
            <a:r>
              <a:rPr lang="en-CA" altLang="en-US" sz="1800" b="1" u="sng" dirty="0" err="1">
                <a:hlinkClick r:id="rId12"/>
              </a:rPr>
              <a:t>d'infection</a:t>
            </a:r>
            <a:r>
              <a:rPr lang="en-CA" altLang="en-US" sz="1800" b="1" u="sng" dirty="0">
                <a:hlinkClick r:id="rId12"/>
              </a:rPr>
              <a:t> naturelle par le virus de la </a:t>
            </a:r>
            <a:r>
              <a:rPr lang="en-CA" altLang="en-US" sz="1800" b="1" u="sng" dirty="0" err="1">
                <a:hlinkClick r:id="rId12"/>
              </a:rPr>
              <a:t>fièvre</a:t>
            </a:r>
            <a:r>
              <a:rPr lang="en-CA" altLang="en-US" sz="1800" b="1" u="sng" dirty="0">
                <a:hlinkClick r:id="rId12"/>
              </a:rPr>
              <a:t> </a:t>
            </a:r>
            <a:r>
              <a:rPr lang="en-CA" altLang="en-US" sz="1800" b="1" u="sng" dirty="0" err="1">
                <a:hlinkClick r:id="rId12"/>
              </a:rPr>
              <a:t>sévère</a:t>
            </a:r>
            <a:r>
              <a:rPr lang="en-CA" altLang="en-US" sz="1800" b="1" u="sng" dirty="0">
                <a:hlinkClick r:id="rId12"/>
              </a:rPr>
              <a:t> avec syndrome de </a:t>
            </a:r>
            <a:r>
              <a:rPr lang="en-CA" altLang="en-US" sz="1800" b="1" u="sng" dirty="0" err="1">
                <a:hlinkClick r:id="rId12"/>
              </a:rPr>
              <a:t>thrombocytopénie</a:t>
            </a:r>
            <a:r>
              <a:rPr lang="en-CA" altLang="en-US" sz="1800" b="1" u="sng" dirty="0">
                <a:hlinkClick r:id="rId12"/>
              </a:rPr>
              <a:t> chez des visons </a:t>
            </a:r>
            <a:r>
              <a:rPr lang="en-CA" altLang="en-US" sz="1800" b="1" u="sng" dirty="0" err="1">
                <a:hlinkClick r:id="rId12"/>
              </a:rPr>
              <a:t>d'élevage</a:t>
            </a:r>
            <a:r>
              <a:rPr lang="en-CA" altLang="en-US" sz="1800" b="1" u="sng" dirty="0">
                <a:hlinkClick r:id="rId12"/>
              </a:rPr>
              <a:t>, Chine</a:t>
            </a:r>
            <a:endParaRPr lang="en-CA" altLang="en-US" sz="1800" dirty="0"/>
          </a:p>
          <a:p>
            <a:r>
              <a:rPr lang="en-CA" altLang="en-US" sz="1800" b="1" u="sng" dirty="0">
                <a:hlinkClick r:id="rId13"/>
              </a:rPr>
              <a:t>Étude </a:t>
            </a:r>
            <a:r>
              <a:rPr lang="en-CA" altLang="en-US" sz="1800" b="1" u="sng" dirty="0" err="1">
                <a:hlinkClick r:id="rId13"/>
              </a:rPr>
              <a:t>séroépidémiologique</a:t>
            </a:r>
            <a:r>
              <a:rPr lang="en-CA" altLang="en-US" sz="1800" b="1" u="sng" dirty="0">
                <a:hlinkClick r:id="rId13"/>
              </a:rPr>
              <a:t> sur </a:t>
            </a:r>
            <a:r>
              <a:rPr lang="en-CA" altLang="en-US" sz="1800" b="1" u="sng" dirty="0" err="1">
                <a:hlinkClick r:id="rId13"/>
              </a:rPr>
              <a:t>neuf</a:t>
            </a:r>
            <a:r>
              <a:rPr lang="en-CA" altLang="en-US" sz="1800" b="1" u="sng" dirty="0">
                <a:hlinkClick r:id="rId13"/>
              </a:rPr>
              <a:t> </a:t>
            </a:r>
            <a:r>
              <a:rPr lang="en-CA" altLang="en-US" sz="1800" b="1" u="sng" dirty="0" err="1">
                <a:hlinkClick r:id="rId13"/>
              </a:rPr>
              <a:t>ans</a:t>
            </a:r>
            <a:r>
              <a:rPr lang="en-CA" altLang="en-US" sz="1800" b="1" u="sng" dirty="0">
                <a:hlinkClick r:id="rId13"/>
              </a:rPr>
              <a:t> de </a:t>
            </a:r>
            <a:r>
              <a:rPr lang="en-CA" altLang="en-US" sz="1800" b="1" u="sng" dirty="0" err="1">
                <a:hlinkClick r:id="rId13"/>
              </a:rPr>
              <a:t>l'infection</a:t>
            </a:r>
            <a:r>
              <a:rPr lang="en-CA" altLang="en-US" sz="1800" b="1" u="sng" dirty="0">
                <a:hlinkClick r:id="rId13"/>
              </a:rPr>
              <a:t> par le virus de la </a:t>
            </a:r>
            <a:r>
              <a:rPr lang="en-CA" altLang="en-US" sz="1800" b="1" u="sng" dirty="0" err="1">
                <a:hlinkClick r:id="rId13"/>
              </a:rPr>
              <a:t>fièvre</a:t>
            </a:r>
            <a:r>
              <a:rPr lang="en-CA" altLang="en-US" sz="1800" b="1" u="sng" dirty="0">
                <a:hlinkClick r:id="rId13"/>
              </a:rPr>
              <a:t> </a:t>
            </a:r>
            <a:r>
              <a:rPr lang="en-CA" altLang="en-US" sz="1800" b="1" u="sng" dirty="0" err="1">
                <a:hlinkClick r:id="rId13"/>
              </a:rPr>
              <a:t>sévère</a:t>
            </a:r>
            <a:r>
              <a:rPr lang="en-CA" altLang="en-US" sz="1800" b="1" u="sng" dirty="0">
                <a:hlinkClick r:id="rId13"/>
              </a:rPr>
              <a:t> avec syndrome de </a:t>
            </a:r>
            <a:r>
              <a:rPr lang="en-CA" altLang="en-US" sz="1800" b="1" u="sng" dirty="0" err="1">
                <a:hlinkClick r:id="rId13"/>
              </a:rPr>
              <a:t>thrombocytopénie</a:t>
            </a:r>
            <a:r>
              <a:rPr lang="en-CA" altLang="en-US" sz="1800" b="1" u="sng" dirty="0">
                <a:hlinkClick r:id="rId13"/>
              </a:rPr>
              <a:t> chez les </a:t>
            </a:r>
            <a:r>
              <a:rPr lang="en-CA" altLang="en-US" sz="1800" b="1" u="sng" dirty="0" err="1">
                <a:hlinkClick r:id="rId13"/>
              </a:rPr>
              <a:t>chevaux</a:t>
            </a:r>
            <a:r>
              <a:rPr lang="en-CA" altLang="en-US" sz="1800" b="1" u="sng" dirty="0">
                <a:hlinkClick r:id="rId13"/>
              </a:rPr>
              <a:t> </a:t>
            </a:r>
            <a:r>
              <a:rPr lang="en-CA" altLang="en-US" sz="1800" b="1" u="sng" dirty="0" err="1">
                <a:hlinkClick r:id="rId13"/>
              </a:rPr>
              <a:t>sauvages</a:t>
            </a:r>
            <a:r>
              <a:rPr lang="en-CA" altLang="en-US" sz="1800" b="1" u="sng" dirty="0">
                <a:hlinkClick r:id="rId13"/>
              </a:rPr>
              <a:t> du Cap Toi, </a:t>
            </a:r>
            <a:r>
              <a:rPr lang="en-CA" altLang="en-US" sz="1800" b="1" u="sng" dirty="0" err="1">
                <a:hlinkClick r:id="rId13"/>
              </a:rPr>
              <a:t>Japon</a:t>
            </a:r>
            <a:endParaRPr lang="en-CA" altLang="en-US" sz="1800" dirty="0"/>
          </a:p>
          <a:p>
            <a:endParaRPr lang="en-CA" altLang="en-US" sz="1600" dirty="0"/>
          </a:p>
          <a:p>
            <a:endParaRPr lang="en-CA" altLang="en-US" dirty="0"/>
          </a:p>
          <a:p>
            <a:endParaRPr lang="en-CA" altLang="en-US" dirty="0"/>
          </a:p>
          <a:p>
            <a:endParaRPr lang="en-CA" altLang="en-US" sz="1400" dirty="0">
              <a:ea typeface="Calibri" panose="020F0502020204030204" pitchFamily="34" charset="0"/>
              <a:cs typeface="Times New Roman" panose="02020603050405020304" pitchFamily="18" charset="0"/>
            </a:endParaRPr>
          </a:p>
        </p:txBody>
      </p:sp>
      <p:sp>
        <p:nvSpPr>
          <p:cNvPr id="36868" name="Slide Number Placeholder 4">
            <a:extLst>
              <a:ext uri="{FF2B5EF4-FFF2-40B4-BE49-F238E27FC236}">
                <a16:creationId xmlns:a16="http://schemas.microsoft.com/office/drawing/2014/main" id="{8F99A588-D5D0-463D-FD94-4B658F650DA7}"/>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AC88A8C-275D-43FF-97E4-2F591B2B558B}" type="slidenum">
              <a:rPr lang="en-US" altLang="en-US" sz="1200">
                <a:solidFill>
                  <a:srgbClr val="898989"/>
                </a:solidFill>
              </a:rPr>
              <a:t>12</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863378-D46D-067E-E874-68C4335D7FD8}"/>
              </a:ext>
            </a:extLst>
          </p:cNvPr>
          <p:cNvSpPr>
            <a:spLocks noGrp="1"/>
          </p:cNvSpPr>
          <p:nvPr>
            <p:ph type="title"/>
          </p:nvPr>
        </p:nvSpPr>
        <p:spPr>
          <a:xfrm>
            <a:off x="304800" y="23813"/>
            <a:ext cx="10515600" cy="1325562"/>
          </a:xfrm>
        </p:spPr>
        <p:txBody>
          <a:bodyPr/>
          <a:lstStyle/>
          <a:p>
            <a:pPr>
              <a:defRPr/>
            </a:pPr>
            <a:r>
              <a:rPr lang="en-US" sz="3200" dirty="0"/>
              <a:t>Virus de la fièvre catarrhale du mouton (BTV-3) en Europe</a:t>
            </a:r>
            <a:endParaRPr lang="en-CA" sz="3200" dirty="0"/>
          </a:p>
        </p:txBody>
      </p:sp>
      <p:sp>
        <p:nvSpPr>
          <p:cNvPr id="18435" name="Content Placeholder 9">
            <a:extLst>
              <a:ext uri="{FF2B5EF4-FFF2-40B4-BE49-F238E27FC236}">
                <a16:creationId xmlns:a16="http://schemas.microsoft.com/office/drawing/2014/main" id="{E15EE52E-3B6D-D3CD-722D-A1DCB2FD6BA9}"/>
              </a:ext>
            </a:extLst>
          </p:cNvPr>
          <p:cNvSpPr>
            <a:spLocks noGrp="1"/>
          </p:cNvSpPr>
          <p:nvPr>
            <p:ph sz="half" idx="1"/>
          </p:nvPr>
        </p:nvSpPr>
        <p:spPr>
          <a:xfrm>
            <a:off x="647700" y="965200"/>
            <a:ext cx="6165850" cy="5892800"/>
          </a:xfrm>
        </p:spPr>
        <p:txBody>
          <a:bodyPr/>
          <a:lstStyle/>
          <a:p>
            <a:pPr marL="0" indent="0">
              <a:buFont typeface="Arial" panose="020B0604020202020204" pitchFamily="34" charset="0"/>
              <a:buNone/>
              <a:defRPr/>
            </a:pPr>
            <a:r>
              <a:rPr lang="en-CA" altLang="en-US" b="1" dirty="0"/>
              <a:t>Pays-Bas</a:t>
            </a:r>
          </a:p>
          <a:p>
            <a:pPr>
              <a:defRPr/>
            </a:pPr>
            <a:r>
              <a:rPr lang="en-CA" altLang="en-US" dirty="0"/>
              <a:t>Premier rapport le 5 septembre 2023</a:t>
            </a:r>
          </a:p>
          <a:p>
            <a:pPr>
              <a:defRPr/>
            </a:pPr>
            <a:r>
              <a:rPr lang="en-CA" altLang="en-US" dirty="0">
                <a:hlinkClick r:id="rId3"/>
              </a:rPr>
              <a:t>Rapports </a:t>
            </a:r>
            <a:r>
              <a:rPr lang="en-CA" altLang="en-US" dirty="0"/>
              <a:t>les plus </a:t>
            </a:r>
            <a:r>
              <a:rPr lang="en-CA" altLang="en-US" dirty="0">
                <a:hlinkClick r:id="rId3"/>
              </a:rPr>
              <a:t>récents</a:t>
            </a:r>
            <a:endParaRPr lang="en-CA" altLang="en-US" dirty="0"/>
          </a:p>
          <a:p>
            <a:pPr lvl="1">
              <a:defRPr/>
            </a:pPr>
            <a:r>
              <a:rPr lang="en-CA" altLang="en-US" b="1" dirty="0"/>
              <a:t>PCR BTV-3 positives - (4463 Diminuées ? 5355)</a:t>
            </a:r>
          </a:p>
          <a:p>
            <a:pPr lvl="1">
              <a:defRPr/>
            </a:pPr>
            <a:r>
              <a:rPr lang="en-CA" altLang="en-US" b="1" dirty="0"/>
              <a:t>Cliniquement positif - 1563 (pas de PCR)</a:t>
            </a:r>
          </a:p>
          <a:p>
            <a:pPr>
              <a:defRPr/>
            </a:pPr>
            <a:r>
              <a:rPr lang="en-CA" altLang="en-US" dirty="0"/>
              <a:t>Cas chez les bovins et les ovins</a:t>
            </a:r>
          </a:p>
          <a:p>
            <a:pPr>
              <a:defRPr/>
            </a:pPr>
            <a:r>
              <a:rPr lang="en-CA" altLang="en-US" dirty="0"/>
              <a:t>Cas rare : Une </a:t>
            </a:r>
            <a:r>
              <a:rPr lang="en-CA" altLang="en-US" dirty="0">
                <a:hlinkClick r:id="rId4"/>
              </a:rPr>
              <a:t>chienne </a:t>
            </a:r>
            <a:r>
              <a:rPr lang="en-CA" altLang="en-US" dirty="0"/>
              <a:t>enceinte de 3,5 ans a également été testée positive.</a:t>
            </a:r>
          </a:p>
          <a:p>
            <a:pPr>
              <a:defRPr/>
            </a:pPr>
            <a:r>
              <a:rPr lang="en-CA" altLang="en-US" dirty="0"/>
              <a:t>Quelques cas chez les lamas/alpagas</a:t>
            </a:r>
          </a:p>
          <a:p>
            <a:pPr>
              <a:defRPr/>
            </a:pPr>
            <a:r>
              <a:rPr lang="en-CA" altLang="en-US" b="1" dirty="0"/>
              <a:t>Deux vaccins contre le BTV-3 désormais disponibles</a:t>
            </a:r>
          </a:p>
          <a:p>
            <a:pPr lvl="1">
              <a:defRPr/>
            </a:pPr>
            <a:r>
              <a:rPr lang="en-CA" altLang="en-US" dirty="0">
                <a:hlinkClick r:id="rId5"/>
              </a:rPr>
              <a:t>Espagnol </a:t>
            </a:r>
            <a:r>
              <a:rPr lang="en-CA" altLang="en-US" dirty="0"/>
              <a:t>et </a:t>
            </a:r>
            <a:r>
              <a:rPr lang="en-CA" altLang="en-US" dirty="0">
                <a:hlinkClick r:id="rId6"/>
              </a:rPr>
              <a:t>allemand</a:t>
            </a:r>
            <a:endParaRPr lang="en-CA" altLang="en-US" dirty="0"/>
          </a:p>
          <a:p>
            <a:pPr>
              <a:defRPr/>
            </a:pPr>
            <a:endParaRPr lang="en-CA" altLang="en-US" dirty="0"/>
          </a:p>
          <a:p>
            <a:pPr>
              <a:defRPr/>
            </a:pPr>
            <a:endParaRPr lang="en-CA" altLang="en-US" dirty="0"/>
          </a:p>
          <a:p>
            <a:pPr lvl="1">
              <a:defRPr/>
            </a:pPr>
            <a:endParaRPr lang="en-CA" altLang="en-US" dirty="0"/>
          </a:p>
        </p:txBody>
      </p:sp>
      <p:pic>
        <p:nvPicPr>
          <p:cNvPr id="16388" name="Picture 1">
            <a:extLst>
              <a:ext uri="{FF2B5EF4-FFF2-40B4-BE49-F238E27FC236}">
                <a16:creationId xmlns:a16="http://schemas.microsoft.com/office/drawing/2014/main" id="{DBC526A9-CF01-20C1-5B29-36860F82AF3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56450" y="965200"/>
            <a:ext cx="445135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64CAA-69B8-98D5-2C2F-411C8ADDC888}"/>
              </a:ext>
            </a:extLst>
          </p:cNvPr>
          <p:cNvSpPr>
            <a:spLocks noGrp="1"/>
          </p:cNvSpPr>
          <p:nvPr>
            <p:ph type="title"/>
          </p:nvPr>
        </p:nvSpPr>
        <p:spPr>
          <a:xfrm>
            <a:off x="487363" y="0"/>
            <a:ext cx="10515600" cy="1325563"/>
          </a:xfrm>
        </p:spPr>
        <p:txBody>
          <a:bodyPr/>
          <a:lstStyle/>
          <a:p>
            <a:pPr>
              <a:defRPr/>
            </a:pPr>
            <a:r>
              <a:rPr lang="en-US" sz="3200" dirty="0"/>
              <a:t>Virus de la fièvre catarrhale du mouton (BTV-3) en Europe</a:t>
            </a:r>
            <a:endParaRPr lang="en-CA" sz="3200" dirty="0"/>
          </a:p>
        </p:txBody>
      </p:sp>
      <p:sp>
        <p:nvSpPr>
          <p:cNvPr id="6" name="Content Placeholder 9">
            <a:extLst>
              <a:ext uri="{FF2B5EF4-FFF2-40B4-BE49-F238E27FC236}">
                <a16:creationId xmlns:a16="http://schemas.microsoft.com/office/drawing/2014/main" id="{09CA1C85-086D-9836-6ABB-BB264569015D}"/>
              </a:ext>
            </a:extLst>
          </p:cNvPr>
          <p:cNvSpPr>
            <a:spLocks noGrp="1"/>
          </p:cNvSpPr>
          <p:nvPr>
            <p:ph sz="half" idx="1"/>
          </p:nvPr>
        </p:nvSpPr>
        <p:spPr>
          <a:xfrm>
            <a:off x="6654800" y="1087438"/>
            <a:ext cx="5380038" cy="5186362"/>
          </a:xfrm>
        </p:spPr>
        <p:txBody>
          <a:bodyPr/>
          <a:lstStyle/>
          <a:p>
            <a:pPr marL="0" indent="0">
              <a:buFont typeface="Arial" panose="020B0604020202020204" pitchFamily="34" charset="0"/>
              <a:buNone/>
              <a:defRPr/>
            </a:pPr>
            <a:r>
              <a:rPr lang="en-CA" altLang="en-US" sz="2400" b="1" dirty="0">
                <a:hlinkClick r:id="rId3"/>
              </a:rPr>
              <a:t>ROYAUME-UNI</a:t>
            </a:r>
            <a:endParaRPr lang="en-CA" altLang="en-US" sz="2400" dirty="0"/>
          </a:p>
          <a:p>
            <a:pPr>
              <a:defRPr/>
            </a:pPr>
            <a:r>
              <a:rPr lang="en-CA" altLang="en-US" sz="2400" dirty="0"/>
              <a:t>Nov 10, 2023 cas de sérotype 3 du virus de la fièvre catarrhale du mouton chez des bovins dans le </a:t>
            </a:r>
            <a:r>
              <a:rPr lang="en-CA" altLang="en-US" sz="2400" dirty="0">
                <a:hlinkClick r:id="rId3"/>
              </a:rPr>
              <a:t>Kent</a:t>
            </a:r>
            <a:endParaRPr lang="en-CA" altLang="en-US" sz="2400" dirty="0"/>
          </a:p>
          <a:p>
            <a:pPr>
              <a:defRPr/>
            </a:pPr>
            <a:r>
              <a:rPr lang="en-US" altLang="en-US" sz="2400" dirty="0"/>
              <a:t>Au 1er mars, </a:t>
            </a:r>
            <a:r>
              <a:rPr lang="en-CA" sz="2400" dirty="0"/>
              <a:t>123 cas de BTV ont été confirmés en </a:t>
            </a:r>
            <a:r>
              <a:rPr lang="en-CA" sz="2400" dirty="0">
                <a:hlinkClick r:id="rId4"/>
              </a:rPr>
              <a:t>Angleterre </a:t>
            </a:r>
            <a:r>
              <a:rPr lang="en-CA" sz="2400" dirty="0"/>
              <a:t>sur 73 sites dans 4 comtés.</a:t>
            </a:r>
          </a:p>
          <a:p>
            <a:pPr lvl="1">
              <a:defRPr/>
            </a:pPr>
            <a:r>
              <a:rPr lang="en-CA" sz="2000" dirty="0"/>
              <a:t>116 cas chez les bovins, 7 cas chez les ovins </a:t>
            </a:r>
          </a:p>
          <a:p>
            <a:pPr lvl="1">
              <a:defRPr/>
            </a:pPr>
            <a:r>
              <a:rPr lang="en-CA" sz="2000" dirty="0"/>
              <a:t>Le sérotype 3 du virus de la fièvre catarrhale ovine a été détecté dans le Kent, le Suffolk, le Norfolk et la région de l'Oregon.</a:t>
            </a:r>
          </a:p>
          <a:p>
            <a:pPr>
              <a:defRPr/>
            </a:pPr>
            <a:r>
              <a:rPr lang="en-CA" sz="2400" b="1" dirty="0"/>
              <a:t>Pas de signalements supplémentaires au cours des 3 derniers mois à WOAH, </a:t>
            </a:r>
          </a:p>
          <a:p>
            <a:pPr marL="0" indent="0">
              <a:buFont typeface="Arial" panose="020B0604020202020204" pitchFamily="34" charset="0"/>
              <a:buNone/>
              <a:defRPr/>
            </a:pPr>
            <a:endParaRPr lang="en-CA" altLang="en-US" dirty="0"/>
          </a:p>
        </p:txBody>
      </p:sp>
      <p:sp>
        <p:nvSpPr>
          <p:cNvPr id="18436" name="Rectangle 2">
            <a:extLst>
              <a:ext uri="{FF2B5EF4-FFF2-40B4-BE49-F238E27FC236}">
                <a16:creationId xmlns:a16="http://schemas.microsoft.com/office/drawing/2014/main" id="{B3D28767-3EC5-0132-A3E4-4DFEDA82C6E1}"/>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CA364D21-8566-6A86-506F-5273DBAEC3BF}"/>
              </a:ext>
            </a:extLst>
          </p:cNvPr>
          <p:cNvSpPr>
            <a:spLocks noGrp="1"/>
          </p:cNvSpPr>
          <p:nvPr>
            <p:ph sz="half" idx="1"/>
          </p:nvPr>
        </p:nvSpPr>
        <p:spPr>
          <a:xfrm>
            <a:off x="660400" y="1087438"/>
            <a:ext cx="5994400" cy="5205412"/>
          </a:xfrm>
        </p:spPr>
        <p:txBody>
          <a:bodyPr/>
          <a:lstStyle/>
          <a:p>
            <a:pPr marL="0" indent="0">
              <a:buFont typeface="Arial" panose="020B0604020202020204" pitchFamily="34" charset="0"/>
              <a:buNone/>
              <a:defRPr/>
            </a:pPr>
            <a:r>
              <a:rPr lang="en-CA" altLang="en-US" sz="2400" b="1" dirty="0">
                <a:hlinkClick r:id="rId5"/>
              </a:rPr>
              <a:t>Belgique</a:t>
            </a:r>
            <a:endParaRPr lang="en-CA" altLang="en-US" sz="2400" dirty="0"/>
          </a:p>
          <a:p>
            <a:pPr>
              <a:defRPr/>
            </a:pPr>
            <a:r>
              <a:rPr lang="en-CA" altLang="en-US" sz="2400" dirty="0"/>
              <a:t>10 octobre 2023 cas de sérotype 3 du virus de la fièvre catarrhale ovine chez des moutons à </a:t>
            </a:r>
            <a:r>
              <a:rPr lang="en-CA" altLang="en-US" sz="2400" dirty="0" err="1">
                <a:hlinkClick r:id="rId5"/>
              </a:rPr>
              <a:t>Merksplas</a:t>
            </a:r>
            <a:endParaRPr lang="en-CA" altLang="en-US" sz="2400" dirty="0"/>
          </a:p>
          <a:p>
            <a:pPr>
              <a:defRPr/>
            </a:pPr>
            <a:r>
              <a:rPr lang="en-CA" altLang="en-US" sz="2400" dirty="0"/>
              <a:t>Aucun cas supplémentaire n'a été signalé au WOAH, mais un total de </a:t>
            </a:r>
            <a:r>
              <a:rPr lang="en-CA" altLang="en-US" sz="2400" b="1" dirty="0"/>
              <a:t>8 </a:t>
            </a:r>
            <a:r>
              <a:rPr lang="en-CA" altLang="en-US" sz="2400" dirty="0"/>
              <a:t>sur le </a:t>
            </a:r>
            <a:r>
              <a:rPr lang="en-CA" altLang="en-US" sz="2400" dirty="0">
                <a:hlinkClick r:id="rId6"/>
              </a:rPr>
              <a:t>tableau de bord.</a:t>
            </a:r>
            <a:endParaRPr lang="en-CA" altLang="en-US" sz="2400" dirty="0"/>
          </a:p>
          <a:p>
            <a:pPr>
              <a:defRPr/>
            </a:pPr>
            <a:r>
              <a:rPr lang="en-CA" altLang="en-US" sz="2400" b="1" dirty="0"/>
              <a:t>1 cas supplémentaire fin avril 2024</a:t>
            </a:r>
          </a:p>
          <a:p>
            <a:pPr marL="0" indent="0">
              <a:buFont typeface="Arial" panose="020B0604020202020204" pitchFamily="34" charset="0"/>
              <a:buNone/>
              <a:defRPr/>
            </a:pPr>
            <a:r>
              <a:rPr lang="en-CA" altLang="en-US" sz="2400" b="1" dirty="0">
                <a:hlinkClick r:id="rId7"/>
              </a:rPr>
              <a:t>Allemagne</a:t>
            </a:r>
            <a:endParaRPr lang="en-CA" altLang="en-US" sz="2400" b="1" dirty="0"/>
          </a:p>
          <a:p>
            <a:pPr>
              <a:defRPr/>
            </a:pPr>
            <a:r>
              <a:rPr lang="en-CA" altLang="en-US" sz="2400" dirty="0"/>
              <a:t>13 oct. 2023 cas de sérotype 3 du virus de la fièvre catarrhale ovine à </a:t>
            </a:r>
            <a:r>
              <a:rPr lang="en-CA" altLang="en-US" sz="2400" dirty="0">
                <a:hlinkClick r:id="rId8"/>
              </a:rPr>
              <a:t>Clèves</a:t>
            </a:r>
            <a:endParaRPr lang="en-CA" altLang="en-US" sz="2400" dirty="0"/>
          </a:p>
          <a:p>
            <a:pPr>
              <a:defRPr/>
            </a:pPr>
            <a:r>
              <a:rPr lang="en-CA" altLang="en-US" sz="2400" dirty="0"/>
              <a:t>Cas chez les bovins et les ovins</a:t>
            </a:r>
          </a:p>
          <a:p>
            <a:pPr>
              <a:defRPr/>
            </a:pPr>
            <a:r>
              <a:rPr lang="en-CA" altLang="en-US" sz="2400" b="1" dirty="0"/>
              <a:t>Au 5 juin, 33 </a:t>
            </a:r>
            <a:r>
              <a:rPr lang="en-CA" altLang="en-US" sz="2400" b="1" dirty="0" err="1"/>
              <a:t>cas</a:t>
            </a:r>
            <a:r>
              <a:rPr lang="en-CA" altLang="en-US" sz="2400" b="1" dirty="0"/>
              <a:t> ont été signalés à WOAH, RA mentionne 56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AD70D-68F5-1592-0C66-26EC6DC0858E}"/>
              </a:ext>
            </a:extLst>
          </p:cNvPr>
          <p:cNvSpPr>
            <a:spLocks noGrp="1"/>
          </p:cNvSpPr>
          <p:nvPr>
            <p:ph type="title"/>
          </p:nvPr>
        </p:nvSpPr>
        <p:spPr>
          <a:xfrm>
            <a:off x="449263" y="-14288"/>
            <a:ext cx="6180137" cy="1325563"/>
          </a:xfrm>
        </p:spPr>
        <p:txBody>
          <a:bodyPr/>
          <a:lstStyle/>
          <a:p>
            <a:pPr>
              <a:defRPr/>
            </a:pPr>
            <a:r>
              <a:rPr lang="en-US" sz="3200" dirty="0"/>
              <a:t>Virus de la fièvre catarrhale du mouton - Évaluation des risques au Royaume-Uni (BTV-3 et BTV-8)</a:t>
            </a:r>
            <a:endParaRPr lang="en-CA" sz="3200" dirty="0"/>
          </a:p>
        </p:txBody>
      </p:sp>
      <p:sp>
        <p:nvSpPr>
          <p:cNvPr id="20483" name="Rectangle 2">
            <a:extLst>
              <a:ext uri="{FF2B5EF4-FFF2-40B4-BE49-F238E27FC236}">
                <a16:creationId xmlns:a16="http://schemas.microsoft.com/office/drawing/2014/main" id="{7BBFC8F6-73D1-284E-343F-F612B0A0FD95}"/>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0484" name="Picture 2">
            <a:extLst>
              <a:ext uri="{FF2B5EF4-FFF2-40B4-BE49-F238E27FC236}">
                <a16:creationId xmlns:a16="http://schemas.microsoft.com/office/drawing/2014/main" id="{67B21F80-F4D7-EB77-3585-0DFAB90A5F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00113"/>
            <a:ext cx="6210300" cy="275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09BA0A9E-6425-D3E8-30F3-F9C40D2FBA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714750"/>
            <a:ext cx="62103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A2BF946-4F5F-8CFF-CC5A-09424C6EE994}"/>
              </a:ext>
            </a:extLst>
          </p:cNvPr>
          <p:cNvSpPr/>
          <p:nvPr/>
        </p:nvSpPr>
        <p:spPr>
          <a:xfrm>
            <a:off x="360363" y="1190625"/>
            <a:ext cx="5354637" cy="5355312"/>
          </a:xfrm>
          <a:prstGeom prst="rect">
            <a:avLst/>
          </a:prstGeom>
        </p:spPr>
        <p:txBody>
          <a:bodyPr>
            <a:spAutoFit/>
          </a:bodyPr>
          <a:lstStyle/>
          <a:p>
            <a:pPr marL="285750" indent="-285750">
              <a:buFont typeface="Arial" panose="020B0604020202020204" pitchFamily="34" charset="0"/>
              <a:buChar char="•"/>
              <a:defRPr/>
            </a:pPr>
            <a:r>
              <a:rPr lang="en-US" dirty="0">
                <a:ea typeface="Calibri" panose="020F0502020204030204" pitchFamily="34" charset="0"/>
              </a:rPr>
              <a:t>La probabilité d'une nouvelle introduction du BTV-3 dans le bétail en Grande-Bretagne par l'intermédiaire de moucherons piqueurs infectés provenant d'Europe du Nord est </a:t>
            </a:r>
            <a:r>
              <a:rPr lang="en-US" b="1" u="sng" dirty="0">
                <a:ea typeface="Calibri" panose="020F0502020204030204" pitchFamily="34" charset="0"/>
              </a:rPr>
              <a:t>très élevée.</a:t>
            </a:r>
          </a:p>
          <a:p>
            <a:pPr>
              <a:defRPr/>
            </a:pPr>
            <a:endParaRPr lang="en-US" dirty="0"/>
          </a:p>
          <a:p>
            <a:pPr marL="285750" indent="-285750">
              <a:buFont typeface="Arial" panose="020B0604020202020204" pitchFamily="34" charset="0"/>
              <a:buChar char="•"/>
              <a:defRPr/>
            </a:pPr>
            <a:r>
              <a:rPr lang="en-US" dirty="0">
                <a:ea typeface="Calibri" panose="020F0502020204030204" pitchFamily="34" charset="0"/>
              </a:rPr>
              <a:t>Probabilité </a:t>
            </a:r>
            <a:r>
              <a:rPr lang="en-US" b="1" u="sng" dirty="0">
                <a:ea typeface="Calibri" panose="020F0502020204030204" pitchFamily="34" charset="0"/>
              </a:rPr>
              <a:t>moyenne </a:t>
            </a:r>
            <a:r>
              <a:rPr lang="en-US" dirty="0">
                <a:ea typeface="Calibri" panose="020F0502020204030204" pitchFamily="34" charset="0"/>
              </a:rPr>
              <a:t>pour le BTV-8 par incursion éolienne</a:t>
            </a:r>
          </a:p>
          <a:p>
            <a:pPr>
              <a:defRPr/>
            </a:pPr>
            <a:endParaRPr lang="en-US" dirty="0">
              <a:ea typeface="Calibri" panose="020F0502020204030204" pitchFamily="34" charset="0"/>
            </a:endParaRPr>
          </a:p>
          <a:p>
            <a:pPr marL="285750" indent="-285750">
              <a:buFont typeface="Arial" panose="020B0604020202020204" pitchFamily="34" charset="0"/>
              <a:buChar char="•"/>
              <a:defRPr/>
            </a:pPr>
            <a:r>
              <a:rPr lang="en-US" b="1" u="sng" dirty="0">
                <a:ea typeface="Calibri" panose="020F0502020204030204" pitchFamily="34" charset="0"/>
              </a:rPr>
              <a:t>Très faible </a:t>
            </a:r>
            <a:r>
              <a:rPr lang="en-US" dirty="0">
                <a:ea typeface="Calibri" panose="020F0502020204030204" pitchFamily="34" charset="0"/>
              </a:rPr>
              <a:t>probabilité d'hivernage du BTV-3 dans le bétail et les culicoïdes - toutefois, l'incertitude concernant les culicoïdes est élevée.</a:t>
            </a:r>
          </a:p>
          <a:p>
            <a:pPr marL="285750" indent="-285750">
              <a:buFont typeface="Arial" panose="020B0604020202020204" pitchFamily="34" charset="0"/>
              <a:buChar char="•"/>
              <a:defRPr/>
            </a:pPr>
            <a:endParaRPr lang="en-US" dirty="0">
              <a:ea typeface="Calibri" panose="020F0502020204030204" pitchFamily="34" charset="0"/>
            </a:endParaRPr>
          </a:p>
          <a:p>
            <a:pPr marL="285750" indent="-285750">
              <a:buFont typeface="Arial" panose="020B0604020202020204" pitchFamily="34" charset="0"/>
              <a:buChar char="•"/>
              <a:defRPr/>
            </a:pPr>
            <a:r>
              <a:rPr lang="en-US" b="1" u="sng" dirty="0">
                <a:ea typeface="Calibri" panose="020F0502020204030204" pitchFamily="34" charset="0"/>
              </a:rPr>
              <a:t>Très faible </a:t>
            </a:r>
            <a:r>
              <a:rPr lang="en-US" dirty="0">
                <a:ea typeface="Calibri" panose="020F0502020204030204" pitchFamily="34" charset="0"/>
              </a:rPr>
              <a:t>probabilité d'importation d'animaux vivants</a:t>
            </a:r>
          </a:p>
          <a:p>
            <a:pPr marL="285750" indent="-285750">
              <a:buFont typeface="Arial" panose="020B0604020202020204" pitchFamily="34" charset="0"/>
              <a:buChar char="•"/>
              <a:defRPr/>
            </a:pPr>
            <a:endParaRPr lang="en-US" dirty="0">
              <a:ea typeface="Calibri" panose="020F0502020204030204" pitchFamily="34" charset="0"/>
            </a:endParaRPr>
          </a:p>
          <a:p>
            <a:pPr marL="285750" indent="-285750">
              <a:buFont typeface="Arial" panose="020B0604020202020204" pitchFamily="34" charset="0"/>
              <a:buChar char="•"/>
              <a:defRPr/>
            </a:pPr>
            <a:r>
              <a:rPr lang="en-CA" dirty="0">
                <a:hlinkClick r:id="rId5"/>
              </a:rPr>
              <a:t>Évaluation des risques liés au virus de la fièvre catarrhale du mouton (BTV-3 et BTV-8) : Risk assessment of entry into Great Britain (publishing.service.gov.uk)</a:t>
            </a:r>
            <a:endParaRPr lang="en-US" dirty="0">
              <a:ea typeface="Calibri" panose="020F050202020403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C84C01-D227-47DF-39CC-05772D93762E}"/>
              </a:ext>
            </a:extLst>
          </p:cNvPr>
          <p:cNvSpPr>
            <a:spLocks noGrp="1"/>
          </p:cNvSpPr>
          <p:nvPr>
            <p:ph type="body" sz="quarter" idx="13"/>
          </p:nvPr>
        </p:nvSpPr>
        <p:spPr>
          <a:xfrm>
            <a:off x="838200" y="609600"/>
            <a:ext cx="5089525" cy="5462588"/>
          </a:xfrm>
        </p:spPr>
        <p:txBody>
          <a:bodyPr/>
          <a:lstStyle/>
          <a:p>
            <a:pPr marL="0" indent="0">
              <a:buFont typeface="Arial" panose="020B0604020202020204" pitchFamily="34" charset="0"/>
              <a:buNone/>
              <a:defRPr/>
            </a:pPr>
            <a:r>
              <a:rPr lang="en-CA" sz="3200" b="1" dirty="0"/>
              <a:t>Le virus de Schmallenberg au Royaume-Uni</a:t>
            </a:r>
          </a:p>
          <a:p>
            <a:pPr>
              <a:defRPr/>
            </a:pPr>
            <a:r>
              <a:rPr lang="en-US" dirty="0"/>
              <a:t>mars 2024</a:t>
            </a:r>
          </a:p>
          <a:p>
            <a:pPr>
              <a:defRPr/>
            </a:pPr>
            <a:r>
              <a:rPr lang="en-US" dirty="0"/>
              <a:t>Exploitations touchées dans le </a:t>
            </a:r>
            <a:r>
              <a:rPr lang="en-US" u="sng" dirty="0">
                <a:hlinkClick r:id="rId3"/>
              </a:rPr>
              <a:t>Somerset</a:t>
            </a:r>
            <a:endParaRPr lang="en-US" dirty="0"/>
          </a:p>
          <a:p>
            <a:pPr>
              <a:defRPr/>
            </a:pPr>
            <a:r>
              <a:rPr lang="en-US" dirty="0"/>
              <a:t>Nombre élevé de cas dans la ceinture sud-ouest de l'Angleterre, du Devon et du Somerset jusqu'au Herefordshire et au Gloucestershire. </a:t>
            </a:r>
          </a:p>
          <a:p>
            <a:pPr>
              <a:defRPr/>
            </a:pPr>
            <a:r>
              <a:rPr lang="en-US" dirty="0"/>
              <a:t>Certains éleveurs déclarent que 40 % de leur cheptel est infecté.</a:t>
            </a:r>
          </a:p>
        </p:txBody>
      </p:sp>
      <p:sp>
        <p:nvSpPr>
          <p:cNvPr id="22531" name="Slide Number Placeholder 3">
            <a:extLst>
              <a:ext uri="{FF2B5EF4-FFF2-40B4-BE49-F238E27FC236}">
                <a16:creationId xmlns:a16="http://schemas.microsoft.com/office/drawing/2014/main" id="{5126B0D8-3798-DC28-82C8-CC906D9824F6}"/>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1B306FB-D0A0-49B8-A19B-691D3EDC1E22}" type="slidenum">
              <a:rPr lang="en-US" altLang="en-US" sz="1200">
                <a:solidFill>
                  <a:srgbClr val="898989"/>
                </a:solidFill>
              </a:rPr>
              <a:t>5</a:t>
            </a:fld>
            <a:endParaRPr lang="en-US" altLang="en-US" sz="1200">
              <a:solidFill>
                <a:srgbClr val="898989"/>
              </a:solidFill>
            </a:endParaRPr>
          </a:p>
        </p:txBody>
      </p:sp>
      <p:sp>
        <p:nvSpPr>
          <p:cNvPr id="5" name="Text Placeholder 2">
            <a:extLst>
              <a:ext uri="{FF2B5EF4-FFF2-40B4-BE49-F238E27FC236}">
                <a16:creationId xmlns:a16="http://schemas.microsoft.com/office/drawing/2014/main" id="{0535B75C-9EB4-844C-8C30-7CC202B5055C}"/>
              </a:ext>
            </a:extLst>
          </p:cNvPr>
          <p:cNvSpPr txBox="1">
            <a:spLocks/>
          </p:cNvSpPr>
          <p:nvPr/>
        </p:nvSpPr>
        <p:spPr bwMode="auto">
          <a:xfrm>
            <a:off x="6096000" y="609600"/>
            <a:ext cx="5851525" cy="5421313"/>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CA" sz="3200" b="1" dirty="0"/>
              <a:t>La fièvre Q aux Pays-Bas</a:t>
            </a:r>
          </a:p>
          <a:p>
            <a:pPr>
              <a:defRPr/>
            </a:pPr>
            <a:r>
              <a:rPr lang="en-US" dirty="0"/>
              <a:t>avril 2024</a:t>
            </a:r>
          </a:p>
          <a:p>
            <a:pPr>
              <a:defRPr/>
            </a:pPr>
            <a:r>
              <a:rPr lang="en-US" dirty="0"/>
              <a:t>Signalé dans une ferme en </a:t>
            </a:r>
            <a:r>
              <a:rPr lang="en-US" u="sng" dirty="0">
                <a:hlinkClick r:id="rId4"/>
              </a:rPr>
              <a:t>Gelderland</a:t>
            </a:r>
            <a:endParaRPr lang="en-US" dirty="0"/>
          </a:p>
          <a:p>
            <a:pPr>
              <a:defRPr/>
            </a:pPr>
            <a:r>
              <a:rPr lang="en-US" dirty="0"/>
              <a:t>Réapparition après environ huit ans</a:t>
            </a:r>
          </a:p>
          <a:p>
            <a:pPr>
              <a:defRPr/>
            </a:pPr>
            <a:r>
              <a:rPr lang="en-US" dirty="0"/>
              <a:t>Bactéries identifiées dans le tank à lait de l'exploitation ovine lors de contrôles réguliers</a:t>
            </a:r>
          </a:p>
          <a:p>
            <a:pPr>
              <a:defRPr/>
            </a:pPr>
            <a:r>
              <a:rPr lang="en-CA" dirty="0"/>
              <a:t>D'autres pays européens (Bulgarie) ont signalé une augmentation du nombre de cas humains et animaux.</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ED47-E871-E6FA-9C8B-F4B56990B459}"/>
              </a:ext>
            </a:extLst>
          </p:cNvPr>
          <p:cNvSpPr>
            <a:spLocks noGrp="1"/>
          </p:cNvSpPr>
          <p:nvPr>
            <p:ph type="title"/>
          </p:nvPr>
        </p:nvSpPr>
        <p:spPr>
          <a:xfrm>
            <a:off x="211138" y="144463"/>
            <a:ext cx="10515600" cy="1325562"/>
          </a:xfrm>
        </p:spPr>
        <p:txBody>
          <a:bodyPr/>
          <a:lstStyle/>
          <a:p>
            <a:pPr>
              <a:defRPr/>
            </a:pPr>
            <a:r>
              <a:rPr lang="en-US" sz="3200" dirty="0"/>
              <a:t>Tique Longhorn et Theileriosis aux Etats-Unis</a:t>
            </a:r>
            <a:endParaRPr lang="en-CA" sz="3200" dirty="0"/>
          </a:p>
        </p:txBody>
      </p:sp>
      <p:sp>
        <p:nvSpPr>
          <p:cNvPr id="24579" name="Text Placeholder 2">
            <a:extLst>
              <a:ext uri="{FF2B5EF4-FFF2-40B4-BE49-F238E27FC236}">
                <a16:creationId xmlns:a16="http://schemas.microsoft.com/office/drawing/2014/main" id="{A87D8302-8E38-E76A-A4D8-0A0A67316CE4}"/>
              </a:ext>
            </a:extLst>
          </p:cNvPr>
          <p:cNvSpPr>
            <a:spLocks noGrp="1"/>
          </p:cNvSpPr>
          <p:nvPr>
            <p:ph type="body" sz="quarter" idx="13"/>
          </p:nvPr>
        </p:nvSpPr>
        <p:spPr>
          <a:xfrm>
            <a:off x="366713" y="1236663"/>
            <a:ext cx="6230937" cy="5514975"/>
          </a:xfrm>
        </p:spPr>
        <p:txBody>
          <a:bodyPr/>
          <a:lstStyle/>
          <a:p>
            <a:r>
              <a:rPr lang="en-US" altLang="en-US" i="1"/>
              <a:t>Theileria orientalis </a:t>
            </a:r>
            <a:r>
              <a:rPr lang="en-US" altLang="en-US"/>
              <a:t>(ikeda) a été détecté dans plusieurs comtés du </a:t>
            </a:r>
            <a:r>
              <a:rPr lang="en-US" altLang="en-US" u="sng">
                <a:hlinkClick r:id="rId3"/>
              </a:rPr>
              <a:t>Missouri.</a:t>
            </a:r>
            <a:endParaRPr lang="en-US" altLang="en-US"/>
          </a:p>
          <a:p>
            <a:pPr lvl="1"/>
            <a:r>
              <a:rPr lang="en-US" altLang="en-US"/>
              <a:t>9ème état à signaler le parasite</a:t>
            </a:r>
          </a:p>
          <a:p>
            <a:pPr lvl="1"/>
            <a:r>
              <a:rPr lang="en-US" altLang="en-US"/>
              <a:t>d'autres États : Virginie, Virginie-Occidentale, Tennessee, Caroline du Nord, Pennsylvanie, Kentucky, Kansas et New York.</a:t>
            </a:r>
          </a:p>
          <a:p>
            <a:r>
              <a:rPr lang="en-US" altLang="en-US" u="sng">
                <a:hlinkClick r:id="rId4"/>
              </a:rPr>
              <a:t>Illinois </a:t>
            </a:r>
            <a:r>
              <a:rPr lang="en-US" altLang="en-US"/>
              <a:t>- Le comté de Morgan a signalé l'ALHT</a:t>
            </a:r>
          </a:p>
          <a:p>
            <a:pPr lvl="1"/>
            <a:r>
              <a:rPr lang="en-US" altLang="en-US"/>
              <a:t>20e État à signaler la tique</a:t>
            </a:r>
          </a:p>
          <a:p>
            <a:r>
              <a:rPr lang="en-US" altLang="en-US"/>
              <a:t>Effort récent pour combler certaines lacunes en matière de surveillance grâce à une campagne éclair contre les tiques autour du solstice d'été</a:t>
            </a:r>
            <a:endParaRPr lang="en-CA" altLang="en-US"/>
          </a:p>
          <a:p>
            <a:endParaRPr lang="en-CA" altLang="en-US" sz="2400"/>
          </a:p>
        </p:txBody>
      </p:sp>
      <p:sp>
        <p:nvSpPr>
          <p:cNvPr id="24580" name="Rectangle 2">
            <a:extLst>
              <a:ext uri="{FF2B5EF4-FFF2-40B4-BE49-F238E27FC236}">
                <a16:creationId xmlns:a16="http://schemas.microsoft.com/office/drawing/2014/main" id="{E02C4F66-3792-E680-C1EF-63F06121332C}"/>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4581" name="Picture 5">
            <a:extLst>
              <a:ext uri="{FF2B5EF4-FFF2-40B4-BE49-F238E27FC236}">
                <a16:creationId xmlns:a16="http://schemas.microsoft.com/office/drawing/2014/main" id="{30A83C9D-7D8D-F396-E16A-FCDB13A6F5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1328738"/>
            <a:ext cx="5026025" cy="4402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2" name="TextBox 6">
            <a:extLst>
              <a:ext uri="{FF2B5EF4-FFF2-40B4-BE49-F238E27FC236}">
                <a16:creationId xmlns:a16="http://schemas.microsoft.com/office/drawing/2014/main" id="{F90CB1F8-7EC9-C2A9-F86E-37063CD6C184}"/>
              </a:ext>
            </a:extLst>
          </p:cNvPr>
          <p:cNvSpPr txBox="1">
            <a:spLocks noChangeArrowheads="1"/>
          </p:cNvSpPr>
          <p:nvPr/>
        </p:nvSpPr>
        <p:spPr bwMode="auto">
          <a:xfrm>
            <a:off x="7621588" y="5718175"/>
            <a:ext cx="4570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USDA </a:t>
            </a:r>
            <a:r>
              <a:rPr lang="en-CA" altLang="en-US" sz="1400" b="1" i="1"/>
              <a:t>Haemaphysalis longicornis </a:t>
            </a:r>
            <a:r>
              <a:rPr lang="en-CA" altLang="en-US" sz="1400" b="1"/>
              <a:t>(Asian longhorned tick) Rapport de situation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C0DFDDE8-749D-65C3-B8F1-F133939213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1847850"/>
            <a:ext cx="4230688" cy="434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8F166B-A5BE-4ADA-D32C-E6822CC1C853}"/>
              </a:ext>
            </a:extLst>
          </p:cNvPr>
          <p:cNvSpPr>
            <a:spLocks noGrp="1"/>
          </p:cNvSpPr>
          <p:nvPr>
            <p:ph type="title"/>
          </p:nvPr>
        </p:nvSpPr>
        <p:spPr>
          <a:xfrm>
            <a:off x="136525" y="-87313"/>
            <a:ext cx="10515600" cy="1323976"/>
          </a:xfrm>
        </p:spPr>
        <p:txBody>
          <a:bodyPr/>
          <a:lstStyle/>
          <a:p>
            <a:pPr>
              <a:defRPr/>
            </a:pPr>
            <a:r>
              <a:rPr lang="en-US" sz="3200" dirty="0"/>
              <a:t>“New world Screwworm” en Amérique du Sud</a:t>
            </a:r>
            <a:endParaRPr lang="en-CA" sz="3200" dirty="0"/>
          </a:p>
        </p:txBody>
      </p:sp>
      <p:sp>
        <p:nvSpPr>
          <p:cNvPr id="26628" name="Text Placeholder 2">
            <a:extLst>
              <a:ext uri="{FF2B5EF4-FFF2-40B4-BE49-F238E27FC236}">
                <a16:creationId xmlns:a16="http://schemas.microsoft.com/office/drawing/2014/main" id="{9129B51D-4659-07E2-857E-85B23B5A897F}"/>
              </a:ext>
            </a:extLst>
          </p:cNvPr>
          <p:cNvSpPr>
            <a:spLocks noGrp="1"/>
          </p:cNvSpPr>
          <p:nvPr>
            <p:ph type="body" sz="quarter" idx="13"/>
          </p:nvPr>
        </p:nvSpPr>
        <p:spPr>
          <a:xfrm>
            <a:off x="320675" y="969963"/>
            <a:ext cx="7316788" cy="5513387"/>
          </a:xfrm>
        </p:spPr>
        <p:txBody>
          <a:bodyPr/>
          <a:lstStyle/>
          <a:p>
            <a:r>
              <a:rPr lang="en-US" altLang="en-US" sz="2000" dirty="0" err="1"/>
              <a:t>Larve</a:t>
            </a:r>
            <a:r>
              <a:rPr lang="en-US" altLang="en-US" sz="2000" dirty="0"/>
              <a:t> de mouche parasite - </a:t>
            </a:r>
            <a:r>
              <a:rPr lang="en-CA" altLang="en-US" sz="2000" i="1" dirty="0" err="1"/>
              <a:t>Cochliomyia</a:t>
            </a:r>
            <a:r>
              <a:rPr lang="en-CA" altLang="en-US" sz="2000" i="1" dirty="0"/>
              <a:t> </a:t>
            </a:r>
            <a:r>
              <a:rPr lang="en-CA" altLang="en-US" sz="2000" i="1" dirty="0" err="1"/>
              <a:t>hominivorax</a:t>
            </a:r>
            <a:r>
              <a:rPr lang="en-CA" altLang="en-US" sz="2000" i="1" dirty="0"/>
              <a:t> </a:t>
            </a:r>
            <a:r>
              <a:rPr lang="en-CA" altLang="en-US" sz="2000" dirty="0" err="1"/>
              <a:t>causant</a:t>
            </a:r>
            <a:r>
              <a:rPr lang="en-CA" altLang="en-US" sz="2000" dirty="0"/>
              <a:t> la </a:t>
            </a:r>
            <a:r>
              <a:rPr lang="en-CA" altLang="en-US" sz="2000" dirty="0" err="1"/>
              <a:t>myiase</a:t>
            </a:r>
            <a:r>
              <a:rPr lang="en-CA" altLang="en-US" sz="2000" dirty="0"/>
              <a:t> des </a:t>
            </a:r>
            <a:r>
              <a:rPr lang="en-CA" altLang="en-US" sz="2000" dirty="0" err="1"/>
              <a:t>plaies</a:t>
            </a:r>
            <a:endParaRPr lang="en-US" altLang="en-US" sz="2000" dirty="0"/>
          </a:p>
          <a:p>
            <a:r>
              <a:rPr lang="en-US" altLang="en-US" sz="2000" dirty="0"/>
              <a:t>Février 2024 - Le </a:t>
            </a:r>
            <a:r>
              <a:rPr lang="en-US" altLang="en-US" sz="2000" u="sng" dirty="0">
                <a:hlinkClick r:id="rId4"/>
              </a:rPr>
              <a:t>Costa Rica </a:t>
            </a:r>
            <a:r>
              <a:rPr lang="en-US" altLang="en-US" sz="2000" dirty="0" err="1"/>
              <a:t>déclare</a:t>
            </a:r>
            <a:r>
              <a:rPr lang="en-US" altLang="en-US" sz="2000" dirty="0"/>
              <a:t> </a:t>
            </a:r>
            <a:r>
              <a:rPr lang="en-US" altLang="en-US" sz="2000" dirty="0" err="1"/>
              <a:t>une</a:t>
            </a:r>
            <a:r>
              <a:rPr lang="en-US" altLang="en-US" sz="2000" dirty="0"/>
              <a:t> urgence sanitaire </a:t>
            </a:r>
            <a:r>
              <a:rPr lang="en-US" altLang="en-US" sz="2000" dirty="0" err="1"/>
              <a:t>en</a:t>
            </a:r>
            <a:r>
              <a:rPr lang="en-US" altLang="en-US" sz="2000" dirty="0"/>
              <a:t> raison de la </a:t>
            </a:r>
            <a:r>
              <a:rPr lang="en-US" altLang="en-US" sz="2000" dirty="0" err="1"/>
              <a:t>présence</a:t>
            </a:r>
            <a:r>
              <a:rPr lang="en-US" altLang="en-US" sz="2000" dirty="0"/>
              <a:t> et de la propagation du </a:t>
            </a:r>
            <a:r>
              <a:rPr lang="en-US" altLang="en-US" sz="2000" dirty="0" err="1"/>
              <a:t>ver</a:t>
            </a:r>
            <a:r>
              <a:rPr lang="en-US" altLang="en-US" sz="2000" dirty="0"/>
              <a:t> du nouveau monde ; 203 </a:t>
            </a:r>
            <a:r>
              <a:rPr lang="en-US" altLang="en-US" sz="2000" dirty="0" err="1"/>
              <a:t>cas</a:t>
            </a:r>
            <a:r>
              <a:rPr lang="en-US" altLang="en-US" sz="2000" dirty="0"/>
              <a:t> </a:t>
            </a:r>
            <a:r>
              <a:rPr lang="en-US" altLang="en-US" sz="2000" dirty="0" err="1"/>
              <a:t>ont</a:t>
            </a:r>
            <a:r>
              <a:rPr lang="en-US" altLang="en-US" sz="2000" dirty="0"/>
              <a:t> </a:t>
            </a:r>
            <a:r>
              <a:rPr lang="en-US" altLang="en-US" sz="2000" dirty="0" err="1"/>
              <a:t>été</a:t>
            </a:r>
            <a:r>
              <a:rPr lang="en-US" altLang="en-US" sz="2000" dirty="0"/>
              <a:t> </a:t>
            </a:r>
            <a:r>
              <a:rPr lang="en-US" altLang="en-US" sz="2000" dirty="0" err="1"/>
              <a:t>traités</a:t>
            </a:r>
            <a:r>
              <a:rPr lang="en-US" altLang="en-US" sz="2000" dirty="0"/>
              <a:t> chez des </a:t>
            </a:r>
            <a:r>
              <a:rPr lang="en-US" altLang="en-US" sz="2000" dirty="0" err="1"/>
              <a:t>bovins</a:t>
            </a:r>
            <a:r>
              <a:rPr lang="en-US" altLang="en-US" sz="2000" dirty="0"/>
              <a:t>, des </a:t>
            </a:r>
            <a:r>
              <a:rPr lang="en-US" altLang="en-US" sz="2000" dirty="0" err="1"/>
              <a:t>chevaux</a:t>
            </a:r>
            <a:r>
              <a:rPr lang="en-US" altLang="en-US" sz="2000" dirty="0"/>
              <a:t>, des </a:t>
            </a:r>
            <a:r>
              <a:rPr lang="en-US" altLang="en-US" sz="2000" dirty="0" err="1"/>
              <a:t>porcs</a:t>
            </a:r>
            <a:r>
              <a:rPr lang="en-US" altLang="en-US" sz="2000" dirty="0"/>
              <a:t>, des moutons, des chèvres et des </a:t>
            </a:r>
            <a:r>
              <a:rPr lang="en-US" altLang="en-US" sz="2000" dirty="0" err="1"/>
              <a:t>chiens</a:t>
            </a:r>
            <a:r>
              <a:rPr lang="en-US" altLang="en-US" sz="2000" dirty="0"/>
              <a:t>. </a:t>
            </a:r>
          </a:p>
          <a:p>
            <a:r>
              <a:rPr lang="en-US" altLang="en-US" sz="2000" dirty="0"/>
              <a:t>Mars 2024 - Le </a:t>
            </a:r>
            <a:r>
              <a:rPr lang="en-US" altLang="en-US" sz="2000" dirty="0">
                <a:hlinkClick r:id="rId5"/>
              </a:rPr>
              <a:t>Costa Rica </a:t>
            </a:r>
            <a:r>
              <a:rPr lang="en-US" altLang="en-US" sz="2000" dirty="0"/>
              <a:t>a </a:t>
            </a:r>
            <a:r>
              <a:rPr lang="en-US" altLang="en-US" sz="2000" dirty="0" err="1"/>
              <a:t>signalé</a:t>
            </a:r>
            <a:r>
              <a:rPr lang="en-US" altLang="en-US" sz="2000" dirty="0"/>
              <a:t> 1 </a:t>
            </a:r>
            <a:r>
              <a:rPr lang="en-US" altLang="en-US" sz="2000" dirty="0" err="1"/>
              <a:t>cas</a:t>
            </a:r>
            <a:r>
              <a:rPr lang="en-US" altLang="en-US" sz="2000" dirty="0"/>
              <a:t> </a:t>
            </a:r>
            <a:r>
              <a:rPr lang="en-US" altLang="en-US" sz="2000" dirty="0" err="1"/>
              <a:t>humain</a:t>
            </a:r>
            <a:r>
              <a:rPr lang="en-US" altLang="en-US" sz="2000" baseline="30000" dirty="0" err="1"/>
              <a:t>st</a:t>
            </a:r>
            <a:r>
              <a:rPr lang="en-US" altLang="en-US" sz="2000" dirty="0"/>
              <a:t> </a:t>
            </a:r>
          </a:p>
          <a:p>
            <a:pPr lvl="1"/>
            <a:r>
              <a:rPr lang="en-US" altLang="en-US" sz="1800" b="1" dirty="0"/>
              <a:t> Avril 3 </a:t>
            </a:r>
            <a:r>
              <a:rPr lang="en-US" altLang="en-US" sz="1800" b="1" dirty="0" err="1"/>
              <a:t>nombre</a:t>
            </a:r>
            <a:r>
              <a:rPr lang="en-US" altLang="en-US" sz="1800" b="1" dirty="0"/>
              <a:t> total de </a:t>
            </a:r>
            <a:r>
              <a:rPr lang="en-US" altLang="en-US" sz="1800" b="1" dirty="0" err="1"/>
              <a:t>cas</a:t>
            </a:r>
            <a:r>
              <a:rPr lang="en-US" altLang="en-US" sz="1800" b="1" dirty="0"/>
              <a:t> </a:t>
            </a:r>
            <a:r>
              <a:rPr lang="en-US" altLang="en-US" sz="1800" b="1" dirty="0" err="1"/>
              <a:t>humains</a:t>
            </a:r>
            <a:endParaRPr lang="en-CA" altLang="en-US" sz="1800" b="1" dirty="0"/>
          </a:p>
          <a:p>
            <a:r>
              <a:rPr lang="en-US" altLang="en-US" sz="2000" b="1" u="sng" dirty="0">
                <a:hlinkClick r:id="rId6"/>
              </a:rPr>
              <a:t>Le Panama </a:t>
            </a:r>
            <a:r>
              <a:rPr lang="en-US" altLang="en-US" sz="2000" b="1" dirty="0"/>
              <a:t>a </a:t>
            </a:r>
            <a:r>
              <a:rPr lang="en-US" altLang="en-US" sz="2000" b="1" dirty="0" err="1"/>
              <a:t>signalé</a:t>
            </a:r>
            <a:r>
              <a:rPr lang="en-US" altLang="en-US" sz="2000" b="1" dirty="0"/>
              <a:t> plus de 4 700 </a:t>
            </a:r>
            <a:r>
              <a:rPr lang="en-US" altLang="en-US" sz="2000" b="1" dirty="0" err="1"/>
              <a:t>cas</a:t>
            </a:r>
            <a:r>
              <a:rPr lang="en-US" altLang="en-US" sz="2000" b="1" dirty="0"/>
              <a:t> chez le </a:t>
            </a:r>
            <a:r>
              <a:rPr lang="en-US" altLang="en-US" sz="2000" b="1" dirty="0" err="1"/>
              <a:t>bétail</a:t>
            </a:r>
            <a:r>
              <a:rPr lang="en-US" altLang="en-US" sz="2000" b="1" dirty="0"/>
              <a:t> et 21 </a:t>
            </a:r>
            <a:r>
              <a:rPr lang="en-US" altLang="en-US" sz="2000" b="1" dirty="0" err="1"/>
              <a:t>cas</a:t>
            </a:r>
            <a:r>
              <a:rPr lang="en-US" altLang="en-US" sz="2000" b="1" dirty="0"/>
              <a:t> chez </a:t>
            </a:r>
            <a:r>
              <a:rPr lang="en-US" altLang="en-US" sz="2000" b="1" dirty="0" err="1"/>
              <a:t>l'homme</a:t>
            </a:r>
            <a:r>
              <a:rPr lang="en-US" altLang="en-US" sz="2000" b="1" dirty="0"/>
              <a:t> </a:t>
            </a:r>
            <a:r>
              <a:rPr lang="en-US" altLang="en-US" sz="2000" b="1" dirty="0" err="1"/>
              <a:t>depuis</a:t>
            </a:r>
            <a:r>
              <a:rPr lang="en-US" altLang="en-US" sz="2000" b="1" dirty="0"/>
              <a:t> le début de </a:t>
            </a:r>
            <a:r>
              <a:rPr lang="en-US" altLang="en-US" sz="2000" b="1" dirty="0" err="1"/>
              <a:t>l'année</a:t>
            </a:r>
            <a:r>
              <a:rPr lang="en-US" altLang="en-US" sz="2000" b="1" dirty="0"/>
              <a:t>.</a:t>
            </a:r>
          </a:p>
          <a:p>
            <a:r>
              <a:rPr lang="en-US" altLang="en-US" sz="2000" b="1" dirty="0">
                <a:hlinkClick r:id="rId7"/>
              </a:rPr>
              <a:t>Le Nicaragua a </a:t>
            </a:r>
            <a:r>
              <a:rPr lang="en-US" altLang="en-US" sz="2000" b="1" dirty="0" err="1"/>
              <a:t>déclaré</a:t>
            </a:r>
            <a:r>
              <a:rPr lang="en-US" altLang="en-US" sz="2000" b="1" dirty="0"/>
              <a:t> </a:t>
            </a:r>
            <a:r>
              <a:rPr lang="en-US" altLang="en-US" sz="2000" b="1" dirty="0" err="1"/>
              <a:t>une</a:t>
            </a:r>
            <a:r>
              <a:rPr lang="en-US" altLang="en-US" sz="2000" b="1" dirty="0"/>
              <a:t> </a:t>
            </a:r>
            <a:r>
              <a:rPr lang="en-US" altLang="en-US" sz="2000" b="1" dirty="0" err="1"/>
              <a:t>alerte</a:t>
            </a:r>
            <a:r>
              <a:rPr lang="en-US" altLang="en-US" sz="2000" b="1" dirty="0"/>
              <a:t> sanitaire </a:t>
            </a:r>
            <a:r>
              <a:rPr lang="en-US" altLang="en-US" sz="2000" b="1" dirty="0" err="1"/>
              <a:t>animale</a:t>
            </a:r>
            <a:r>
              <a:rPr lang="en-US" altLang="en-US" sz="2000" b="1" dirty="0"/>
              <a:t> </a:t>
            </a:r>
            <a:r>
              <a:rPr lang="en-US" altLang="en-US" sz="2000" b="1" dirty="0" err="1"/>
              <a:t>en</a:t>
            </a:r>
            <a:r>
              <a:rPr lang="en-US" altLang="en-US" sz="2000" b="1" dirty="0"/>
              <a:t> </a:t>
            </a:r>
            <a:r>
              <a:rPr lang="en-US" altLang="en-US" sz="2000" b="1" dirty="0" err="1"/>
              <a:t>avril</a:t>
            </a:r>
            <a:r>
              <a:rPr lang="en-US" altLang="en-US" sz="2000" b="1" dirty="0"/>
              <a:t> 2024 - a </a:t>
            </a:r>
            <a:r>
              <a:rPr lang="en-US" altLang="en-US" sz="2000" b="1" dirty="0" err="1"/>
              <a:t>signalé</a:t>
            </a:r>
            <a:r>
              <a:rPr lang="en-US" altLang="en-US" sz="2000" b="1" dirty="0"/>
              <a:t> </a:t>
            </a:r>
            <a:r>
              <a:rPr lang="en-CA" altLang="en-US" sz="2000" b="1" dirty="0"/>
              <a:t>&gt;55 </a:t>
            </a:r>
            <a:r>
              <a:rPr lang="en-CA" altLang="en-US" sz="2000" b="1" dirty="0" err="1"/>
              <a:t>cas</a:t>
            </a:r>
            <a:r>
              <a:rPr lang="en-CA" altLang="en-US" sz="2000" b="1" dirty="0"/>
              <a:t> (41 </a:t>
            </a:r>
            <a:r>
              <a:rPr lang="en-CA" altLang="en-US" sz="2000" b="1" dirty="0" err="1"/>
              <a:t>cas</a:t>
            </a:r>
            <a:r>
              <a:rPr lang="en-CA" altLang="en-US" sz="2000" b="1" dirty="0"/>
              <a:t> chez les </a:t>
            </a:r>
            <a:r>
              <a:rPr lang="en-CA" altLang="en-US" sz="2000" b="1" dirty="0" err="1"/>
              <a:t>bovins</a:t>
            </a:r>
            <a:r>
              <a:rPr lang="en-CA" altLang="en-US" sz="2000" b="1" dirty="0"/>
              <a:t>, 8 chez les </a:t>
            </a:r>
            <a:r>
              <a:rPr lang="en-CA" altLang="en-US" sz="2000" b="1" dirty="0" err="1"/>
              <a:t>porcs</a:t>
            </a:r>
            <a:r>
              <a:rPr lang="en-CA" altLang="en-US" sz="2000" b="1" dirty="0"/>
              <a:t>, 4 chez les </a:t>
            </a:r>
            <a:r>
              <a:rPr lang="en-CA" altLang="en-US" sz="2000" b="1" dirty="0" err="1"/>
              <a:t>chevaux</a:t>
            </a:r>
            <a:r>
              <a:rPr lang="en-CA" altLang="en-US" sz="2000" b="1" dirty="0"/>
              <a:t> et 2 chez les </a:t>
            </a:r>
            <a:r>
              <a:rPr lang="en-CA" altLang="en-US" sz="2000" b="1" dirty="0" err="1"/>
              <a:t>chiens</a:t>
            </a:r>
            <a:r>
              <a:rPr lang="en-CA" altLang="en-US" sz="2000" b="1" dirty="0"/>
              <a:t>), </a:t>
            </a:r>
            <a:r>
              <a:rPr lang="en-CA" altLang="en-US" sz="2000" b="1" dirty="0" err="1"/>
              <a:t>aucun</a:t>
            </a:r>
            <a:r>
              <a:rPr lang="en-CA" altLang="en-US" sz="2000" b="1" dirty="0"/>
              <a:t> </a:t>
            </a:r>
            <a:r>
              <a:rPr lang="en-CA" altLang="en-US" sz="2000" b="1" dirty="0" err="1"/>
              <a:t>cas</a:t>
            </a:r>
            <a:r>
              <a:rPr lang="en-CA" altLang="en-US" sz="2000" b="1" dirty="0"/>
              <a:t> </a:t>
            </a:r>
            <a:r>
              <a:rPr lang="en-CA" altLang="en-US" sz="2000" b="1" dirty="0" err="1"/>
              <a:t>humain</a:t>
            </a:r>
            <a:r>
              <a:rPr lang="en-CA" altLang="en-US" sz="2000" b="1" dirty="0"/>
              <a:t> pour </a:t>
            </a:r>
            <a:r>
              <a:rPr lang="en-CA" altLang="en-US" sz="2000" b="1" dirty="0" err="1"/>
              <a:t>l'instant</a:t>
            </a:r>
            <a:r>
              <a:rPr lang="en-CA" altLang="en-US" sz="2000" b="1" dirty="0"/>
              <a:t>.</a:t>
            </a:r>
          </a:p>
          <a:p>
            <a:r>
              <a:rPr lang="en-CA" altLang="en-US" sz="2000" b="1" dirty="0">
                <a:hlinkClick r:id="rId8"/>
              </a:rPr>
              <a:t>Le </a:t>
            </a:r>
            <a:r>
              <a:rPr lang="en-CA" altLang="en-US" sz="2000" b="1" dirty="0" err="1">
                <a:hlinkClick r:id="rId8"/>
              </a:rPr>
              <a:t>Mexique</a:t>
            </a:r>
            <a:r>
              <a:rPr lang="en-CA" altLang="en-US" sz="2000" b="1" dirty="0">
                <a:hlinkClick r:id="rId8"/>
              </a:rPr>
              <a:t> </a:t>
            </a:r>
            <a:r>
              <a:rPr lang="en-CA" altLang="en-US" sz="2000" b="1" dirty="0" err="1"/>
              <a:t>est</a:t>
            </a:r>
            <a:r>
              <a:rPr lang="en-CA" altLang="en-US" sz="2000" b="1" dirty="0"/>
              <a:t> </a:t>
            </a:r>
            <a:r>
              <a:rPr lang="en-CA" altLang="en-US" sz="2000" b="1" dirty="0" err="1"/>
              <a:t>en</a:t>
            </a:r>
            <a:r>
              <a:rPr lang="en-CA" altLang="en-US" sz="2000" b="1" dirty="0"/>
              <a:t> </a:t>
            </a:r>
            <a:r>
              <a:rPr lang="en-CA" altLang="en-US" sz="2000" b="1" dirty="0" err="1"/>
              <a:t>alerte</a:t>
            </a:r>
            <a:r>
              <a:rPr lang="en-CA" altLang="en-US" sz="2000" b="1" dirty="0"/>
              <a:t> et a </a:t>
            </a:r>
            <a:r>
              <a:rPr lang="en-CA" altLang="en-US" sz="2000" b="1" dirty="0" err="1"/>
              <a:t>renforcé</a:t>
            </a:r>
            <a:r>
              <a:rPr lang="en-CA" altLang="en-US" sz="2000" b="1" dirty="0"/>
              <a:t> </a:t>
            </a:r>
            <a:r>
              <a:rPr lang="en-CA" altLang="en-US" sz="2000" b="1" dirty="0" err="1"/>
              <a:t>ses</a:t>
            </a:r>
            <a:r>
              <a:rPr lang="en-CA" altLang="en-US" sz="2000" b="1" dirty="0"/>
              <a:t> </a:t>
            </a:r>
            <a:r>
              <a:rPr lang="en-CA" altLang="en-US" sz="2000" b="1" dirty="0" err="1"/>
              <a:t>mesures</a:t>
            </a:r>
            <a:r>
              <a:rPr lang="en-CA" altLang="en-US" sz="2000" b="1" dirty="0"/>
              <a:t> de </a:t>
            </a:r>
            <a:r>
              <a:rPr lang="en-CA" altLang="en-US" sz="2000" b="1" dirty="0" err="1"/>
              <a:t>prévention</a:t>
            </a:r>
            <a:r>
              <a:rPr lang="en-CA" altLang="en-US" sz="2000" b="1" dirty="0"/>
              <a:t>.</a:t>
            </a:r>
            <a:endParaRPr lang="en-CA" altLang="en-US" sz="2000" dirty="0"/>
          </a:p>
        </p:txBody>
      </p:sp>
      <p:sp>
        <p:nvSpPr>
          <p:cNvPr id="4" name="Slide Number Placeholder 3">
            <a:extLst>
              <a:ext uri="{FF2B5EF4-FFF2-40B4-BE49-F238E27FC236}">
                <a16:creationId xmlns:a16="http://schemas.microsoft.com/office/drawing/2014/main" id="{403BDA3A-A396-4196-1CC8-E2A344210BFE}"/>
              </a:ext>
            </a:extLst>
          </p:cNvPr>
          <p:cNvSpPr>
            <a:spLocks noGrp="1"/>
          </p:cNvSpPr>
          <p:nvPr>
            <p:ph type="sldNum" sz="quarter" idx="14"/>
          </p:nvPr>
        </p:nvSpPr>
        <p:spPr>
          <a:xfrm>
            <a:off x="10652125" y="969963"/>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9"/>
              </a:rPr>
              <a:t>k7576-1 : USDA ARS</a:t>
            </a:r>
            <a:endParaRPr lang="en-US" dirty="0">
              <a:solidFill>
                <a:schemeClr val="tx1">
                  <a:tint val="75000"/>
                </a:schemeClr>
              </a:solidFill>
              <a:latin typeface="+mn-lt"/>
            </a:endParaRPr>
          </a:p>
        </p:txBody>
      </p:sp>
      <p:sp>
        <p:nvSpPr>
          <p:cNvPr id="26630" name="Rectangle 2">
            <a:extLst>
              <a:ext uri="{FF2B5EF4-FFF2-40B4-BE49-F238E27FC236}">
                <a16:creationId xmlns:a16="http://schemas.microsoft.com/office/drawing/2014/main" id="{C645EED1-3F10-805A-7C8E-520A6C49A82F}"/>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6631" name="Picture 2">
            <a:extLst>
              <a:ext uri="{FF2B5EF4-FFF2-40B4-BE49-F238E27FC236}">
                <a16:creationId xmlns:a16="http://schemas.microsoft.com/office/drawing/2014/main" id="{CC2466E2-D012-7DC8-1C09-768F4DE3596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248900" y="1277938"/>
            <a:ext cx="1820863" cy="1857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8896-E0AC-E155-99AC-9D173C1F4E99}"/>
              </a:ext>
            </a:extLst>
          </p:cNvPr>
          <p:cNvSpPr>
            <a:spLocks noGrp="1"/>
          </p:cNvSpPr>
          <p:nvPr>
            <p:ph type="title"/>
          </p:nvPr>
        </p:nvSpPr>
        <p:spPr>
          <a:xfrm>
            <a:off x="180975" y="-98425"/>
            <a:ext cx="10515600" cy="1325563"/>
          </a:xfrm>
        </p:spPr>
        <p:txBody>
          <a:bodyPr/>
          <a:lstStyle/>
          <a:p>
            <a:pPr>
              <a:defRPr/>
            </a:pPr>
            <a:r>
              <a:rPr lang="en-US" sz="3200" dirty="0"/>
              <a:t>Fièvre hémorragique de Crimée-Congo</a:t>
            </a:r>
            <a:endParaRPr lang="en-CA" sz="3200" dirty="0"/>
          </a:p>
        </p:txBody>
      </p:sp>
      <p:sp>
        <p:nvSpPr>
          <p:cNvPr id="28675" name="Text Placeholder 2">
            <a:extLst>
              <a:ext uri="{FF2B5EF4-FFF2-40B4-BE49-F238E27FC236}">
                <a16:creationId xmlns:a16="http://schemas.microsoft.com/office/drawing/2014/main" id="{40FAF6A2-ED80-4738-3186-DE0EE7944940}"/>
              </a:ext>
            </a:extLst>
          </p:cNvPr>
          <p:cNvSpPr>
            <a:spLocks noGrp="1"/>
          </p:cNvSpPr>
          <p:nvPr>
            <p:ph type="body" sz="quarter" idx="13"/>
          </p:nvPr>
        </p:nvSpPr>
        <p:spPr>
          <a:xfrm>
            <a:off x="295275" y="862013"/>
            <a:ext cx="7651750" cy="2786062"/>
          </a:xfrm>
        </p:spPr>
        <p:txBody>
          <a:bodyPr/>
          <a:lstStyle/>
          <a:p>
            <a:pPr marL="0" indent="0">
              <a:buFont typeface="Arial" panose="020B0604020202020204" pitchFamily="34" charset="0"/>
              <a:buNone/>
            </a:pPr>
            <a:r>
              <a:rPr lang="en-CA" altLang="en-US" dirty="0"/>
              <a:t>Des </a:t>
            </a:r>
            <a:r>
              <a:rPr lang="en-CA" altLang="en-US" dirty="0" err="1"/>
              <a:t>cas</a:t>
            </a:r>
            <a:r>
              <a:rPr lang="en-CA" altLang="en-US" dirty="0"/>
              <a:t> de CCHF </a:t>
            </a:r>
            <a:r>
              <a:rPr lang="en-CA" altLang="en-US" dirty="0" err="1"/>
              <a:t>ont</a:t>
            </a:r>
            <a:r>
              <a:rPr lang="en-CA" altLang="en-US" dirty="0"/>
              <a:t> </a:t>
            </a:r>
            <a:r>
              <a:rPr lang="en-CA" altLang="en-US" dirty="0" err="1"/>
              <a:t>été</a:t>
            </a:r>
            <a:r>
              <a:rPr lang="en-CA" altLang="en-US" dirty="0"/>
              <a:t> </a:t>
            </a:r>
            <a:r>
              <a:rPr lang="en-CA" altLang="en-US" dirty="0" err="1"/>
              <a:t>récemment</a:t>
            </a:r>
            <a:r>
              <a:rPr lang="en-CA" altLang="en-US" dirty="0"/>
              <a:t> </a:t>
            </a:r>
            <a:r>
              <a:rPr lang="en-CA" altLang="en-US" dirty="0" err="1"/>
              <a:t>signalés</a:t>
            </a:r>
            <a:r>
              <a:rPr lang="en-CA" altLang="en-US" dirty="0"/>
              <a:t> dans :</a:t>
            </a:r>
          </a:p>
          <a:p>
            <a:pPr lvl="1"/>
            <a:r>
              <a:rPr lang="en-CA" altLang="en-US" dirty="0"/>
              <a:t>Macédoine (</a:t>
            </a:r>
            <a:r>
              <a:rPr lang="en-CA" altLang="en-US" u="sng" dirty="0" err="1">
                <a:hlinkClick r:id="rId3"/>
              </a:rPr>
              <a:t>ovins</a:t>
            </a:r>
            <a:r>
              <a:rPr lang="en-CA" altLang="en-US" u="sng" dirty="0">
                <a:hlinkClick r:id="rId3"/>
              </a:rPr>
              <a:t>/</a:t>
            </a:r>
            <a:r>
              <a:rPr lang="en-CA" altLang="en-US" u="sng" dirty="0" err="1">
                <a:hlinkClick r:id="rId3"/>
              </a:rPr>
              <a:t>caprins</a:t>
            </a:r>
            <a:r>
              <a:rPr lang="en-CA" altLang="en-US" u="sng" dirty="0">
                <a:hlinkClick r:id="rId3"/>
              </a:rPr>
              <a:t> </a:t>
            </a:r>
            <a:r>
              <a:rPr lang="en-CA" altLang="en-US" dirty="0"/>
              <a:t>et </a:t>
            </a:r>
            <a:r>
              <a:rPr lang="en-CA" altLang="en-US" u="sng" dirty="0" err="1">
                <a:hlinkClick r:id="rId4"/>
              </a:rPr>
              <a:t>humains</a:t>
            </a:r>
            <a:r>
              <a:rPr lang="en-CA" altLang="en-US" dirty="0"/>
              <a:t>)</a:t>
            </a:r>
          </a:p>
          <a:p>
            <a:pPr lvl="1"/>
            <a:r>
              <a:rPr lang="en-CA" altLang="en-US" dirty="0"/>
              <a:t>France </a:t>
            </a:r>
            <a:r>
              <a:rPr lang="en-CA" altLang="en-US" dirty="0" err="1"/>
              <a:t>découverte</a:t>
            </a:r>
            <a:r>
              <a:rPr lang="en-CA" altLang="en-US" dirty="0"/>
              <a:t> </a:t>
            </a:r>
            <a:r>
              <a:rPr lang="en-CA" altLang="en-US" dirty="0" err="1"/>
              <a:t>scientifique</a:t>
            </a:r>
            <a:r>
              <a:rPr lang="en-CA" altLang="en-US" dirty="0"/>
              <a:t> - chez les </a:t>
            </a:r>
            <a:r>
              <a:rPr lang="en-CA" altLang="en-US" dirty="0" err="1"/>
              <a:t>tiques</a:t>
            </a:r>
            <a:endParaRPr lang="en-CA" altLang="en-US" dirty="0"/>
          </a:p>
          <a:p>
            <a:pPr lvl="1"/>
            <a:r>
              <a:rPr lang="en-CA" altLang="en-US" dirty="0" err="1"/>
              <a:t>Espagne</a:t>
            </a:r>
            <a:r>
              <a:rPr lang="en-CA" altLang="en-US" dirty="0"/>
              <a:t> (</a:t>
            </a:r>
            <a:r>
              <a:rPr lang="en-CA" altLang="en-US" u="sng" dirty="0" err="1">
                <a:hlinkClick r:id="rId5"/>
              </a:rPr>
              <a:t>humain</a:t>
            </a:r>
            <a:r>
              <a:rPr lang="en-CA" altLang="en-US" u="sng" dirty="0">
                <a:hlinkClick r:id="rId5"/>
              </a:rPr>
              <a:t> </a:t>
            </a:r>
            <a:r>
              <a:rPr lang="en-CA" altLang="en-US" dirty="0"/>
              <a:t>- homme </a:t>
            </a:r>
            <a:r>
              <a:rPr lang="en-CA" altLang="en-US" dirty="0" err="1"/>
              <a:t>âgé</a:t>
            </a:r>
            <a:r>
              <a:rPr lang="en-CA" altLang="en-US" dirty="0"/>
              <a:t>) </a:t>
            </a:r>
          </a:p>
          <a:p>
            <a:pPr lvl="1"/>
            <a:r>
              <a:rPr lang="en-CA" altLang="en-US" u="sng" dirty="0" err="1">
                <a:hlinkClick r:id="rId6"/>
              </a:rPr>
              <a:t>Turquie</a:t>
            </a:r>
            <a:r>
              <a:rPr lang="en-CA" altLang="en-US" u="sng" dirty="0">
                <a:hlinkClick r:id="rId6"/>
              </a:rPr>
              <a:t> </a:t>
            </a:r>
            <a:r>
              <a:rPr lang="en-CA" altLang="en-US" dirty="0"/>
              <a:t>(</a:t>
            </a:r>
            <a:r>
              <a:rPr lang="en-CA" altLang="en-US" dirty="0" err="1"/>
              <a:t>humains</a:t>
            </a:r>
            <a:r>
              <a:rPr lang="en-CA" altLang="en-US" dirty="0"/>
              <a:t>)</a:t>
            </a:r>
          </a:p>
          <a:p>
            <a:pPr lvl="1"/>
            <a:r>
              <a:rPr lang="en-CA" altLang="en-US" u="sng" dirty="0" err="1">
                <a:hlinkClick r:id="rId7"/>
              </a:rPr>
              <a:t>Irak</a:t>
            </a:r>
            <a:r>
              <a:rPr lang="en-CA" altLang="en-US" u="sng" dirty="0">
                <a:hlinkClick r:id="rId7"/>
              </a:rPr>
              <a:t> </a:t>
            </a:r>
            <a:r>
              <a:rPr lang="en-CA" altLang="en-US" dirty="0"/>
              <a:t>(</a:t>
            </a:r>
            <a:r>
              <a:rPr lang="en-CA" altLang="en-US" dirty="0" err="1"/>
              <a:t>humains</a:t>
            </a:r>
            <a:r>
              <a:rPr lang="en-CA" altLang="en-US" dirty="0"/>
              <a:t>)</a:t>
            </a:r>
          </a:p>
          <a:p>
            <a:pPr lvl="1"/>
            <a:r>
              <a:rPr lang="en-CA" altLang="en-US" u="sng" dirty="0">
                <a:hlinkClick r:id="rId8"/>
              </a:rPr>
              <a:t>Pakistan </a:t>
            </a:r>
            <a:r>
              <a:rPr lang="en-CA" altLang="en-US" dirty="0"/>
              <a:t>(</a:t>
            </a:r>
            <a:r>
              <a:rPr lang="en-CA" altLang="en-US" dirty="0" err="1"/>
              <a:t>humains</a:t>
            </a:r>
            <a:r>
              <a:rPr lang="en-CA" altLang="en-US" dirty="0"/>
              <a:t>)</a:t>
            </a:r>
          </a:p>
        </p:txBody>
      </p:sp>
      <p:sp>
        <p:nvSpPr>
          <p:cNvPr id="28676" name="Slide Number Placeholder 3">
            <a:extLst>
              <a:ext uri="{FF2B5EF4-FFF2-40B4-BE49-F238E27FC236}">
                <a16:creationId xmlns:a16="http://schemas.microsoft.com/office/drawing/2014/main" id="{586F9561-F433-0036-6807-0BDC44D9C53A}"/>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5AF0BD9-6A00-4B2A-BE47-C32202ECE378}" type="slidenum">
              <a:rPr lang="en-US" altLang="en-US" sz="1200">
                <a:solidFill>
                  <a:srgbClr val="898989"/>
                </a:solidFill>
              </a:rPr>
              <a:t>8</a:t>
            </a:fld>
            <a:endParaRPr lang="en-US" altLang="en-US" sz="1200">
              <a:solidFill>
                <a:srgbClr val="898989"/>
              </a:solidFill>
            </a:endParaRPr>
          </a:p>
        </p:txBody>
      </p:sp>
      <p:sp>
        <p:nvSpPr>
          <p:cNvPr id="28677" name="Rectangle 2">
            <a:extLst>
              <a:ext uri="{FF2B5EF4-FFF2-40B4-BE49-F238E27FC236}">
                <a16:creationId xmlns:a16="http://schemas.microsoft.com/office/drawing/2014/main" id="{D033D53F-C72F-D5CE-F0A9-CAAFE367C762}"/>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8678" name="TextBox 7">
            <a:extLst>
              <a:ext uri="{FF2B5EF4-FFF2-40B4-BE49-F238E27FC236}">
                <a16:creationId xmlns:a16="http://schemas.microsoft.com/office/drawing/2014/main" id="{82BB60F3-3647-3F44-2A0D-D2C792837772}"/>
              </a:ext>
            </a:extLst>
          </p:cNvPr>
          <p:cNvSpPr txBox="1">
            <a:spLocks noChangeArrowheads="1"/>
          </p:cNvSpPr>
          <p:nvPr/>
        </p:nvSpPr>
        <p:spPr bwMode="auto">
          <a:xfrm>
            <a:off x="6586538" y="625792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Signaux CCHF : Mai 2015 - Juin 2024</a:t>
            </a:r>
            <a:endParaRPr lang="en-CA" altLang="en-US" sz="1400"/>
          </a:p>
        </p:txBody>
      </p:sp>
      <p:pic>
        <p:nvPicPr>
          <p:cNvPr id="28679" name="Picture 17">
            <a:extLst>
              <a:ext uri="{FF2B5EF4-FFF2-40B4-BE49-F238E27FC236}">
                <a16:creationId xmlns:a16="http://schemas.microsoft.com/office/drawing/2014/main" id="{DDFC91D3-308B-762D-6318-A031BC9558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0513" y="3803650"/>
            <a:ext cx="5184775" cy="244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0" name="Text Placeholder 2">
            <a:extLst>
              <a:ext uri="{FF2B5EF4-FFF2-40B4-BE49-F238E27FC236}">
                <a16:creationId xmlns:a16="http://schemas.microsoft.com/office/drawing/2014/main" id="{B0202614-E424-C568-D314-FF2552AD571D}"/>
              </a:ext>
            </a:extLst>
          </p:cNvPr>
          <p:cNvSpPr txBox="1">
            <a:spLocks/>
          </p:cNvSpPr>
          <p:nvPr/>
        </p:nvSpPr>
        <p:spPr bwMode="auto">
          <a:xfrm>
            <a:off x="295275" y="3935412"/>
            <a:ext cx="626903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sz="2000" b="1" u="sng" dirty="0">
                <a:hlinkClick r:id="rId10"/>
              </a:rPr>
              <a:t>Virus de la </a:t>
            </a:r>
            <a:r>
              <a:rPr lang="en-CA" altLang="en-US" sz="2000" b="1" u="sng" dirty="0" err="1">
                <a:hlinkClick r:id="rId10"/>
              </a:rPr>
              <a:t>fièvre</a:t>
            </a:r>
            <a:r>
              <a:rPr lang="en-CA" altLang="en-US" sz="2000" b="1" u="sng" dirty="0">
                <a:hlinkClick r:id="rId10"/>
              </a:rPr>
              <a:t> </a:t>
            </a:r>
            <a:r>
              <a:rPr lang="en-CA" altLang="en-US" sz="2000" b="1" u="sng" dirty="0" err="1">
                <a:hlinkClick r:id="rId10"/>
              </a:rPr>
              <a:t>hémorragique</a:t>
            </a:r>
            <a:r>
              <a:rPr lang="en-CA" altLang="en-US" sz="2000" b="1" u="sng" dirty="0">
                <a:hlinkClick r:id="rId10"/>
              </a:rPr>
              <a:t> de </a:t>
            </a:r>
            <a:r>
              <a:rPr lang="en-CA" altLang="en-US" sz="2000" b="1" u="sng" dirty="0" err="1">
                <a:hlinkClick r:id="rId10"/>
              </a:rPr>
              <a:t>Crimée</a:t>
            </a:r>
            <a:r>
              <a:rPr lang="en-CA" altLang="en-US" sz="2000" b="1" u="sng" dirty="0">
                <a:hlinkClick r:id="rId10"/>
              </a:rPr>
              <a:t>-Congo dans des </a:t>
            </a:r>
            <a:r>
              <a:rPr lang="en-CA" altLang="en-US" sz="2000" b="1" u="sng" dirty="0" err="1">
                <a:hlinkClick r:id="rId10"/>
              </a:rPr>
              <a:t>tiques</a:t>
            </a:r>
            <a:r>
              <a:rPr lang="en-CA" altLang="en-US" sz="2000" b="1" u="sng" dirty="0">
                <a:hlinkClick r:id="rId10"/>
              </a:rPr>
              <a:t> </a:t>
            </a:r>
            <a:r>
              <a:rPr lang="en-CA" altLang="en-US" sz="2000" b="1" u="sng" dirty="0" err="1">
                <a:hlinkClick r:id="rId10"/>
              </a:rPr>
              <a:t>prélevées</a:t>
            </a:r>
            <a:r>
              <a:rPr lang="en-CA" altLang="en-US" sz="2000" b="1" u="sng" dirty="0">
                <a:hlinkClick r:id="rId10"/>
              </a:rPr>
              <a:t> sur des </a:t>
            </a:r>
            <a:r>
              <a:rPr lang="en-CA" altLang="en-US" sz="2000" b="1" u="sng" dirty="0" err="1">
                <a:hlinkClick r:id="rId10"/>
              </a:rPr>
              <a:t>bovins</a:t>
            </a:r>
            <a:r>
              <a:rPr lang="en-CA" altLang="en-US" sz="2000" b="1" u="sng" dirty="0">
                <a:hlinkClick r:id="rId10"/>
              </a:rPr>
              <a:t>, Corse, France, 2023</a:t>
            </a:r>
            <a:endParaRPr lang="en-CA" altLang="en-US" sz="2000" dirty="0"/>
          </a:p>
          <a:p>
            <a:r>
              <a:rPr lang="en-CA" altLang="en-US" sz="2000" b="1" u="sng" dirty="0" err="1">
                <a:hlinkClick r:id="rId11"/>
              </a:rPr>
              <a:t>Modèle</a:t>
            </a:r>
            <a:r>
              <a:rPr lang="en-CA" altLang="en-US" sz="2000" b="1" u="sng" dirty="0">
                <a:hlinkClick r:id="rId11"/>
              </a:rPr>
              <a:t> </a:t>
            </a:r>
            <a:r>
              <a:rPr lang="en-CA" altLang="en-US" sz="2000" b="1" u="sng" dirty="0" err="1">
                <a:hlinkClick r:id="rId11"/>
              </a:rPr>
              <a:t>d'exposition</a:t>
            </a:r>
            <a:r>
              <a:rPr lang="en-CA" altLang="en-US" sz="2000" b="1" u="sng" dirty="0">
                <a:hlinkClick r:id="rId11"/>
              </a:rPr>
              <a:t> </a:t>
            </a:r>
            <a:r>
              <a:rPr lang="en-CA" altLang="en-US" sz="2000" b="1" u="sng" dirty="0" err="1">
                <a:hlinkClick r:id="rId11"/>
              </a:rPr>
              <a:t>animale</a:t>
            </a:r>
            <a:r>
              <a:rPr lang="en-CA" altLang="en-US" sz="2000" b="1" u="sng" dirty="0">
                <a:hlinkClick r:id="rId11"/>
              </a:rPr>
              <a:t> pour la </a:t>
            </a:r>
            <a:r>
              <a:rPr lang="en-CA" altLang="en-US" sz="2000" b="1" u="sng" dirty="0" err="1">
                <a:hlinkClick r:id="rId11"/>
              </a:rPr>
              <a:t>cartographie</a:t>
            </a:r>
            <a:r>
              <a:rPr lang="en-CA" altLang="en-US" sz="2000" b="1" u="sng" dirty="0">
                <a:hlinkClick r:id="rId11"/>
              </a:rPr>
              <a:t> du </a:t>
            </a:r>
            <a:r>
              <a:rPr lang="en-CA" altLang="en-US" sz="2000" b="1" u="sng" dirty="0" err="1">
                <a:hlinkClick r:id="rId11"/>
              </a:rPr>
              <a:t>risque</a:t>
            </a:r>
            <a:r>
              <a:rPr lang="en-CA" altLang="en-US" sz="2000" b="1" u="sng" dirty="0">
                <a:hlinkClick r:id="rId11"/>
              </a:rPr>
              <a:t> </a:t>
            </a:r>
            <a:r>
              <a:rPr lang="en-CA" altLang="en-US" sz="2000" b="1" u="sng" dirty="0" err="1">
                <a:hlinkClick r:id="rId11"/>
              </a:rPr>
              <a:t>d'émergence</a:t>
            </a:r>
            <a:r>
              <a:rPr lang="en-CA" altLang="en-US" sz="2000" b="1" u="sng" dirty="0">
                <a:hlinkClick r:id="rId11"/>
              </a:rPr>
              <a:t> du virus de la </a:t>
            </a:r>
            <a:r>
              <a:rPr lang="en-CA" altLang="en-US" sz="2000" b="1" u="sng" dirty="0" err="1">
                <a:hlinkClick r:id="rId11"/>
              </a:rPr>
              <a:t>fièvre</a:t>
            </a:r>
            <a:r>
              <a:rPr lang="en-CA" altLang="en-US" sz="2000" b="1" u="sng" dirty="0">
                <a:hlinkClick r:id="rId11"/>
              </a:rPr>
              <a:t> </a:t>
            </a:r>
            <a:r>
              <a:rPr lang="en-CA" altLang="en-US" sz="2000" b="1" u="sng" dirty="0" err="1">
                <a:hlinkClick r:id="rId11"/>
              </a:rPr>
              <a:t>hémorragique</a:t>
            </a:r>
            <a:r>
              <a:rPr lang="en-CA" altLang="en-US" sz="2000" b="1" u="sng" dirty="0">
                <a:hlinkClick r:id="rId11"/>
              </a:rPr>
              <a:t> de </a:t>
            </a:r>
            <a:r>
              <a:rPr lang="en-CA" altLang="en-US" sz="2000" b="1" u="sng" dirty="0" err="1">
                <a:hlinkClick r:id="rId11"/>
              </a:rPr>
              <a:t>Crimée</a:t>
            </a:r>
            <a:r>
              <a:rPr lang="en-CA" altLang="en-US" sz="2000" b="1" u="sng" dirty="0">
                <a:hlinkClick r:id="rId11"/>
              </a:rPr>
              <a:t>-Congo</a:t>
            </a:r>
            <a:endParaRPr lang="en-CA" altLang="en-US" sz="2000" b="1" u="sng" dirty="0"/>
          </a:p>
          <a:p>
            <a:r>
              <a:rPr lang="en-CA" altLang="en-US" sz="2000" b="1" u="sng" dirty="0"/>
              <a:t>Le virus de la </a:t>
            </a:r>
            <a:r>
              <a:rPr lang="en-CA" altLang="en-US" sz="2000" b="1" u="sng" dirty="0" err="1"/>
              <a:t>fièvre</a:t>
            </a:r>
            <a:r>
              <a:rPr lang="en-CA" altLang="en-US" sz="2000" b="1" u="sng" dirty="0"/>
              <a:t> </a:t>
            </a:r>
            <a:r>
              <a:rPr lang="en-CA" altLang="en-US" sz="2000" b="1" u="sng" dirty="0" err="1"/>
              <a:t>hémorragique</a:t>
            </a:r>
            <a:r>
              <a:rPr lang="en-CA" altLang="en-US" sz="2000" b="1" u="sng" dirty="0"/>
              <a:t> de </a:t>
            </a:r>
            <a:r>
              <a:rPr lang="en-CA" altLang="en-US" sz="2000" b="1" u="sng" dirty="0" err="1"/>
              <a:t>Crimée</a:t>
            </a:r>
            <a:r>
              <a:rPr lang="en-CA" altLang="en-US" sz="2000" b="1" u="sng" dirty="0"/>
              <a:t>-Congo utilise le LDLR pour se </a:t>
            </a:r>
            <a:r>
              <a:rPr lang="en-CA" altLang="en-US" sz="2000" b="1" u="sng" dirty="0" err="1"/>
              <a:t>lier</a:t>
            </a:r>
            <a:r>
              <a:rPr lang="en-CA" altLang="en-US" sz="2000" b="1" u="sng" dirty="0"/>
              <a:t> aux cellules </a:t>
            </a:r>
            <a:r>
              <a:rPr lang="en-CA" altLang="en-US" sz="2000" b="1" u="sng" dirty="0" err="1"/>
              <a:t>hôtes</a:t>
            </a:r>
            <a:r>
              <a:rPr lang="en-CA" altLang="en-US" sz="2000" b="1" u="sng" dirty="0"/>
              <a:t> et y </a:t>
            </a:r>
            <a:r>
              <a:rPr lang="en-CA" altLang="en-US" sz="2000" b="1" u="sng" dirty="0" err="1"/>
              <a:t>pénétrer</a:t>
            </a:r>
            <a:endParaRPr lang="en-CA" altLang="en-US" sz="2000" dirty="0"/>
          </a:p>
        </p:txBody>
      </p:sp>
      <p:sp>
        <p:nvSpPr>
          <p:cNvPr id="28681" name="Rectangle 4">
            <a:extLst>
              <a:ext uri="{FF2B5EF4-FFF2-40B4-BE49-F238E27FC236}">
                <a16:creationId xmlns:a16="http://schemas.microsoft.com/office/drawing/2014/main" id="{790079E6-987F-CDA9-4446-4EBA6A24800C}"/>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8682" name="TextBox 11">
            <a:extLst>
              <a:ext uri="{FF2B5EF4-FFF2-40B4-BE49-F238E27FC236}">
                <a16:creationId xmlns:a16="http://schemas.microsoft.com/office/drawing/2014/main" id="{265B4B5E-A09B-75F4-D8C6-920918912F1C}"/>
              </a:ext>
            </a:extLst>
          </p:cNvPr>
          <p:cNvSpPr txBox="1">
            <a:spLocks noChangeArrowheads="1"/>
          </p:cNvSpPr>
          <p:nvPr/>
        </p:nvSpPr>
        <p:spPr bwMode="auto">
          <a:xfrm>
            <a:off x="7366000" y="3032125"/>
            <a:ext cx="476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a:t>Tique Hyalomma (Photo : Daktaridudu/Wikimedia Commons) </a:t>
            </a:r>
            <a:r>
              <a:rPr lang="en-CA" altLang="en-US" sz="1200">
                <a:hlinkClick r:id="rId12"/>
              </a:rPr>
              <a:t>OMS Région Méditerranée orientale</a:t>
            </a:r>
            <a:endParaRPr lang="en-CA" altLang="en-US" sz="1200"/>
          </a:p>
        </p:txBody>
      </p:sp>
      <p:pic>
        <p:nvPicPr>
          <p:cNvPr id="28683" name="Picture 6" descr="Hyalomma ticks are the main vector for CCHF (Photo: Daktaridudu/Wikimedia Commons)">
            <a:extLst>
              <a:ext uri="{FF2B5EF4-FFF2-40B4-BE49-F238E27FC236}">
                <a16:creationId xmlns:a16="http://schemas.microsoft.com/office/drawing/2014/main" id="{73B7FE5A-6E06-D2E1-83F1-172F11FEC3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66000" y="849313"/>
            <a:ext cx="445928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C5BB-3515-310F-7A9F-5E7F1B87521A}"/>
              </a:ext>
            </a:extLst>
          </p:cNvPr>
          <p:cNvSpPr>
            <a:spLocks noGrp="1"/>
          </p:cNvSpPr>
          <p:nvPr>
            <p:ph type="title"/>
          </p:nvPr>
        </p:nvSpPr>
        <p:spPr>
          <a:xfrm>
            <a:off x="180975" y="-98425"/>
            <a:ext cx="10515600" cy="1325563"/>
          </a:xfrm>
        </p:spPr>
        <p:txBody>
          <a:bodyPr/>
          <a:lstStyle/>
          <a:p>
            <a:pPr>
              <a:defRPr/>
            </a:pPr>
            <a:r>
              <a:rPr lang="en-US" sz="3200" dirty="0"/>
              <a:t>Dengue</a:t>
            </a:r>
            <a:endParaRPr lang="en-CA" sz="3200" dirty="0"/>
          </a:p>
        </p:txBody>
      </p:sp>
      <p:sp>
        <p:nvSpPr>
          <p:cNvPr id="30723" name="Text Placeholder 2">
            <a:extLst>
              <a:ext uri="{FF2B5EF4-FFF2-40B4-BE49-F238E27FC236}">
                <a16:creationId xmlns:a16="http://schemas.microsoft.com/office/drawing/2014/main" id="{A8423B68-0C22-D7DE-CE93-051EB26259DB}"/>
              </a:ext>
            </a:extLst>
          </p:cNvPr>
          <p:cNvSpPr>
            <a:spLocks noGrp="1"/>
          </p:cNvSpPr>
          <p:nvPr>
            <p:ph type="body" sz="quarter" idx="13"/>
          </p:nvPr>
        </p:nvSpPr>
        <p:spPr>
          <a:xfrm>
            <a:off x="358775" y="850900"/>
            <a:ext cx="7221538" cy="2786063"/>
          </a:xfrm>
        </p:spPr>
        <p:txBody>
          <a:bodyPr/>
          <a:lstStyle/>
          <a:p>
            <a:r>
              <a:rPr lang="en-US" altLang="en-US" dirty="0">
                <a:hlinkClick r:id="rId3"/>
              </a:rPr>
              <a:t>OPS </a:t>
            </a:r>
            <a:r>
              <a:rPr lang="en-US" altLang="en-US" dirty="0"/>
              <a:t>- Situation </a:t>
            </a:r>
            <a:r>
              <a:rPr lang="en-US" altLang="en-US" dirty="0" err="1"/>
              <a:t>épidémiologique</a:t>
            </a:r>
            <a:r>
              <a:rPr lang="en-US" altLang="en-US" dirty="0"/>
              <a:t> de la dengue dans la </a:t>
            </a:r>
            <a:r>
              <a:rPr lang="en-US" altLang="en-US" dirty="0" err="1"/>
              <a:t>région</a:t>
            </a:r>
            <a:r>
              <a:rPr lang="en-US" altLang="en-US" dirty="0"/>
              <a:t> des </a:t>
            </a:r>
            <a:r>
              <a:rPr lang="en-US" altLang="en-US" dirty="0" err="1"/>
              <a:t>Amériques</a:t>
            </a:r>
            <a:endParaRPr lang="en-CA" altLang="en-US" dirty="0"/>
          </a:p>
          <a:p>
            <a:pPr lvl="1"/>
            <a:r>
              <a:rPr lang="en-US" altLang="en-US" dirty="0"/>
              <a:t>8 794 941 </a:t>
            </a:r>
            <a:r>
              <a:rPr lang="en-US" altLang="en-US" dirty="0" err="1"/>
              <a:t>cas</a:t>
            </a:r>
            <a:r>
              <a:rPr lang="en-US" altLang="en-US" dirty="0"/>
              <a:t> suspects de dengue </a:t>
            </a:r>
            <a:r>
              <a:rPr lang="en-US" altLang="en-US" dirty="0" err="1"/>
              <a:t>signalés</a:t>
            </a:r>
            <a:r>
              <a:rPr lang="en-US" altLang="en-US" dirty="0"/>
              <a:t> dans les </a:t>
            </a:r>
            <a:r>
              <a:rPr lang="en-US" altLang="en-US" dirty="0" err="1"/>
              <a:t>Amériques</a:t>
            </a:r>
            <a:r>
              <a:rPr lang="en-US" altLang="en-US" dirty="0"/>
              <a:t> </a:t>
            </a:r>
            <a:r>
              <a:rPr lang="en-US" altLang="en-US" dirty="0" err="1"/>
              <a:t>en</a:t>
            </a:r>
            <a:r>
              <a:rPr lang="en-US" altLang="en-US" dirty="0"/>
              <a:t> 20 </a:t>
            </a:r>
            <a:r>
              <a:rPr lang="en-US" altLang="en-US" dirty="0" err="1"/>
              <a:t>semaines</a:t>
            </a:r>
            <a:r>
              <a:rPr lang="en-US" altLang="en-US" dirty="0"/>
              <a:t> de 2024</a:t>
            </a:r>
          </a:p>
          <a:p>
            <a:pPr lvl="1"/>
            <a:r>
              <a:rPr lang="en-US" altLang="en-US" dirty="0"/>
              <a:t>4 264 320 </a:t>
            </a:r>
            <a:r>
              <a:rPr lang="en-US" altLang="en-US" dirty="0" err="1"/>
              <a:t>laboratoires</a:t>
            </a:r>
            <a:r>
              <a:rPr lang="en-US" altLang="en-US" dirty="0"/>
              <a:t> </a:t>
            </a:r>
            <a:r>
              <a:rPr lang="en-US" altLang="en-US" dirty="0" err="1"/>
              <a:t>confirmés</a:t>
            </a:r>
            <a:r>
              <a:rPr lang="en-US" altLang="en-US" dirty="0"/>
              <a:t> avec 4 108 </a:t>
            </a:r>
            <a:r>
              <a:rPr lang="en-US" altLang="en-US" dirty="0" err="1"/>
              <a:t>décès</a:t>
            </a:r>
            <a:endParaRPr lang="en-US" altLang="en-US" dirty="0"/>
          </a:p>
          <a:p>
            <a:r>
              <a:rPr lang="en-US" altLang="en-US" dirty="0">
                <a:hlinkClick r:id="rId4"/>
              </a:rPr>
              <a:t>OMS </a:t>
            </a:r>
            <a:r>
              <a:rPr lang="en-US" altLang="en-US" dirty="0"/>
              <a:t>- Situation </a:t>
            </a:r>
            <a:r>
              <a:rPr lang="en-US" altLang="en-US" dirty="0" err="1"/>
              <a:t>mondiale</a:t>
            </a:r>
            <a:r>
              <a:rPr lang="en-US" altLang="en-US" dirty="0"/>
              <a:t> de la dengue</a:t>
            </a:r>
          </a:p>
          <a:p>
            <a:pPr lvl="1"/>
            <a:r>
              <a:rPr lang="en-CA" altLang="en-US" dirty="0"/>
              <a:t>90 pays </a:t>
            </a:r>
            <a:r>
              <a:rPr lang="en-CA" altLang="en-US" dirty="0" err="1"/>
              <a:t>ont</a:t>
            </a:r>
            <a:r>
              <a:rPr lang="en-CA" altLang="en-US" dirty="0"/>
              <a:t> </a:t>
            </a:r>
            <a:r>
              <a:rPr lang="en-CA" altLang="en-US" dirty="0" err="1"/>
              <a:t>une</a:t>
            </a:r>
            <a:r>
              <a:rPr lang="en-CA" altLang="en-US" dirty="0"/>
              <a:t> transmission active de la dengue </a:t>
            </a:r>
            <a:r>
              <a:rPr lang="en-CA" altLang="en-US" dirty="0" err="1"/>
              <a:t>connue</a:t>
            </a:r>
            <a:r>
              <a:rPr lang="en-CA" altLang="en-US" dirty="0"/>
              <a:t> pour 2024</a:t>
            </a:r>
            <a:endParaRPr lang="en-US" altLang="en-US" dirty="0"/>
          </a:p>
        </p:txBody>
      </p:sp>
      <p:sp>
        <p:nvSpPr>
          <p:cNvPr id="30724" name="Slide Number Placeholder 3">
            <a:extLst>
              <a:ext uri="{FF2B5EF4-FFF2-40B4-BE49-F238E27FC236}">
                <a16:creationId xmlns:a16="http://schemas.microsoft.com/office/drawing/2014/main" id="{94E7117E-CA46-1E96-980E-2637D839072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E2EB872-D821-48F4-BE8C-EE6A88A3E00D}" type="slidenum">
              <a:rPr lang="en-US" altLang="en-US" sz="1200">
                <a:solidFill>
                  <a:srgbClr val="898989"/>
                </a:solidFill>
              </a:rPr>
              <a:t>9</a:t>
            </a:fld>
            <a:endParaRPr lang="en-US" altLang="en-US" sz="1200">
              <a:solidFill>
                <a:srgbClr val="898989"/>
              </a:solidFill>
            </a:endParaRPr>
          </a:p>
        </p:txBody>
      </p:sp>
      <p:sp>
        <p:nvSpPr>
          <p:cNvPr id="30725" name="Rectangle 4">
            <a:extLst>
              <a:ext uri="{FF2B5EF4-FFF2-40B4-BE49-F238E27FC236}">
                <a16:creationId xmlns:a16="http://schemas.microsoft.com/office/drawing/2014/main" id="{52886743-F465-21EA-7FBC-F8CE3B9056B4}"/>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6" name="Rectangle 2">
            <a:extLst>
              <a:ext uri="{FF2B5EF4-FFF2-40B4-BE49-F238E27FC236}">
                <a16:creationId xmlns:a16="http://schemas.microsoft.com/office/drawing/2014/main" id="{80215FA6-B79D-FF5F-3972-85E301A62F62}"/>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7" name="Rectangle 4">
            <a:extLst>
              <a:ext uri="{FF2B5EF4-FFF2-40B4-BE49-F238E27FC236}">
                <a16:creationId xmlns:a16="http://schemas.microsoft.com/office/drawing/2014/main" id="{419C86E7-3DA9-3A7F-E341-DA0354421466}"/>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8" name="TextBox 7">
            <a:extLst>
              <a:ext uri="{FF2B5EF4-FFF2-40B4-BE49-F238E27FC236}">
                <a16:creationId xmlns:a16="http://schemas.microsoft.com/office/drawing/2014/main" id="{B1150D4D-4778-143B-F667-87D50AAD3669}"/>
              </a:ext>
            </a:extLst>
          </p:cNvPr>
          <p:cNvSpPr txBox="1">
            <a:spLocks noChangeArrowheads="1"/>
          </p:cNvSpPr>
          <p:nvPr/>
        </p:nvSpPr>
        <p:spPr bwMode="auto">
          <a:xfrm>
            <a:off x="571500" y="6107113"/>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Signaux de la dengue : mai 2019 - juin 2024</a:t>
            </a:r>
            <a:endParaRPr lang="en-CA" altLang="en-US" sz="1400"/>
          </a:p>
        </p:txBody>
      </p:sp>
      <p:pic>
        <p:nvPicPr>
          <p:cNvPr id="30729" name="Picture 2">
            <a:extLst>
              <a:ext uri="{FF2B5EF4-FFF2-40B4-BE49-F238E27FC236}">
                <a16:creationId xmlns:a16="http://schemas.microsoft.com/office/drawing/2014/main" id="{952D5F05-7DE9-AC73-BA84-49A35EFB08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5163" y="4108450"/>
            <a:ext cx="10869612" cy="19986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30" name="Picture 8">
            <a:extLst>
              <a:ext uri="{FF2B5EF4-FFF2-40B4-BE49-F238E27FC236}">
                <a16:creationId xmlns:a16="http://schemas.microsoft.com/office/drawing/2014/main" id="{075BFCAD-BC37-6228-6251-65716B76403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39025" y="776288"/>
            <a:ext cx="4100513" cy="32083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31" name="TextBox 10">
            <a:extLst>
              <a:ext uri="{FF2B5EF4-FFF2-40B4-BE49-F238E27FC236}">
                <a16:creationId xmlns:a16="http://schemas.microsoft.com/office/drawing/2014/main" id="{0E90BB85-CBE5-4E63-E0E6-A5600AC7BA0B}"/>
              </a:ext>
            </a:extLst>
          </p:cNvPr>
          <p:cNvSpPr txBox="1">
            <a:spLocks noChangeArrowheads="1"/>
          </p:cNvSpPr>
          <p:nvPr/>
        </p:nvSpPr>
        <p:spPr bwMode="auto">
          <a:xfrm>
            <a:off x="6485731" y="2650826"/>
            <a:ext cx="2049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t>Tableau de bord de </a:t>
            </a:r>
            <a:r>
              <a:rPr lang="en-CA" altLang="en-US" sz="1400" b="1" dirty="0" err="1"/>
              <a:t>l'OMS</a:t>
            </a:r>
            <a:r>
              <a:rPr lang="en-CA" altLang="en-US" sz="1400" b="1" dirty="0"/>
              <a:t> sur la dengue</a:t>
            </a:r>
          </a:p>
        </p:txBody>
      </p:sp>
      <p:cxnSp>
        <p:nvCxnSpPr>
          <p:cNvPr id="7" name="Straight Arrow Connector 6">
            <a:extLst>
              <a:ext uri="{FF2B5EF4-FFF2-40B4-BE49-F238E27FC236}">
                <a16:creationId xmlns:a16="http://schemas.microsoft.com/office/drawing/2014/main" id="{CDAE2FE6-A253-B8CF-8017-0A97B7EF6434}"/>
              </a:ext>
            </a:extLst>
          </p:cNvPr>
          <p:cNvCxnSpPr/>
          <p:nvPr/>
        </p:nvCxnSpPr>
        <p:spPr>
          <a:xfrm>
            <a:off x="6347618" y="3123901"/>
            <a:ext cx="2141538" cy="174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8E3E8D7C047C48A0BA44A7873C7DC3" ma:contentTypeVersion="14" ma:contentTypeDescription="Create a new document." ma:contentTypeScope="" ma:versionID="24ba28c550eb4318b0d34ff7d3a36df0">
  <xsd:schema xmlns:xsd="http://www.w3.org/2001/XMLSchema" xmlns:xs="http://www.w3.org/2001/XMLSchema" xmlns:p="http://schemas.microsoft.com/office/2006/metadata/properties" xmlns:ns2="287fcbc9-9f89-44d8-9333-8d3d70aed93c" xmlns:ns3="755d5f89-bc81-4592-9211-0dfc2f0e352d" targetNamespace="http://schemas.microsoft.com/office/2006/metadata/properties" ma:root="true" ma:fieldsID="91a5c7c4b4c26cf6f29c16fafadcc725" ns2:_="" ns3:_="">
    <xsd:import namespace="287fcbc9-9f89-44d8-9333-8d3d70aed93c"/>
    <xsd:import namespace="755d5f89-bc81-4592-9211-0dfc2f0e35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fcbc9-9f89-44d8-9333-8d3d70aed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272d96-1133-4787-9d95-5d8ca748e03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d5f89-bc81-4592-9211-0dfc2f0e35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ec62b8-1550-4a4f-acc0-2f6fc2c8684d}" ma:internalName="TaxCatchAll" ma:showField="CatchAllData" ma:web="755d5f89-bc81-4592-9211-0dfc2f0e3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EAF65D-87B7-4E9E-99D7-600729A2AD15}">
  <ds:schemaRefs>
    <ds:schemaRef ds:uri="http://schemas.microsoft.com/sharepoint/v3/contenttype/forms"/>
  </ds:schemaRefs>
</ds:datastoreItem>
</file>

<file path=customXml/itemProps2.xml><?xml version="1.0" encoding="utf-8"?>
<ds:datastoreItem xmlns:ds="http://schemas.openxmlformats.org/officeDocument/2006/customXml" ds:itemID="{0544B827-6890-42E7-9379-6B64C901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fcbc9-9f89-44d8-9333-8d3d70aed93c"/>
    <ds:schemaRef ds:uri="755d5f89-bc81-4592-9211-0dfc2f0e3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35095</TotalTime>
  <Words>2926</Words>
  <Application>Microsoft Office PowerPoint</Application>
  <PresentationFormat>Widescreen</PresentationFormat>
  <Paragraphs>223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2_Office Theme</vt:lpstr>
      <vt:lpstr>Communauté des maladies émergentes et zoonotiques Identifier les risques émergents grâce à l'intelligence collective</vt:lpstr>
      <vt:lpstr>Virus de la fièvre catarrhale du mouton (BTV-3) en Europe</vt:lpstr>
      <vt:lpstr>Virus de la fièvre catarrhale du mouton (BTV-3) en Europe</vt:lpstr>
      <vt:lpstr>Virus de la fièvre catarrhale du mouton - Évaluation des risques au Royaume-Uni (BTV-3 et BTV-8)</vt:lpstr>
      <vt:lpstr>PowerPoint Presentation</vt:lpstr>
      <vt:lpstr>Tique Longhorn et Theileriosis aux Etats-Unis</vt:lpstr>
      <vt:lpstr>“New world Screwworm” en Amérique du Sud</vt:lpstr>
      <vt:lpstr>Fièvre hémorragique de Crimée-Congo</vt:lpstr>
      <vt:lpstr>Dengue</vt:lpstr>
      <vt:lpstr>Virus de l'Oropouche</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docId:A1B01FCE6ABE7CCB587E98893DBC178D</cp:keywords>
  <cp:lastModifiedBy>Murray Gillies</cp:lastModifiedBy>
  <cp:revision>568</cp:revision>
  <cp:lastPrinted>2024-03-11T14:03:21Z</cp:lastPrinted>
  <dcterms:created xsi:type="dcterms:W3CDTF">2020-02-07T23:34:08Z</dcterms:created>
  <dcterms:modified xsi:type="dcterms:W3CDTF">2024-07-18T17:50:19Z</dcterms:modified>
</cp:coreProperties>
</file>