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0"/>
  </p:notesMasterIdLst>
  <p:sldIdLst>
    <p:sldId id="256" r:id="rId2"/>
    <p:sldId id="257" r:id="rId3"/>
    <p:sldId id="258" r:id="rId4"/>
    <p:sldId id="259" r:id="rId5"/>
    <p:sldId id="269" r:id="rId6"/>
    <p:sldId id="262" r:id="rId7"/>
    <p:sldId id="295" r:id="rId8"/>
    <p:sldId id="304" r:id="rId9"/>
    <p:sldId id="299" r:id="rId10"/>
    <p:sldId id="305" r:id="rId11"/>
    <p:sldId id="293" r:id="rId12"/>
    <p:sldId id="272" r:id="rId13"/>
    <p:sldId id="264" r:id="rId14"/>
    <p:sldId id="271" r:id="rId15"/>
    <p:sldId id="266" r:id="rId16"/>
    <p:sldId id="270" r:id="rId17"/>
    <p:sldId id="267" r:id="rId18"/>
    <p:sldId id="268" r:id="rId19"/>
  </p:sldIdLst>
  <p:sldSz cx="12192000" cy="6858000"/>
  <p:notesSz cx="7019925" cy="9305925"/>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 lastIdx="8" clrIdx="0"/>
  <p:cmAuthor id="2" name="Zana Dukadzinac"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214" autoAdjust="0"/>
    <p:restoredTop sz="78304" autoAdjust="0"/>
  </p:normalViewPr>
  <p:slideViewPr>
    <p:cSldViewPr snapToGrid="0">
      <p:cViewPr varScale="1">
        <p:scale>
          <a:sx n="58" d="100"/>
          <a:sy n="58" d="100"/>
        </p:scale>
        <p:origin x="216" y="4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82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F07C6AC-BE5E-1D69-35F1-EF646C18B225}"/>
              </a:ext>
            </a:extLst>
          </p:cNvPr>
          <p:cNvSpPr>
            <a:spLocks noGrp="1"/>
          </p:cNvSpPr>
          <p:nvPr>
            <p:ph type="hdr" sz="quarter"/>
          </p:nvPr>
        </p:nvSpPr>
        <p:spPr>
          <a:xfrm>
            <a:off x="0" y="0"/>
            <a:ext cx="3041650" cy="466725"/>
          </a:xfrm>
          <a:prstGeom prst="rect">
            <a:avLst/>
          </a:prstGeom>
        </p:spPr>
        <p:txBody>
          <a:bodyPr vert="horz" lIns="93287" tIns="46644" rIns="93287" bIns="46644"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C2535B99-792A-7B49-577A-E073F6BC7415}"/>
              </a:ext>
            </a:extLst>
          </p:cNvPr>
          <p:cNvSpPr>
            <a:spLocks noGrp="1"/>
          </p:cNvSpPr>
          <p:nvPr>
            <p:ph type="dt" idx="1"/>
          </p:nvPr>
        </p:nvSpPr>
        <p:spPr>
          <a:xfrm>
            <a:off x="3976688" y="0"/>
            <a:ext cx="3041650" cy="466725"/>
          </a:xfrm>
          <a:prstGeom prst="rect">
            <a:avLst/>
          </a:prstGeom>
        </p:spPr>
        <p:txBody>
          <a:bodyPr vert="horz" lIns="93287" tIns="46644" rIns="93287" bIns="46644" rtlCol="0"/>
          <a:lstStyle>
            <a:lvl1pPr algn="r" eaLnBrk="1" fontAlgn="auto" hangingPunct="1">
              <a:spcBef>
                <a:spcPts val="0"/>
              </a:spcBef>
              <a:spcAft>
                <a:spcPts val="0"/>
              </a:spcAft>
              <a:defRPr sz="1200">
                <a:latin typeface="+mn-lt"/>
              </a:defRPr>
            </a:lvl1pPr>
          </a:lstStyle>
          <a:p>
            <a:pPr>
              <a:defRPr/>
            </a:pPr>
            <a:fld id="{7E64B217-4E51-40FE-981E-226083164C78}" type="datetimeFigureOut">
              <a:rPr lang="en-US"/>
              <a:t>9/19/2024</a:t>
            </a:fld>
            <a:endParaRPr lang="en-US"/>
          </a:p>
        </p:txBody>
      </p:sp>
      <p:sp>
        <p:nvSpPr>
          <p:cNvPr id="4" name="Slide Image Placeholder 3">
            <a:extLst>
              <a:ext uri="{FF2B5EF4-FFF2-40B4-BE49-F238E27FC236}">
                <a16:creationId xmlns:a16="http://schemas.microsoft.com/office/drawing/2014/main" id="{1B3E8D1D-CDEB-FF8F-0598-843BF7D2EB0B}"/>
              </a:ext>
            </a:extLst>
          </p:cNvPr>
          <p:cNvSpPr>
            <a:spLocks noGrp="1" noRot="1" noChangeAspect="1"/>
          </p:cNvSpPr>
          <p:nvPr>
            <p:ph type="sldImg" idx="2"/>
          </p:nvPr>
        </p:nvSpPr>
        <p:spPr>
          <a:xfrm>
            <a:off x="719138" y="1163638"/>
            <a:ext cx="5581650" cy="3140075"/>
          </a:xfrm>
          <a:prstGeom prst="rect">
            <a:avLst/>
          </a:prstGeom>
          <a:noFill/>
          <a:ln w="12700">
            <a:solidFill>
              <a:prstClr val="black"/>
            </a:solidFill>
          </a:ln>
        </p:spPr>
        <p:txBody>
          <a:bodyPr vert="horz" lIns="93287" tIns="46644" rIns="93287" bIns="46644" rtlCol="0" anchor="ctr"/>
          <a:lstStyle/>
          <a:p>
            <a:pPr lvl="0"/>
            <a:endParaRPr lang="en-US" noProof="0"/>
          </a:p>
        </p:txBody>
      </p:sp>
      <p:sp>
        <p:nvSpPr>
          <p:cNvPr id="5" name="Notes Placeholder 4">
            <a:extLst>
              <a:ext uri="{FF2B5EF4-FFF2-40B4-BE49-F238E27FC236}">
                <a16:creationId xmlns:a16="http://schemas.microsoft.com/office/drawing/2014/main" id="{EB056A93-65F0-26B0-D1C9-D4C54160DC56}"/>
              </a:ext>
            </a:extLst>
          </p:cNvPr>
          <p:cNvSpPr>
            <a:spLocks noGrp="1"/>
          </p:cNvSpPr>
          <p:nvPr>
            <p:ph type="body" sz="quarter" idx="3"/>
          </p:nvPr>
        </p:nvSpPr>
        <p:spPr>
          <a:xfrm>
            <a:off x="701675" y="4478338"/>
            <a:ext cx="5616575" cy="3663950"/>
          </a:xfrm>
          <a:prstGeom prst="rect">
            <a:avLst/>
          </a:prstGeom>
        </p:spPr>
        <p:txBody>
          <a:bodyPr vert="horz" lIns="93287" tIns="46644" rIns="93287" bIns="46644" rtlCol="0"/>
          <a:lstStyle/>
          <a:p>
            <a:pPr lvl="0"/>
            <a:r>
              <a:rPr lang="en-US" noProof="0"/>
              <a:t>Modifier les styles du texte maître</a:t>
            </a:r>
          </a:p>
          <a:p>
            <a:pPr lvl="1"/>
            <a:r>
              <a:rPr lang="en-US" noProof="0"/>
              <a:t>Deuxième niveau</a:t>
            </a:r>
          </a:p>
          <a:p>
            <a:pPr lvl="2"/>
            <a:r>
              <a:rPr lang="en-US" noProof="0"/>
              <a:t>Troisième niveau</a:t>
            </a:r>
          </a:p>
          <a:p>
            <a:pPr lvl="3"/>
            <a:r>
              <a:rPr lang="en-US" noProof="0"/>
              <a:t>Quatrième niveau</a:t>
            </a:r>
          </a:p>
          <a:p>
            <a:pPr lvl="4"/>
            <a:r>
              <a:rPr lang="en-US" noProof="0"/>
              <a:t>Cinquième niveau</a:t>
            </a:r>
          </a:p>
        </p:txBody>
      </p:sp>
      <p:sp>
        <p:nvSpPr>
          <p:cNvPr id="6" name="Footer Placeholder 5">
            <a:extLst>
              <a:ext uri="{FF2B5EF4-FFF2-40B4-BE49-F238E27FC236}">
                <a16:creationId xmlns:a16="http://schemas.microsoft.com/office/drawing/2014/main" id="{1B6734EF-0693-4FDC-3CFD-204FB92107FA}"/>
              </a:ext>
            </a:extLst>
          </p:cNvPr>
          <p:cNvSpPr>
            <a:spLocks noGrp="1"/>
          </p:cNvSpPr>
          <p:nvPr>
            <p:ph type="ftr" sz="quarter" idx="4"/>
          </p:nvPr>
        </p:nvSpPr>
        <p:spPr>
          <a:xfrm>
            <a:off x="0" y="8839200"/>
            <a:ext cx="3041650" cy="466725"/>
          </a:xfrm>
          <a:prstGeom prst="rect">
            <a:avLst/>
          </a:prstGeom>
        </p:spPr>
        <p:txBody>
          <a:bodyPr vert="horz" lIns="93287" tIns="46644" rIns="93287" bIns="46644"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33B1C3C2-AB81-4C3C-BE13-CEB6075D6248}"/>
              </a:ext>
            </a:extLst>
          </p:cNvPr>
          <p:cNvSpPr>
            <a:spLocks noGrp="1"/>
          </p:cNvSpPr>
          <p:nvPr>
            <p:ph type="sldNum" sz="quarter" idx="5"/>
          </p:nvPr>
        </p:nvSpPr>
        <p:spPr>
          <a:xfrm>
            <a:off x="3976688" y="8839200"/>
            <a:ext cx="3041650" cy="466725"/>
          </a:xfrm>
          <a:prstGeom prst="rect">
            <a:avLst/>
          </a:prstGeom>
        </p:spPr>
        <p:txBody>
          <a:bodyPr vert="horz" wrap="square" lIns="93287" tIns="46644" rIns="93287" bIns="46644" numCol="1" anchor="b" anchorCtr="0" compatLnSpc="1">
            <a:prstTxWarp prst="textNoShape">
              <a:avLst/>
            </a:prstTxWarp>
          </a:bodyPr>
          <a:lstStyle>
            <a:lvl1pPr algn="r" eaLnBrk="1" hangingPunct="1">
              <a:defRPr sz="1200"/>
            </a:lvl1pPr>
          </a:lstStyle>
          <a:p>
            <a:fld id="{8FA67506-B016-4122-971D-330CBBDF8015}" type="slidenum">
              <a:rPr lang="en-US" altLang="en-US"/>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paho.org/en/documents/epidemiological-update-oropouche-region-americas-6-march-2024"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lanacion.com.ar/sociedad/fiebre-de-oropouche-la-enfermedad-infecciosa-que-crece-en-brasil-y-genero-una-alerta-regional-nid15082024/" TargetMode="External"/><Relationship Id="rId4" Type="http://schemas.openxmlformats.org/officeDocument/2006/relationships/hyperlink" Target="https://english.alarabiya.net/News/world/2024/07/26/brazil-reports-world-s-first-oropouche-virus-deaths-amid-ongoing-outbreak"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ahis.woah.org/#/in-review/5797"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s://www.bbc.com/news/articles/c1w7yyz3xlzo" TargetMode="External"/><Relationship Id="rId5" Type="http://schemas.openxmlformats.org/officeDocument/2006/relationships/hyperlink" Target="https://ahdb.org.uk/bluetongue" TargetMode="External"/><Relationship Id="rId4" Type="http://schemas.openxmlformats.org/officeDocument/2006/relationships/hyperlink" Target="https://www.rfi.fr/en/france/20240820-france-hopes-vaccine-blitz-will-contain-bluetongue-threat-worrying-farmer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3" Type="http://schemas.openxmlformats.org/officeDocument/2006/relationships/hyperlink" Target="https://thehorse.com/1130638/idaho-filly-positive-for-wnv/" TargetMode="External"/><Relationship Id="rId18" Type="http://schemas.openxmlformats.org/officeDocument/2006/relationships/hyperlink" Target="https://thehorse.com/1129571/wnv-confirmed-in-kentucky-pony-2/" TargetMode="External"/><Relationship Id="rId26" Type="http://schemas.openxmlformats.org/officeDocument/2006/relationships/hyperlink" Target="https://thehorse.com/1130454/missouri-horse-positive-for-wnv-2/" TargetMode="External"/><Relationship Id="rId39" Type="http://schemas.openxmlformats.org/officeDocument/2006/relationships/hyperlink" Target="https://thehorse.com/1130452/unvaccinated-wisconsin-mare-tests-positive-for-wnv/" TargetMode="External"/><Relationship Id="rId21" Type="http://schemas.openxmlformats.org/officeDocument/2006/relationships/hyperlink" Target="https://thehorse.com/1130608/unvaccinated-kentucky-horse-positive-for-wnv/" TargetMode="External"/><Relationship Id="rId34" Type="http://schemas.openxmlformats.org/officeDocument/2006/relationships/hyperlink" Target="https://thehorse.com/1130711/wnv-case-confirmed-in-pennsylvania-horse/" TargetMode="External"/><Relationship Id="rId42" Type="http://schemas.openxmlformats.org/officeDocument/2006/relationships/hyperlink" Target="https://www.wilx.com/2024/07/30/michigans-first-human-case-west-nile-virus-detected-livingston-county/" TargetMode="External"/><Relationship Id="rId7" Type="http://schemas.openxmlformats.org/officeDocument/2006/relationships/hyperlink" Target="https://thehorse.com/1130316/unvaccinated-colorado-horse-euthanized-due-to-wnv/" TargetMode="External"/><Relationship Id="rId2" Type="http://schemas.openxmlformats.org/officeDocument/2006/relationships/slide" Target="../slides/slide8.xml"/><Relationship Id="rId16" Type="http://schemas.openxmlformats.org/officeDocument/2006/relationships/hyperlink" Target="https://thehorse.com/1130540/4-indiana-horses-test-positive-for-wnv/" TargetMode="External"/><Relationship Id="rId20" Type="http://schemas.openxmlformats.org/officeDocument/2006/relationships/hyperlink" Target="https://thehorse.com/1130367/kentucky-gelding-tests-positive-for-wnv/" TargetMode="External"/><Relationship Id="rId29" Type="http://schemas.openxmlformats.org/officeDocument/2006/relationships/hyperlink" Target="https://thehorse.com/1130722/unvaccinated-new-york-gelding-contracts-wnv/" TargetMode="External"/><Relationship Id="rId41" Type="http://schemas.openxmlformats.org/officeDocument/2006/relationships/hyperlink" Target="https://www.wjla.com/news/local/west-nile-virus-confirmed-person-tests-positive-mosquito-bites-maryland-department-health-fever-headache-body-aches-prevention-vaccines-cdc-baltimore-case" TargetMode="External"/><Relationship Id="rId1" Type="http://schemas.openxmlformats.org/officeDocument/2006/relationships/notesMaster" Target="../notesMasters/notesMaster1.xml"/><Relationship Id="rId6" Type="http://schemas.openxmlformats.org/officeDocument/2006/relationships/hyperlink" Target="https://thehorse.com/1130238/3-utah-horses-positive-for-wnv/" TargetMode="External"/><Relationship Id="rId11" Type="http://schemas.openxmlformats.org/officeDocument/2006/relationships/hyperlink" Target="https://thehorse.com/1130400/florida-mare-euthanized-after-contracting-wnv/" TargetMode="External"/><Relationship Id="rId24" Type="http://schemas.openxmlformats.org/officeDocument/2006/relationships/hyperlink" Target="https://thehorse.com/1130661/michigan-gelding-tests-positive-for-wnv/" TargetMode="External"/><Relationship Id="rId32" Type="http://schemas.openxmlformats.org/officeDocument/2006/relationships/hyperlink" Target="https://thehorse.com/1130416/oregon-horse-positive-for-wnv/" TargetMode="External"/><Relationship Id="rId37" Type="http://schemas.openxmlformats.org/officeDocument/2006/relationships/hyperlink" Target="https://thehorse.com/1130728/utah-horse-tests-positive-for-wnv/" TargetMode="External"/><Relationship Id="rId40" Type="http://schemas.openxmlformats.org/officeDocument/2006/relationships/hyperlink" Target="https://thehorse.com/1130701/unvaccinated-wisconsin-yearling-positive-for-wnv/" TargetMode="External"/><Relationship Id="rId5" Type="http://schemas.openxmlformats.org/officeDocument/2006/relationships/hyperlink" Target="https://thehorse.com/1130544/california-gelding-positive-for-wnv/" TargetMode="External"/><Relationship Id="rId15" Type="http://schemas.openxmlformats.org/officeDocument/2006/relationships/hyperlink" Target="https://thehorse.com/1130343/wnv-positive-horse-euthanized-in-indiana/" TargetMode="External"/><Relationship Id="rId23" Type="http://schemas.openxmlformats.org/officeDocument/2006/relationships/hyperlink" Target="https://thehorse.com/1130272/michigan-colt-tests-positive-for-wnv/" TargetMode="External"/><Relationship Id="rId28" Type="http://schemas.openxmlformats.org/officeDocument/2006/relationships/hyperlink" Target="https://thehorse.com/1130668/new-york-horse-positive-for-wnv-4/" TargetMode="External"/><Relationship Id="rId36" Type="http://schemas.openxmlformats.org/officeDocument/2006/relationships/hyperlink" Target="https://thehorse.com/1130690/texas-filly-positive-for-wnv/" TargetMode="External"/><Relationship Id="rId10" Type="http://schemas.openxmlformats.org/officeDocument/2006/relationships/hyperlink" Target="https://thehorse.com/1130696/2-delaware-horses-positive-for-wnv/" TargetMode="External"/><Relationship Id="rId19" Type="http://schemas.openxmlformats.org/officeDocument/2006/relationships/hyperlink" Target="https://thehorse.com/1129855/kentucky-mare-tests-positive-for-wnv/" TargetMode="External"/><Relationship Id="rId31" Type="http://schemas.openxmlformats.org/officeDocument/2006/relationships/hyperlink" Target="https://thehorse.com/1130456/oklahoma-filly-positive-for-wnv-2/" TargetMode="External"/><Relationship Id="rId44" Type="http://schemas.openxmlformats.org/officeDocument/2006/relationships/hyperlink" Target="https://ksltv.com/675272/first-human-case-of-west-nile-virus-confirmed-in-utah-county/" TargetMode="External"/><Relationship Id="rId4" Type="http://schemas.openxmlformats.org/officeDocument/2006/relationships/hyperlink" Target="https://thehorse.com/1129592/california-thoroughbred-positive-for-wnv/" TargetMode="External"/><Relationship Id="rId9" Type="http://schemas.openxmlformats.org/officeDocument/2006/relationships/hyperlink" Target="https://thehorse.com/1130692/colorado-gelding-positive-for-wnv/" TargetMode="External"/><Relationship Id="rId14" Type="http://schemas.openxmlformats.org/officeDocument/2006/relationships/hyperlink" Target="https://thehorse.com/1130406/2-indiana-horses-positive-for-wnv/" TargetMode="External"/><Relationship Id="rId22" Type="http://schemas.openxmlformats.org/officeDocument/2006/relationships/hyperlink" Target="https://www.michigan.gov/mdard/about/media/pressreleases/2024/08/16/mdard-confirms-first-case-of-west-nile-virus-for-2024-in-an-eaton-county-horse" TargetMode="External"/><Relationship Id="rId27" Type="http://schemas.openxmlformats.org/officeDocument/2006/relationships/hyperlink" Target="https://thehorse.com/1129953/new-york-gelding-tests-positive-for-wnv/" TargetMode="External"/><Relationship Id="rId30" Type="http://schemas.openxmlformats.org/officeDocument/2006/relationships/hyperlink" Target="https://thehorse.com/1129945/oklahoma-horse-positive-for-wnv-7/" TargetMode="External"/><Relationship Id="rId35" Type="http://schemas.openxmlformats.org/officeDocument/2006/relationships/hyperlink" Target="https://thehorse.com/1130707/pennsylvania-horse-positive-for-wnv/" TargetMode="External"/><Relationship Id="rId43" Type="http://schemas.openxmlformats.org/officeDocument/2006/relationships/hyperlink" Target="https://wtmj.com/news/2024/08/05/first-case-of-west-nile-virus-found-in-wisconsin/" TargetMode="External"/><Relationship Id="rId8" Type="http://schemas.openxmlformats.org/officeDocument/2006/relationships/hyperlink" Target="https://thehorse.com/1130396/2-colorado-horses-test-positive-for-wnv/" TargetMode="External"/><Relationship Id="rId3" Type="http://schemas.openxmlformats.org/officeDocument/2006/relationships/hyperlink" Target="https://thehorse.com/1130160/vaccinated-california-horse-tests-positive-for-wnv/" TargetMode="External"/><Relationship Id="rId12" Type="http://schemas.openxmlformats.org/officeDocument/2006/relationships/hyperlink" Target="https://thehorse.com/1130610/georgia-horse-positive-for-wnv-2/" TargetMode="External"/><Relationship Id="rId17" Type="http://schemas.openxmlformats.org/officeDocument/2006/relationships/hyperlink" Target="https://thehorse.com/1130746/2-indiana-horses-test-positive-for-wnv/" TargetMode="External"/><Relationship Id="rId25" Type="http://schemas.openxmlformats.org/officeDocument/2006/relationships/hyperlink" Target="https://thehorse.com/1129914/north-dakota-horse-positive-for-wnv-2/" TargetMode="External"/><Relationship Id="rId33" Type="http://schemas.openxmlformats.org/officeDocument/2006/relationships/hyperlink" Target="https://thehorse.com/1130580/12-pennsylvania-horses-test-positive-for-wnv/" TargetMode="External"/><Relationship Id="rId38" Type="http://schemas.openxmlformats.org/officeDocument/2006/relationships/hyperlink" Target="https://thehorse.com/1130345/unvaccinated-wisconsin-horse-positive-for-wnv/"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47AE81E5-0662-5449-FD26-505F3E0606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a:extLst>
              <a:ext uri="{FF2B5EF4-FFF2-40B4-BE49-F238E27FC236}">
                <a16:creationId xmlns:a16="http://schemas.microsoft.com/office/drawing/2014/main" id="{6D11FE7A-8EF0-B171-4283-C8C7D8939B4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a:extLst>
              <a:ext uri="{FF2B5EF4-FFF2-40B4-BE49-F238E27FC236}">
                <a16:creationId xmlns:a16="http://schemas.microsoft.com/office/drawing/2014/main" id="{1AA71DC2-44C1-3D3C-F73A-66573BB4F6D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57238" indent="-290513">
              <a:defRPr>
                <a:solidFill>
                  <a:schemeClr val="tx1"/>
                </a:solidFill>
                <a:latin typeface="Calibri" panose="020F0502020204030204" pitchFamily="34" charset="0"/>
              </a:defRPr>
            </a:lvl2pPr>
            <a:lvl3pPr marL="1165225" indent="-231775">
              <a:defRPr>
                <a:solidFill>
                  <a:schemeClr val="tx1"/>
                </a:solidFill>
                <a:latin typeface="Calibri" panose="020F0502020204030204" pitchFamily="34" charset="0"/>
              </a:defRPr>
            </a:lvl3pPr>
            <a:lvl4pPr marL="1631950" indent="-231775">
              <a:defRPr>
                <a:solidFill>
                  <a:schemeClr val="tx1"/>
                </a:solidFill>
                <a:latin typeface="Calibri" panose="020F0502020204030204" pitchFamily="34" charset="0"/>
              </a:defRPr>
            </a:lvl4pPr>
            <a:lvl5pPr marL="2098675" indent="-231775">
              <a:defRPr>
                <a:solidFill>
                  <a:schemeClr val="tx1"/>
                </a:solidFill>
                <a:latin typeface="Calibri" panose="020F0502020204030204" pitchFamily="34" charset="0"/>
              </a:defRPr>
            </a:lvl5pPr>
            <a:lvl6pPr marL="2555875" indent="-231775" eaLnBrk="0" fontAlgn="base" hangingPunct="0">
              <a:spcBef>
                <a:spcPct val="0"/>
              </a:spcBef>
              <a:spcAft>
                <a:spcPct val="0"/>
              </a:spcAft>
              <a:defRPr>
                <a:solidFill>
                  <a:schemeClr val="tx1"/>
                </a:solidFill>
                <a:latin typeface="Calibri" panose="020F0502020204030204" pitchFamily="34" charset="0"/>
              </a:defRPr>
            </a:lvl6pPr>
            <a:lvl7pPr marL="3013075" indent="-231775" eaLnBrk="0" fontAlgn="base" hangingPunct="0">
              <a:spcBef>
                <a:spcPct val="0"/>
              </a:spcBef>
              <a:spcAft>
                <a:spcPct val="0"/>
              </a:spcAft>
              <a:defRPr>
                <a:solidFill>
                  <a:schemeClr val="tx1"/>
                </a:solidFill>
                <a:latin typeface="Calibri" panose="020F0502020204030204" pitchFamily="34" charset="0"/>
              </a:defRPr>
            </a:lvl7pPr>
            <a:lvl8pPr marL="3470275" indent="-231775" eaLnBrk="0" fontAlgn="base" hangingPunct="0">
              <a:spcBef>
                <a:spcPct val="0"/>
              </a:spcBef>
              <a:spcAft>
                <a:spcPct val="0"/>
              </a:spcAft>
              <a:defRPr>
                <a:solidFill>
                  <a:schemeClr val="tx1"/>
                </a:solidFill>
                <a:latin typeface="Calibri" panose="020F0502020204030204" pitchFamily="34" charset="0"/>
              </a:defRPr>
            </a:lvl8pPr>
            <a:lvl9pPr marL="3927475" indent="-231775" eaLnBrk="0" fontAlgn="base" hangingPunct="0">
              <a:spcBef>
                <a:spcPct val="0"/>
              </a:spcBef>
              <a:spcAft>
                <a:spcPct val="0"/>
              </a:spcAft>
              <a:defRPr>
                <a:solidFill>
                  <a:schemeClr val="tx1"/>
                </a:solidFill>
                <a:latin typeface="Calibri" panose="020F0502020204030204" pitchFamily="34" charset="0"/>
              </a:defRPr>
            </a:lvl9pPr>
          </a:lstStyle>
          <a:p>
            <a:fld id="{F355C204-5184-4E3A-A46F-11B7EEF9DD66}" type="slidenum">
              <a:rPr lang="en-US" altLang="en-US">
                <a:solidFill>
                  <a:srgbClr val="000000"/>
                </a:solidFill>
              </a:rPr>
              <a:t>1</a:t>
            </a:fld>
            <a:endParaRPr lang="en-US" altLang="en-US">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i="0" dirty="0">
                <a:solidFill>
                  <a:srgbClr val="2C3E50"/>
                </a:solidFill>
                <a:effectLst/>
                <a:latin typeface="+mn-lt"/>
              </a:rPr>
              <a:t>Nombre de cas déclarés de maladie de Lyme au Québec entre le 1er janvier et le 31 août 2024, selon la région sociosanitaire de résidence et le lieu d'acquisition, province de Québec.</a:t>
            </a:r>
          </a:p>
          <a:p>
            <a:pPr marL="171450" indent="-171450">
              <a:buFont typeface="Wingdings" panose="05000000000000000000" pitchFamily="2" charset="2"/>
              <a:buChar char="§"/>
            </a:pPr>
            <a:r>
              <a:rPr lang="en-CA" b="0" i="0" dirty="0">
                <a:solidFill>
                  <a:srgbClr val="2C3E50"/>
                </a:solidFill>
                <a:effectLst/>
                <a:latin typeface="+mn-lt"/>
              </a:rPr>
              <a:t>Le total général est de 435, dont 349 acquis au Québec, 24 hors Québec et 62 dont le lieu d'acquisition est inconnu.</a:t>
            </a:r>
          </a:p>
          <a:p>
            <a:pPr marL="171450" indent="-171450">
              <a:buFontTx/>
              <a:buChar char="-"/>
            </a:pPr>
            <a:endParaRPr lang="en-CA" b="0" i="0" dirty="0">
              <a:solidFill>
                <a:srgbClr val="2C3E50"/>
              </a:solidFill>
              <a:effectLst/>
              <a:latin typeface="+mn-lt"/>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b="0" dirty="0">
                <a:latin typeface="+mn-lt"/>
              </a:rPr>
              <a:t>La </a:t>
            </a:r>
            <a:r>
              <a:rPr lang="en-CA" b="0" i="0" dirty="0">
                <a:effectLst/>
                <a:latin typeface="Raleway" pitchFamily="2" charset="0"/>
              </a:rPr>
              <a:t>carte montre la zone endémique de la maladie de Lyme au Québec et les zones couvertes par la prophylaxie post-exposition (PPE), 2024 (mise à jour juin 2024).</a:t>
            </a:r>
          </a:p>
          <a:p>
            <a:pPr marL="171450" indent="-171450">
              <a:buFont typeface="Arial" panose="020B0604020202020204" pitchFamily="34" charset="0"/>
              <a:buChar char="•"/>
            </a:pPr>
            <a:r>
              <a:rPr lang="en-CA" b="0" i="0" dirty="0">
                <a:solidFill>
                  <a:srgbClr val="767676"/>
                </a:solidFill>
                <a:effectLst/>
                <a:latin typeface="Segoe UI" panose="020B0502040204020203" pitchFamily="34" charset="0"/>
              </a:rPr>
              <a:t>Sources des données : Surveillance des cas humains confirmés et probables de la maladie de Lyme acquis au Québec et déclarés à la santé publique (2004-2023) ; surveillance acarologique active (2010-2023) ; surveillance acarologique passive (2009-2023).</a:t>
            </a:r>
          </a:p>
          <a:p>
            <a:pPr marL="0" indent="0">
              <a:buFont typeface="Arial" panose="020B0604020202020204" pitchFamily="34" charset="0"/>
              <a:buNone/>
            </a:pPr>
            <a:endParaRPr lang="en-CA" b="0" i="0" dirty="0">
              <a:solidFill>
                <a:srgbClr val="767676"/>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11</a:t>
            </a:fld>
            <a:endParaRPr lang="en-US"/>
          </a:p>
        </p:txBody>
      </p:sp>
    </p:spTree>
    <p:extLst>
      <p:ext uri="{BB962C8B-B14F-4D97-AF65-F5344CB8AC3E}">
        <p14:creationId xmlns:p14="http://schemas.microsoft.com/office/powerpoint/2010/main" val="7109373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0908F8F-29FC-8560-F296-C6BB5E80AE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058E9944-9083-53B1-6FB8-3C62E056BF4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Noter les cas de </a:t>
            </a:r>
            <a:r>
              <a:rPr lang="en-CA" altLang="en-US" dirty="0" err="1"/>
              <a:t>Copeg </a:t>
            </a:r>
            <a:r>
              <a:rPr lang="en-CA" altLang="en-US" dirty="0"/>
              <a:t>- on ne sait pas si cela inclut les cas humains en plus des cas animaux. </a:t>
            </a:r>
          </a:p>
          <a:p>
            <a:endParaRPr lang="en-CA" altLang="en-US" dirty="0"/>
          </a:p>
          <a:p>
            <a:r>
              <a:rPr lang="en-CA" altLang="en-US" dirty="0"/>
              <a:t>Le Panama avait déjà signalé 21 cas humains, le Costa Rica 3 cas humains et le Nicaragua aucun cas humain n'avait été signalé lors de notre dernier appel. </a:t>
            </a:r>
          </a:p>
          <a:p>
            <a:endParaRPr lang="en-CA" altLang="en-US" dirty="0"/>
          </a:p>
          <a:p>
            <a:r>
              <a:rPr lang="en-CA" altLang="en-US" dirty="0"/>
              <a:t>Le Costa Rica (au 29 juillet) a signalé 22 cas humains et le Panama 49 cas humains (</a:t>
            </a:r>
            <a:r>
              <a:rPr lang="en-CA" dirty="0"/>
              <a:t>âgés de 1 an à 95 ans). Le Nicaragua n'a pas encore signalé de cas humains.</a:t>
            </a:r>
          </a:p>
          <a:p>
            <a:endParaRPr lang="en-CA" altLang="en-US" dirty="0"/>
          </a:p>
          <a:p>
            <a:r>
              <a:rPr lang="en-CA" altLang="en-US" dirty="0"/>
              <a:t>Augmentation du nombre de cas au Costa Rica - </a:t>
            </a:r>
            <a:r>
              <a:rPr lang="en-CA" dirty="0"/>
              <a:t>souche de mouche plus agressive, qui se déplace plus rapidement et préfère s'accoupler avec les mouches des champs (par opposition aux mouches stériles), ce qui a réduit l'efficacité du programme de lutte contre les mouches stériles.</a:t>
            </a:r>
          </a:p>
          <a:p>
            <a:endParaRPr lang="en-CA" altLang="en-US" dirty="0"/>
          </a:p>
          <a:p>
            <a:r>
              <a:rPr lang="en-CA" altLang="en-US" dirty="0"/>
              <a:t>La faune sauvage (cerfs, sangliers, coyotes...) est également concernée dans ces pays, mais en raison de leurs habitats, il est difficile de déterminer le nombre exact d'animaux touchés.</a:t>
            </a:r>
          </a:p>
        </p:txBody>
      </p:sp>
      <p:sp>
        <p:nvSpPr>
          <p:cNvPr id="4" name="Slide Number Placeholder 3">
            <a:extLst>
              <a:ext uri="{FF2B5EF4-FFF2-40B4-BE49-F238E27FC236}">
                <a16:creationId xmlns:a16="http://schemas.microsoft.com/office/drawing/2014/main" id="{F3515A62-B479-45FE-670E-ACEBF7FF18A4}"/>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FDC24BA1-6EE3-470E-9119-7F7BBCDD5920}" type="slidenum">
              <a:rPr lang="en-US" altLang="en-US"/>
              <a:t>12</a:t>
            </a:fld>
            <a:endParaRPr lang="en-US" altLang="en-US"/>
          </a:p>
        </p:txBody>
      </p:sp>
    </p:spTree>
    <p:extLst>
      <p:ext uri="{BB962C8B-B14F-4D97-AF65-F5344CB8AC3E}">
        <p14:creationId xmlns:p14="http://schemas.microsoft.com/office/powerpoint/2010/main" val="3601472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E851649-615A-0A5D-CA24-F3479EAF19C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46665482-2C4B-92D8-DD27-3A8FA061C93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La FHCC est endémique en Afrique, dans les Balkans, au Moyen-Orient et dans les pays asiatiques situés au sud du 50e parallèle nord - la limite géographique du principal vecteur de la tique.</a:t>
            </a:r>
            <a:endParaRPr lang="en-US" altLang="en-US" dirty="0"/>
          </a:p>
          <a:p>
            <a:endParaRPr lang="en-US" altLang="en-US" dirty="0"/>
          </a:p>
          <a:p>
            <a:r>
              <a:rPr lang="en-US" altLang="en-US" dirty="0"/>
              <a:t>Les rapports sont similaires à ceux des années précédentes, la majorité des signaux ayant été signalés entre mai et septembre.</a:t>
            </a:r>
          </a:p>
          <a:p>
            <a:endParaRPr lang="en-CA" b="0" i="0" dirty="0">
              <a:solidFill>
                <a:srgbClr val="000000"/>
              </a:solidFill>
              <a:effectLst/>
              <a:latin typeface="ui-sans-serif"/>
            </a:endParaRPr>
          </a:p>
          <a:p>
            <a:r>
              <a:rPr lang="en-CA" b="0" i="0" dirty="0">
                <a:solidFill>
                  <a:srgbClr val="000000"/>
                </a:solidFill>
                <a:effectLst/>
                <a:latin typeface="ui-sans-serif"/>
              </a:rPr>
              <a:t>L'OMS indique que le taux de mortalité de l'ICFE est d'environ 30 %, le décès survenant au cours de la deuxième semaine de la maladie. </a:t>
            </a:r>
          </a:p>
          <a:p>
            <a:endParaRPr lang="en-CA" b="0" i="0" dirty="0">
              <a:solidFill>
                <a:srgbClr val="58595B"/>
              </a:solidFill>
              <a:effectLst/>
              <a:latin typeface="Open Sans" panose="020B0606030504020204" pitchFamily="34" charset="0"/>
            </a:endParaRPr>
          </a:p>
          <a:p>
            <a:r>
              <a:rPr lang="en-CA" b="0" i="0" dirty="0">
                <a:solidFill>
                  <a:srgbClr val="58595B"/>
                </a:solidFill>
                <a:effectLst/>
                <a:latin typeface="Open Sans" panose="020B0606030504020204" pitchFamily="34" charset="0"/>
              </a:rPr>
              <a:t>Les cas de CCFH ont augmenté en Europe ces dernières années, en raison de l'augmentation des températures moyennes dans le sud de l'Europe et au Portugal, qui sont des environnements appropriés et propices pour les tiques - vecteurs. En Espagne, des cas de CCFH ont été identifiés depuis 2013, avec 16 cas confirmés depuis lors, les deux derniers en avril et juin 2024, dans des communautés limitrophes du Portugal. </a:t>
            </a:r>
            <a:endParaRPr lang="en-US" altLang="en-US" dirty="0"/>
          </a:p>
        </p:txBody>
      </p:sp>
      <p:sp>
        <p:nvSpPr>
          <p:cNvPr id="4" name="Slide Number Placeholder 3">
            <a:extLst>
              <a:ext uri="{FF2B5EF4-FFF2-40B4-BE49-F238E27FC236}">
                <a16:creationId xmlns:a16="http://schemas.microsoft.com/office/drawing/2014/main" id="{F0694B77-F656-D686-F369-BAF34448D503}"/>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73DB0F9-B308-47CF-AB2E-09C2BC72EB35}" type="slidenum">
              <a:rPr lang="en-US" altLang="en-US"/>
              <a:t>13</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46E83CA2-93E1-1C7E-618F-F781F5A837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B3773DB0-3E71-797E-77D4-BD6F1870A0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Au 5 septembre 2024 - Situation épidémiologique de la dengue dans la région des Amériques. </a:t>
            </a:r>
          </a:p>
          <a:p>
            <a:endParaRPr lang="en-US" altLang="en-US" dirty="0"/>
          </a:p>
          <a:p>
            <a:r>
              <a:rPr lang="en-US" altLang="en-US" dirty="0"/>
              <a:t>11 517 728 cas suspects de dengue signalés dans les Amériques en 33 semaines en 2024 </a:t>
            </a:r>
          </a:p>
          <a:p>
            <a:pPr lvl="1"/>
            <a:endParaRPr lang="en-US" altLang="en-US" dirty="0"/>
          </a:p>
          <a:p>
            <a:pPr lvl="1"/>
            <a:r>
              <a:rPr lang="en-US" altLang="en-US" dirty="0"/>
              <a:t>La dernière fois que j'ai fait un rapport sur ce sujet, en mars, il était presque à 1,8 million.</a:t>
            </a:r>
          </a:p>
          <a:p>
            <a:pPr lvl="1"/>
            <a:endParaRPr lang="en-US" altLang="en-US" dirty="0"/>
          </a:p>
          <a:p>
            <a:pPr lvl="1"/>
            <a:r>
              <a:rPr lang="en-US" altLang="en-US" dirty="0"/>
              <a:t>- Cela représente une augmentation de 230 % par rapport à la même période en 2023 et de 412 % par rapport à la moyenne des cinq dernières années. </a:t>
            </a:r>
          </a:p>
          <a:p>
            <a:pPr lvl="1"/>
            <a:endParaRPr lang="en-US" altLang="en-US" dirty="0"/>
          </a:p>
          <a:p>
            <a:pPr lvl="1"/>
            <a:r>
              <a:rPr lang="en-US" altLang="en-US" dirty="0"/>
              <a:t>- D'après le tableau, les rapports et les cas semblent diminuer ces dernières semaines.</a:t>
            </a:r>
          </a:p>
          <a:p>
            <a:pPr lvl="1"/>
            <a:r>
              <a:rPr lang="en-US" altLang="en-US" dirty="0"/>
              <a:t>'</a:t>
            </a:r>
          </a:p>
          <a:p>
            <a:pPr lvl="1"/>
            <a:r>
              <a:rPr lang="en-US" altLang="en-US" dirty="0"/>
              <a:t>L'OPS se concentre principalement sur l'Amérique du Sud, mais il existe un tableau de bord de l'OMS.</a:t>
            </a:r>
          </a:p>
          <a:p>
            <a:pPr lvl="1"/>
            <a:endParaRPr lang="en-US" altLang="en-US" dirty="0"/>
          </a:p>
          <a:p>
            <a:pPr lvl="1"/>
            <a:endParaRPr lang="en-US" altLang="en-US" dirty="0"/>
          </a:p>
          <a:p>
            <a:pPr lvl="1"/>
            <a:endParaRPr lang="en-US" altLang="en-US" dirty="0"/>
          </a:p>
          <a:p>
            <a:r>
              <a:rPr lang="en-CA" altLang="en-US" dirty="0"/>
              <a:t>OMS - Situation mondiale de la dengue - un peu de retard dans les rapports de cas par rapport aux mises à jour de l'OPS</a:t>
            </a:r>
          </a:p>
          <a:p>
            <a:endParaRPr lang="en-CA" altLang="en-US" dirty="0"/>
          </a:p>
          <a:p>
            <a:r>
              <a:rPr lang="en-US" altLang="en-US" dirty="0"/>
              <a:t>Le nombre total de cas dans le monde s'élève à 11 456 212, dont 5 872 340 confirmés. La majorité des cas concerne l'Afrique du Sud, mais aussi l'Asie du Sud-Est, qui compte environ 450 000 cas.</a:t>
            </a:r>
          </a:p>
        </p:txBody>
      </p:sp>
      <p:sp>
        <p:nvSpPr>
          <p:cNvPr id="4" name="Slide Number Placeholder 3">
            <a:extLst>
              <a:ext uri="{FF2B5EF4-FFF2-40B4-BE49-F238E27FC236}">
                <a16:creationId xmlns:a16="http://schemas.microsoft.com/office/drawing/2014/main" id="{72546A04-CFC1-B79B-A7E1-975F74C72D1C}"/>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D699FA8-F16B-4EDB-844B-E584F987DC30}" type="slidenum">
              <a:rPr lang="en-US" altLang="en-US"/>
              <a:t>14</a:t>
            </a:fld>
            <a:endParaRPr lang="en-US" altLang="en-US"/>
          </a:p>
        </p:txBody>
      </p:sp>
    </p:spTree>
    <p:extLst>
      <p:ext uri="{BB962C8B-B14F-4D97-AF65-F5344CB8AC3E}">
        <p14:creationId xmlns:p14="http://schemas.microsoft.com/office/powerpoint/2010/main" val="11373175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5A84651-2153-B6B6-EE00-078AE21B6A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7975B600-7DFC-78C0-0889-02939F0CD3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CA" altLang="en-US" dirty="0"/>
              <a:t>Le 6 septembre, l'OPS a publié une </a:t>
            </a:r>
            <a:r>
              <a:rPr lang="en-CA" altLang="en-US" dirty="0">
                <a:hlinkClick r:id="rId3"/>
              </a:rPr>
              <a:t>mise à jour épidémiologique </a:t>
            </a:r>
            <a:r>
              <a:rPr lang="en-CA" altLang="en-US" dirty="0"/>
              <a:t>sur le virus OROV.</a:t>
            </a:r>
          </a:p>
          <a:p>
            <a:endParaRPr lang="en-CA"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t> L'OROV est principalement transmis par la piqûre du moucheron </a:t>
            </a:r>
            <a:r>
              <a:rPr lang="en-US" altLang="en-US" i="1" dirty="0"/>
              <a:t>Culicoides </a:t>
            </a:r>
            <a:r>
              <a:rPr lang="en-US" altLang="en-US" i="1" dirty="0" err="1"/>
              <a:t>paraensis </a:t>
            </a:r>
            <a:r>
              <a:rPr lang="en-US" altLang="en-US" dirty="0"/>
              <a:t>présent dans la région, ainsi que par le </a:t>
            </a:r>
            <a:r>
              <a:rPr lang="en-US" altLang="en-US" i="1" dirty="0"/>
              <a:t>moustique Culex </a:t>
            </a:r>
            <a:r>
              <a:rPr lang="en-US" altLang="en-US" i="1" dirty="0" err="1"/>
              <a:t>quinquefasciatus</a:t>
            </a:r>
            <a:r>
              <a:rPr lang="en-US" altLang="en-US" dirty="0"/>
              <a:t>, qui peut également être un vecteur ; l'homme joue le rôle d'hôte amplificateur. </a:t>
            </a:r>
          </a:p>
          <a:p>
            <a:endParaRPr lang="en-CA" altLang="en-US" dirty="0"/>
          </a:p>
          <a:p>
            <a:r>
              <a:rPr lang="en-CA" altLang="en-US" dirty="0"/>
              <a:t>Lors de notre dernière réunion, Cuba a signalé les premiers cas d'Oropouche, et nous constatons maintenant que la maladie est répandue dans tout le pays. Le nombre de cas confirmés est largement sous-estimé, comme le montre le grand nombre de voyageurs à Cuba qui ont contracté l'OROV.</a:t>
            </a:r>
            <a:endParaRPr lang="en-US" altLang="en-US" dirty="0"/>
          </a:p>
          <a:p>
            <a:endParaRPr lang="en-CA"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b="1" kern="0" dirty="0">
                <a:solidFill>
                  <a:srgbClr val="221E1F"/>
                </a:solidFill>
                <a:effectLst/>
                <a:latin typeface="Calibri" panose="020F0502020204030204" pitchFamily="34" charset="0"/>
                <a:cs typeface="Myriad Pro"/>
              </a:rPr>
              <a:t>Le </a:t>
            </a:r>
            <a:r>
              <a:rPr lang="en-CA" sz="1800" b="1" u="sng" kern="0" dirty="0">
                <a:solidFill>
                  <a:srgbClr val="365F91"/>
                </a:solidFill>
                <a:effectLst/>
                <a:latin typeface="Calibri" panose="020F0502020204030204" pitchFamily="34" charset="0"/>
                <a:hlinkClick r:id="rId4"/>
              </a:rPr>
              <a:t>Brésil </a:t>
            </a:r>
            <a:r>
              <a:rPr lang="en-CA" sz="1800" b="1" kern="0" dirty="0">
                <a:solidFill>
                  <a:srgbClr val="221E1F"/>
                </a:solidFill>
                <a:effectLst/>
                <a:latin typeface="Calibri" panose="020F0502020204030204" pitchFamily="34" charset="0"/>
                <a:cs typeface="Myriad Pro"/>
              </a:rPr>
              <a:t>a signalé les premiers décès dus au virus Oropouche, après que deux femmes de l'État de Bahai ont succombé à la maladie. Les deux femmes avaient moins de 30 ans, ne présentaient aucune comorbidité et avaient des signes et des symptômes similaires à ceux d'une dengue sévère. </a:t>
            </a:r>
            <a:endParaRPr lang="en-CA" sz="1800" b="1" kern="0" dirty="0">
              <a:solidFill>
                <a:srgbClr val="365F91"/>
              </a:solidFill>
              <a:effectLst/>
              <a:latin typeface="Cambria" panose="02040503050406030204" pitchFamily="18" charset="0"/>
            </a:endParaRPr>
          </a:p>
          <a:p>
            <a:endParaRPr lang="en-CA"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b="1" kern="0" dirty="0">
                <a:solidFill>
                  <a:srgbClr val="365F91"/>
                </a:solidFill>
                <a:effectLst/>
                <a:latin typeface="Calibri" panose="020F0502020204030204" pitchFamily="34" charset="0"/>
                <a:cs typeface="Times New Roman" panose="02020603050405020304" pitchFamily="18" charset="0"/>
              </a:rPr>
              <a:t>Le </a:t>
            </a:r>
            <a:r>
              <a:rPr lang="en-CA" sz="1800" b="1" u="sng" kern="0" dirty="0">
                <a:solidFill>
                  <a:srgbClr val="365F91"/>
                </a:solidFill>
                <a:effectLst/>
                <a:latin typeface="Calibri" panose="020F0502020204030204" pitchFamily="34" charset="0"/>
                <a:cs typeface="Times New Roman" panose="02020603050405020304" pitchFamily="18" charset="0"/>
                <a:hlinkClick r:id="rId5"/>
              </a:rPr>
              <a:t>Brésil </a:t>
            </a:r>
            <a:r>
              <a:rPr lang="en-CA" sz="1800" b="1" kern="0" dirty="0">
                <a:solidFill>
                  <a:srgbClr val="365F91"/>
                </a:solidFill>
                <a:effectLst/>
                <a:latin typeface="Calibri" panose="020F0502020204030204" pitchFamily="34" charset="0"/>
                <a:cs typeface="Times New Roman" panose="02020603050405020304" pitchFamily="18" charset="0"/>
              </a:rPr>
              <a:t>a signalé une mort fœtale et un avortement dans l'État de Pernambuco et quatre cas de nouveau-nés atteints de microcéphalie dans les États d'Acre et de Pará, en plus des trois cas possibles de mort fœtale dus à la transmission verticale du virus dans l'État de Pernambuco qui sont à l'étude.</a:t>
            </a:r>
            <a:endParaRPr lang="en-CA" sz="1800" b="1" kern="0" dirty="0">
              <a:solidFill>
                <a:srgbClr val="365F91"/>
              </a:solidFill>
              <a:effectLst/>
              <a:latin typeface="Cambria" panose="02040503050406030204" pitchFamily="18" charset="0"/>
            </a:endParaRPr>
          </a:p>
          <a:p>
            <a:endParaRPr lang="en-CA" altLang="en-US" dirty="0"/>
          </a:p>
          <a:p>
            <a:endParaRPr lang="en-CA" altLang="en-US" dirty="0"/>
          </a:p>
          <a:p>
            <a:pPr lvl="1"/>
            <a:endParaRPr lang="en-US" altLang="en-US" dirty="0"/>
          </a:p>
          <a:p>
            <a:endParaRPr lang="en-US" altLang="en-US" dirty="0"/>
          </a:p>
        </p:txBody>
      </p:sp>
      <p:sp>
        <p:nvSpPr>
          <p:cNvPr id="4" name="Slide Number Placeholder 3">
            <a:extLst>
              <a:ext uri="{FF2B5EF4-FFF2-40B4-BE49-F238E27FC236}">
                <a16:creationId xmlns:a16="http://schemas.microsoft.com/office/drawing/2014/main" id="{3E0F5BA4-87BF-37A4-3D4A-05F27644C64A}"/>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1B4D5F3-9020-4F06-98F0-79EA24B6D827}" type="slidenum">
              <a:rPr lang="en-US" altLang="en-US"/>
              <a:t>15</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E5A84651-2153-B6B6-EE00-078AE21B6A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7975B600-7DFC-78C0-0889-02939F0CD35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3E0F5BA4-87BF-37A4-3D4A-05F27644C64A}"/>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1B4D5F3-9020-4F06-98F0-79EA24B6D827}" type="slidenum">
              <a:rPr lang="en-US" altLang="en-US"/>
              <a:t>16</a:t>
            </a:fld>
            <a:endParaRPr lang="en-US" altLang="en-US"/>
          </a:p>
        </p:txBody>
      </p:sp>
    </p:spTree>
    <p:extLst>
      <p:ext uri="{BB962C8B-B14F-4D97-AF65-F5344CB8AC3E}">
        <p14:creationId xmlns:p14="http://schemas.microsoft.com/office/powerpoint/2010/main" val="1519345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E97FE707-E257-02D6-C9DC-72BF78EF52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CA5D6EE0-9785-9BF3-341B-810ABCE2A52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F063E022-451E-3BEA-7BCD-97AB459F29BF}"/>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1DF6729-28A5-48CE-830B-77135EB8B15B}" type="slidenum">
              <a:rPr lang="en-US" altLang="en-US"/>
              <a:t>17</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E72B259A-3527-D1F9-1F32-4A97790E969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F0B60171-9685-3CF3-D74E-73DD18EE061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4" name="Slide Number Placeholder 3">
            <a:extLst>
              <a:ext uri="{FF2B5EF4-FFF2-40B4-BE49-F238E27FC236}">
                <a16:creationId xmlns:a16="http://schemas.microsoft.com/office/drawing/2014/main" id="{0BD147A3-81B3-557F-498F-940877571EF3}"/>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C9EBCD8-D41B-41D5-89CC-2DD6ADAC192F}" type="slidenum">
              <a:rPr lang="en-US" altLang="en-US"/>
              <a:t>18</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a:extLst>
              <a:ext uri="{FF2B5EF4-FFF2-40B4-BE49-F238E27FC236}">
                <a16:creationId xmlns:a16="http://schemas.microsoft.com/office/drawing/2014/main" id="{D2CB9B81-17CA-AE88-74DD-50F0F2652C7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a:extLst>
              <a:ext uri="{FF2B5EF4-FFF2-40B4-BE49-F238E27FC236}">
                <a16:creationId xmlns:a16="http://schemas.microsoft.com/office/drawing/2014/main" id="{3703D0CC-9D3A-C180-A5F8-D5AFD1F57B2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br>
              <a:rPr lang="en-US" altLang="en-US" dirty="0"/>
            </a:br>
            <a:endParaRPr lang="en-CA" altLang="en-US" dirty="0"/>
          </a:p>
          <a:p>
            <a:endParaRPr lang="en-CA" altLang="en-US" dirty="0"/>
          </a:p>
        </p:txBody>
      </p:sp>
      <p:sp>
        <p:nvSpPr>
          <p:cNvPr id="4" name="Slide Number Placeholder 3">
            <a:extLst>
              <a:ext uri="{FF2B5EF4-FFF2-40B4-BE49-F238E27FC236}">
                <a16:creationId xmlns:a16="http://schemas.microsoft.com/office/drawing/2014/main" id="{5C5B0BC0-B674-D316-6FA4-2BBD62224D70}"/>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2AE01C0-90C6-4DCF-806F-16ADF484E5D0}" type="slidenum">
              <a:rPr lang="en-US" altLang="en-US"/>
              <a:t>2</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8AF0048-6D19-053C-CCAC-D94C8F4AD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A7F7119-9BA7-DC71-3800-0D75F8566B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a:p>
            <a:endParaRPr lang="en-CA" altLang="en-US" dirty="0"/>
          </a:p>
          <a:p>
            <a:endParaRPr lang="en-CA" altLang="en-US" dirty="0"/>
          </a:p>
        </p:txBody>
      </p:sp>
      <p:sp>
        <p:nvSpPr>
          <p:cNvPr id="4" name="Slide Number Placeholder 3">
            <a:extLst>
              <a:ext uri="{FF2B5EF4-FFF2-40B4-BE49-F238E27FC236}">
                <a16:creationId xmlns:a16="http://schemas.microsoft.com/office/drawing/2014/main" id="{631C0A6A-3DF1-37E6-5F86-75D15C0D988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F715F3-964D-4059-837D-A3E46F05937A}" type="slidenum">
              <a:rPr lang="en-US" altLang="en-US"/>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a:extLst>
              <a:ext uri="{FF2B5EF4-FFF2-40B4-BE49-F238E27FC236}">
                <a16:creationId xmlns:a16="http://schemas.microsoft.com/office/drawing/2014/main" id="{A4A38976-E0BF-9F95-AF7A-73F38229BDC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a:extLst>
              <a:ext uri="{FF2B5EF4-FFF2-40B4-BE49-F238E27FC236}">
                <a16:creationId xmlns:a16="http://schemas.microsoft.com/office/drawing/2014/main" id="{1DF1BB2E-F2A3-E058-804B-5659BA25C6A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31863"/>
            <a:endParaRPr lang="en-US" altLang="en-US" dirty="0"/>
          </a:p>
          <a:p>
            <a:pPr defTabSz="931863"/>
            <a:r>
              <a:rPr lang="en-US" altLang="en-US" dirty="0"/>
              <a:t>Royaume-Uni L'évaluation des risques a conclu à une très forte probabilité d'une nouvelle introduction de bétail en Grande-Bretagne par le biais de moucherons infectés provenant d'Europe du Nord - avec toutefois une forte incertitude.</a:t>
            </a:r>
          </a:p>
          <a:p>
            <a:pPr defTabSz="931863"/>
            <a:endParaRPr lang="en-US" altLang="en-US" dirty="0"/>
          </a:p>
          <a:p>
            <a:pPr marL="0" marR="288290" lvl="0" indent="0">
              <a:spcBef>
                <a:spcPts val="1200"/>
              </a:spcBef>
              <a:spcAft>
                <a:spcPts val="0"/>
              </a:spcAft>
              <a:buFont typeface="Symbol" panose="05050102010706020507" pitchFamily="18" charset="2"/>
              <a:buNone/>
            </a:pPr>
            <a:r>
              <a:rPr lang="en-CA" sz="1200" b="0" kern="0" dirty="0">
                <a:solidFill>
                  <a:srgbClr val="365F91"/>
                </a:solidFill>
                <a:effectLst/>
                <a:latin typeface="Calibri" panose="020F0502020204030204" pitchFamily="34" charset="0"/>
                <a:cs typeface="Times New Roman" panose="02020603050405020304" pitchFamily="18" charset="0"/>
              </a:rPr>
              <a:t>Depuis les premiers signalements du BTV-3 en </a:t>
            </a:r>
            <a:r>
              <a:rPr lang="en-CA" sz="1200" b="0" u="sng" kern="0" dirty="0">
                <a:solidFill>
                  <a:srgbClr val="365F91"/>
                </a:solidFill>
                <a:effectLst/>
                <a:latin typeface="Calibri" panose="020F0502020204030204" pitchFamily="34" charset="0"/>
                <a:cs typeface="Times New Roman" panose="02020603050405020304" pitchFamily="18" charset="0"/>
                <a:hlinkClick r:id="rId3"/>
              </a:rPr>
              <a:t>France </a:t>
            </a:r>
            <a:r>
              <a:rPr lang="en-CA" sz="1200" b="0" kern="0" dirty="0">
                <a:solidFill>
                  <a:srgbClr val="365F91"/>
                </a:solidFill>
                <a:effectLst/>
                <a:latin typeface="Calibri" panose="020F0502020204030204" pitchFamily="34" charset="0"/>
                <a:cs typeface="Times New Roman" panose="02020603050405020304" pitchFamily="18" charset="0"/>
              </a:rPr>
              <a:t>à la fin du mois de juillet 2023, le pays a signalé un total de 185 foyers de BTV-3 chez les ovins et les bovins, dont 122 au cours de la semaine dernière ; les foyers sont toujours localisés dans le nord-est de la France, le long des frontières de la France avec la Belgique et le Luxembourg.</a:t>
            </a:r>
            <a:endParaRPr lang="en-CA" sz="1200" b="0" kern="0" dirty="0">
              <a:solidFill>
                <a:srgbClr val="365F91"/>
              </a:solidFill>
              <a:effectLst/>
              <a:latin typeface="Cambria" panose="02040503050406030204" pitchFamily="18" charset="0"/>
            </a:endParaRPr>
          </a:p>
          <a:p>
            <a:pPr marL="0" marR="288290" lvl="0" indent="0">
              <a:spcBef>
                <a:spcPts val="1200"/>
              </a:spcBef>
              <a:spcAft>
                <a:spcPts val="0"/>
              </a:spcAft>
              <a:buFont typeface="Symbol" panose="05050102010706020507" pitchFamily="18" charset="2"/>
              <a:buNone/>
            </a:pPr>
            <a:endParaRPr lang="en-CA" sz="1200" b="0" u="sng" kern="0" dirty="0">
              <a:solidFill>
                <a:srgbClr val="365F91"/>
              </a:solidFill>
              <a:effectLst/>
              <a:latin typeface="Calibri" panose="020F0502020204030204" pitchFamily="34" charset="0"/>
              <a:cs typeface="Times New Roman" panose="02020603050405020304" pitchFamily="18" charset="0"/>
              <a:hlinkClick r:id="rId4"/>
            </a:endParaRPr>
          </a:p>
          <a:p>
            <a:pPr marL="0" marR="288290" lvl="0" indent="0">
              <a:spcBef>
                <a:spcPts val="1200"/>
              </a:spcBef>
              <a:spcAft>
                <a:spcPts val="0"/>
              </a:spcAft>
              <a:buFont typeface="Symbol" panose="05050102010706020507" pitchFamily="18" charset="2"/>
              <a:buNone/>
            </a:pPr>
            <a:r>
              <a:rPr lang="en-CA" sz="1200" b="0" u="sng" kern="0" dirty="0">
                <a:solidFill>
                  <a:srgbClr val="365F91"/>
                </a:solidFill>
                <a:effectLst/>
                <a:latin typeface="Calibri" panose="020F0502020204030204" pitchFamily="34" charset="0"/>
                <a:cs typeface="Times New Roman" panose="02020603050405020304" pitchFamily="18" charset="0"/>
                <a:hlinkClick r:id="rId4"/>
              </a:rPr>
              <a:t>La France </a:t>
            </a:r>
            <a:r>
              <a:rPr lang="en-CA" sz="1200" b="0" kern="0" dirty="0">
                <a:solidFill>
                  <a:srgbClr val="365F91"/>
                </a:solidFill>
                <a:effectLst/>
                <a:latin typeface="Calibri" panose="020F0502020204030204" pitchFamily="34" charset="0"/>
                <a:cs typeface="Times New Roman" panose="02020603050405020304" pitchFamily="18" charset="0"/>
              </a:rPr>
              <a:t>distribue 6,4 millions de doses de vaccin BTV-3 aux régions les plus touchées. </a:t>
            </a:r>
          </a:p>
          <a:p>
            <a:pPr defTabSz="931863"/>
            <a:endParaRPr lang="en-CA" altLang="en-US" b="0" dirty="0"/>
          </a:p>
          <a:p>
            <a:pPr marL="0" marR="0" lvl="0" indent="0" algn="l" defTabSz="931863" rtl="0" eaLnBrk="0" fontAlgn="base" latinLnBrk="0" hangingPunct="0">
              <a:lnSpc>
                <a:spcPct val="100000"/>
              </a:lnSpc>
              <a:spcBef>
                <a:spcPct val="30000"/>
              </a:spcBef>
              <a:spcAft>
                <a:spcPct val="0"/>
              </a:spcAft>
              <a:buClrTx/>
              <a:buSzTx/>
              <a:buFontTx/>
              <a:buNone/>
              <a:tabLst/>
              <a:defRPr/>
            </a:pPr>
            <a:r>
              <a:rPr lang="en-CA" sz="1800" b="0" kern="0" dirty="0">
                <a:solidFill>
                  <a:srgbClr val="365F91"/>
                </a:solidFill>
                <a:effectLst/>
                <a:latin typeface="Calibri" panose="020F0502020204030204" pitchFamily="34" charset="0"/>
                <a:cs typeface="Times New Roman" panose="02020603050405020304" pitchFamily="18" charset="0"/>
              </a:rPr>
              <a:t>Le </a:t>
            </a:r>
            <a:r>
              <a:rPr lang="en-CA" sz="1800" b="0" u="sng" kern="0" dirty="0">
                <a:solidFill>
                  <a:srgbClr val="365F91"/>
                </a:solidFill>
                <a:effectLst/>
                <a:latin typeface="Calibri" panose="020F0502020204030204" pitchFamily="34" charset="0"/>
                <a:cs typeface="Times New Roman" panose="02020603050405020304" pitchFamily="18" charset="0"/>
                <a:hlinkClick r:id="rId5"/>
              </a:rPr>
              <a:t>Royaume-Uni </a:t>
            </a:r>
            <a:r>
              <a:rPr lang="en-CA" sz="1800" b="0" kern="0" dirty="0">
                <a:solidFill>
                  <a:srgbClr val="365F91"/>
                </a:solidFill>
                <a:effectLst/>
                <a:latin typeface="Calibri" panose="020F0502020204030204" pitchFamily="34" charset="0"/>
                <a:cs typeface="Times New Roman" panose="02020603050405020304" pitchFamily="18" charset="0"/>
              </a:rPr>
              <a:t>a signalé d'autres foyers de BTV-3 ; à la date du 8 septembre 2024, 34 établissements au total étaient touchés ; trois vaccins ont reçu une </a:t>
            </a:r>
            <a:r>
              <a:rPr lang="en-CA" sz="1800" b="0" u="sng" kern="0" dirty="0">
                <a:solidFill>
                  <a:srgbClr val="365F91"/>
                </a:solidFill>
                <a:effectLst/>
                <a:latin typeface="Calibri" panose="020F0502020204030204" pitchFamily="34" charset="0"/>
                <a:cs typeface="Times New Roman" panose="02020603050405020304" pitchFamily="18" charset="0"/>
                <a:hlinkClick r:id="rId6"/>
              </a:rPr>
              <a:t>autorisation spéciale d'utilisation </a:t>
            </a:r>
            <a:r>
              <a:rPr lang="en-CA" sz="1800" b="0" kern="0" dirty="0">
                <a:solidFill>
                  <a:srgbClr val="365F91"/>
                </a:solidFill>
                <a:effectLst/>
                <a:latin typeface="Calibri" panose="020F0502020204030204" pitchFamily="34" charset="0"/>
                <a:cs typeface="Times New Roman" panose="02020603050405020304" pitchFamily="18" charset="0"/>
              </a:rPr>
              <a:t>sous licence au Royaume-Uni.</a:t>
            </a:r>
            <a:endParaRPr lang="en-CA" sz="1800" b="0" kern="0" dirty="0">
              <a:solidFill>
                <a:srgbClr val="365F91"/>
              </a:solidFill>
              <a:effectLst/>
              <a:latin typeface="Cambria" panose="02040503050406030204" pitchFamily="18" charset="0"/>
            </a:endParaRPr>
          </a:p>
          <a:p>
            <a:pPr defTabSz="931863"/>
            <a:endParaRPr lang="en-CA" altLang="en-US" dirty="0"/>
          </a:p>
        </p:txBody>
      </p:sp>
      <p:sp>
        <p:nvSpPr>
          <p:cNvPr id="4" name="Slide Number Placeholder 3">
            <a:extLst>
              <a:ext uri="{FF2B5EF4-FFF2-40B4-BE49-F238E27FC236}">
                <a16:creationId xmlns:a16="http://schemas.microsoft.com/office/drawing/2014/main" id="{0D48531A-9724-8A73-42EB-67279CF66440}"/>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60E7FEE-EE5F-415F-99D4-6DC8B964A8A5}" type="slidenum">
              <a:rPr lang="en-US" altLang="en-US"/>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E8AF0048-6D19-053C-CCAC-D94C8F4AD32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2A7F7119-9BA7-DC71-3800-0D75F8566BF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La Suisse a également signalé récemment un cas de BTV-8 chez un bovin dans le canton de Vaud</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Danemark : premiers cas de BTV-3 dans un troupeau de moutons à </a:t>
            </a:r>
            <a:r>
              <a:rPr lang="en-CA" dirty="0" err="1"/>
              <a:t>Tonder</a:t>
            </a:r>
            <a:r>
              <a:rPr lang="en-CA" dirty="0"/>
              <a:t>. Le 8 août 2024, une suspicion clinique a été signalée chez un mouton sur 180, qui était mort en présentant des symptômes compatibles avec la fièvre catarrhale (lésions dans la bouche et sur la langue, salivation excessive et langue bleue) et chez un autre mouton présentant des symptômes non spécifiques de la maladie. L'établissement détient également 41 bovins qui n'ont présenté aucun symptôme jusqu'à présent. Le BTV-3 a été confirmé le 9 août 2024. Depuis la confirmation initiale, cinq </a:t>
            </a:r>
            <a:r>
              <a:rPr lang="en-CA" dirty="0" err="1"/>
              <a:t>autres</a:t>
            </a:r>
            <a:r>
              <a:rPr lang="en-CA" dirty="0"/>
              <a:t> </a:t>
            </a:r>
            <a:r>
              <a:rPr lang="en-CA" dirty="0" err="1"/>
              <a:t>cas</a:t>
            </a:r>
            <a:r>
              <a:rPr lang="en-CA" dirty="0"/>
              <a:t> ont été signalés dans l'ensemble du pays</a:t>
            </a:r>
            <a:endParaRPr lang="en-CA" altLang="en-US" b="1"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altLang="en-US"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dirty="0">
                <a:solidFill>
                  <a:srgbClr val="000000"/>
                </a:solidFill>
                <a:effectLst/>
                <a:latin typeface="CicleGordita"/>
                <a:ea typeface="CicleGordita"/>
                <a:cs typeface="CicleGordita"/>
              </a:rPr>
              <a:t>Le Luxembourg a signalé son premier foyer de BTV-3. Depuis la détection initiale le 2 août 2024, un total de 339 animaux (236 bovins, 99 ovins et 4 caprins) ont été testés positifs pour le BTV-3 dans 180 fermes. Une campagne de vaccination a été lancée le 9 août 2024. 50 000 doses ont été distribuées aux vétérinaires et 190 000 doses supplémentaires ont été commandées.</a:t>
            </a:r>
          </a:p>
          <a:p>
            <a:pPr marL="0" marR="288290" lvl="0" indent="0">
              <a:spcBef>
                <a:spcPts val="1200"/>
              </a:spcBef>
              <a:spcAft>
                <a:spcPts val="0"/>
              </a:spcAft>
              <a:buFont typeface="Symbol" panose="05050102010706020507" pitchFamily="18" charset="2"/>
              <a:buNone/>
            </a:pPr>
            <a:endParaRPr lang="en-CA" sz="1800" b="1" kern="0" dirty="0">
              <a:solidFill>
                <a:srgbClr val="365F91"/>
              </a:solidFill>
              <a:effectLst/>
              <a:latin typeface="Calibri" panose="020F0502020204030204" pitchFamily="34" charset="0"/>
              <a:cs typeface="Times New Roman" panose="02020603050405020304" pitchFamily="18" charset="0"/>
            </a:endParaRPr>
          </a:p>
          <a:p>
            <a:pPr marL="0" marR="288290" lvl="0" indent="0">
              <a:spcBef>
                <a:spcPts val="1200"/>
              </a:spcBef>
              <a:spcAft>
                <a:spcPts val="0"/>
              </a:spcAft>
              <a:buFont typeface="Symbol" panose="05050102010706020507" pitchFamily="18" charset="2"/>
              <a:buNone/>
            </a:pPr>
            <a:r>
              <a:rPr lang="en-CA" sz="1800" b="1" kern="0" dirty="0">
                <a:solidFill>
                  <a:srgbClr val="365F91"/>
                </a:solidFill>
                <a:effectLst/>
                <a:latin typeface="Calibri" panose="020F0502020204030204" pitchFamily="34" charset="0"/>
                <a:cs typeface="Times New Roman" panose="02020603050405020304" pitchFamily="18" charset="0"/>
              </a:rPr>
              <a:t>Danemark, un article récent suggère des cas dans tout le pays</a:t>
            </a:r>
          </a:p>
          <a:p>
            <a:pPr marL="342900" marR="288290" lvl="0" indent="-342900">
              <a:spcBef>
                <a:spcPts val="1200"/>
              </a:spcBef>
              <a:spcAft>
                <a:spcPts val="0"/>
              </a:spcAft>
              <a:buFont typeface="Symbol" panose="05050102010706020507" pitchFamily="18" charset="2"/>
              <a:buChar char=""/>
            </a:pPr>
            <a:endParaRPr lang="en-CA" sz="1800" b="1" kern="0" dirty="0">
              <a:solidFill>
                <a:srgbClr val="365F91"/>
              </a:solidFill>
              <a:effectLst/>
              <a:latin typeface="Calibri" panose="020F0502020204030204" pitchFamily="34" charset="0"/>
              <a:cs typeface="Times New Roman" panose="02020603050405020304" pitchFamily="18" charset="0"/>
            </a:endParaRPr>
          </a:p>
          <a:p>
            <a:pPr marL="0" marR="288290" lvl="0" indent="0">
              <a:spcBef>
                <a:spcPts val="1200"/>
              </a:spcBef>
              <a:spcAft>
                <a:spcPts val="0"/>
              </a:spcAft>
              <a:buFont typeface="Symbol" panose="05050102010706020507" pitchFamily="18" charset="2"/>
              <a:buNone/>
            </a:pPr>
            <a:r>
              <a:rPr lang="en-CA" sz="1800" b="1" kern="0" dirty="0">
                <a:solidFill>
                  <a:srgbClr val="365F91"/>
                </a:solidFill>
                <a:effectLst/>
                <a:latin typeface="Calibri" panose="020F0502020204030204" pitchFamily="34" charset="0"/>
                <a:cs typeface="Times New Roman" panose="02020603050405020304" pitchFamily="18" charset="0"/>
              </a:rPr>
              <a:t>Norvège 2 moutons à Kristiansand (sud de la Norvège) pourraient-ils provenir du Danemark ?</a:t>
            </a:r>
          </a:p>
          <a:p>
            <a:pPr marL="0" marR="288290" lvl="0" indent="0">
              <a:spcBef>
                <a:spcPts val="1200"/>
              </a:spcBef>
              <a:spcAft>
                <a:spcPts val="0"/>
              </a:spcAft>
              <a:buFont typeface="Symbol" panose="05050102010706020507" pitchFamily="18" charset="2"/>
              <a:buNone/>
            </a:pPr>
            <a:endParaRPr lang="en-CA" sz="1800" b="1" kern="0" dirty="0">
              <a:solidFill>
                <a:srgbClr val="365F91"/>
              </a:solidFill>
              <a:effectLst/>
              <a:latin typeface="Calibri" panose="020F0502020204030204" pitchFamily="34" charset="0"/>
              <a:cs typeface="Times New Roman" panose="02020603050405020304" pitchFamily="18" charset="0"/>
            </a:endParaRPr>
          </a:p>
          <a:p>
            <a:pPr marL="0" marR="288290" lvl="0" indent="0">
              <a:spcBef>
                <a:spcPts val="1200"/>
              </a:spcBef>
              <a:spcAft>
                <a:spcPts val="0"/>
              </a:spcAft>
              <a:buFont typeface="Symbol" panose="05050102010706020507" pitchFamily="18" charset="2"/>
              <a:buNone/>
            </a:pPr>
            <a:r>
              <a:rPr lang="en-CA" sz="1800" b="1" kern="0" dirty="0">
                <a:solidFill>
                  <a:srgbClr val="365F91"/>
                </a:solidFill>
                <a:effectLst/>
                <a:latin typeface="Calibri" panose="020F0502020204030204" pitchFamily="34" charset="0"/>
                <a:cs typeface="Times New Roman" panose="02020603050405020304" pitchFamily="18" charset="0"/>
              </a:rPr>
              <a:t>République de </a:t>
            </a:r>
            <a:r>
              <a:rPr lang="en-CA" sz="1800" b="1" kern="0" dirty="0" err="1">
                <a:solidFill>
                  <a:srgbClr val="365F91"/>
                </a:solidFill>
                <a:effectLst/>
                <a:latin typeface="Calibri" panose="020F0502020204030204" pitchFamily="34" charset="0"/>
                <a:cs typeface="Times New Roman" panose="02020603050405020304" pitchFamily="18" charset="0"/>
              </a:rPr>
              <a:t>Cezch </a:t>
            </a:r>
            <a:r>
              <a:rPr lang="en-CA" sz="1800" b="1" kern="0" dirty="0">
                <a:solidFill>
                  <a:srgbClr val="365F91"/>
                </a:solidFill>
                <a:effectLst/>
                <a:latin typeface="Calibri" panose="020F0502020204030204" pitchFamily="34" charset="0"/>
                <a:cs typeface="Times New Roman" panose="02020603050405020304" pitchFamily="18" charset="0"/>
              </a:rPr>
              <a:t>dans un bélier et 4 moutons, près de la frontière allemande</a:t>
            </a:r>
            <a:endParaRPr lang="en-CA" sz="1800" b="1" kern="0" dirty="0">
              <a:solidFill>
                <a:srgbClr val="365F91"/>
              </a:solidFill>
              <a:effectLst/>
              <a:latin typeface="Cambria" panose="020405030504060302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altLang="en-US" dirty="0"/>
          </a:p>
          <a:p>
            <a:endParaRPr lang="en-CA" altLang="en-US" dirty="0"/>
          </a:p>
        </p:txBody>
      </p:sp>
      <p:sp>
        <p:nvSpPr>
          <p:cNvPr id="4" name="Slide Number Placeholder 3">
            <a:extLst>
              <a:ext uri="{FF2B5EF4-FFF2-40B4-BE49-F238E27FC236}">
                <a16:creationId xmlns:a16="http://schemas.microsoft.com/office/drawing/2014/main" id="{631C0A6A-3DF1-37E6-5F86-75D15C0D9881}"/>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3F715F3-964D-4059-837D-A3E46F05937A}" type="slidenum">
              <a:rPr lang="en-US" altLang="en-US"/>
              <a:t>5</a:t>
            </a:fld>
            <a:endParaRPr lang="en-US" altLang="en-US"/>
          </a:p>
        </p:txBody>
      </p:sp>
    </p:spTree>
    <p:extLst>
      <p:ext uri="{BB962C8B-B14F-4D97-AF65-F5344CB8AC3E}">
        <p14:creationId xmlns:p14="http://schemas.microsoft.com/office/powerpoint/2010/main" val="2914210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87E267C3-F7D7-A047-C559-D02494429F3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C58D4CB0-6E75-01CD-B4E9-7B838620C1C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L'Oklahoma est désormais le 21e État à déclarer l'ALHT</a:t>
            </a:r>
          </a:p>
          <a:p>
            <a:endParaRPr lang="en-US" altLang="en-US" dirty="0"/>
          </a:p>
          <a:p>
            <a:r>
              <a:rPr lang="en-US" altLang="en-US" dirty="0"/>
              <a:t>New Jersey - </a:t>
            </a:r>
            <a:r>
              <a:rPr lang="en-CA" sz="1800" dirty="0">
                <a:effectLst/>
                <a:latin typeface="Calibri" panose="020F0502020204030204" pitchFamily="34" charset="0"/>
              </a:rPr>
              <a:t>187 piscines testées, 1248 tiques - 1 tique positive pour la FMSR. </a:t>
            </a:r>
            <a:endParaRPr lang="en-US" altLang="en-US" dirty="0"/>
          </a:p>
        </p:txBody>
      </p:sp>
      <p:sp>
        <p:nvSpPr>
          <p:cNvPr id="4" name="Slide Number Placeholder 3">
            <a:extLst>
              <a:ext uri="{FF2B5EF4-FFF2-40B4-BE49-F238E27FC236}">
                <a16:creationId xmlns:a16="http://schemas.microsoft.com/office/drawing/2014/main" id="{CC38A394-E7BC-36A7-8519-B770D65F46FC}"/>
              </a:ext>
            </a:extLst>
          </p:cNvPr>
          <p:cNvSpPr>
            <a:spLocks noGrp="1"/>
          </p:cNvSpPr>
          <p:nvPr>
            <p:ph type="sldNum" sz="quarter" idx="5"/>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0110026-9F4A-4FB4-A86D-073BEFBFBD69}" type="slidenum">
              <a:rPr lang="en-US" altLang="en-US"/>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Après les premières détections signalées en avril et en mai, les détections de VNO ont augmenté au cours des mois d'été au Canada et aux États-Unis.</a:t>
            </a:r>
          </a:p>
          <a:p>
            <a:endParaRPr lang="en-US" sz="1200" b="0" i="0" u="none" strike="noStrike" kern="1200" baseline="0" dirty="0">
              <a:solidFill>
                <a:schemeClr val="tx1"/>
              </a:solidFill>
              <a:latin typeface="+mn-lt"/>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t>Le graphique des tendances des risques de cette diapositive montre que le pic semble avoir été atteint à la mi-août, ce qui est beaucoup plus élevé que les années précédentes, mais le pic de cette année se produit à peu près à la même période que les années précédentes (mi-août).</a:t>
            </a:r>
            <a:endParaRPr lang="en-US" sz="1200" b="0" i="0" u="none" strike="noStrike" kern="1200" baseline="0" dirty="0">
              <a:solidFill>
                <a:schemeClr val="tx1"/>
              </a:solidFill>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7</a:t>
            </a:fld>
            <a:endParaRPr lang="en-US"/>
          </a:p>
        </p:txBody>
      </p:sp>
    </p:spTree>
    <p:extLst>
      <p:ext uri="{BB962C8B-B14F-4D97-AF65-F5344CB8AC3E}">
        <p14:creationId xmlns:p14="http://schemas.microsoft.com/office/powerpoint/2010/main" val="33274861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Le mois d'août a été marqué par un pic dans les signaux du VNO au Canada et aux États-Unis.</a:t>
            </a:r>
          </a:p>
          <a:p>
            <a:endParaRPr lang="en-US" sz="1200" b="1" i="0" u="sng" strike="noStrike" kern="1200" baseline="0" dirty="0">
              <a:solidFill>
                <a:schemeClr val="tx1"/>
              </a:solidFill>
              <a:latin typeface="+mn-lt"/>
              <a:ea typeface="+mn-ea"/>
              <a:cs typeface="+mn-cs"/>
            </a:endParaRPr>
          </a:p>
          <a:p>
            <a:r>
              <a:rPr lang="en-US" sz="1200" b="1" i="1" u="none" strike="noStrike" kern="1200" baseline="0" dirty="0">
                <a:solidFill>
                  <a:schemeClr val="tx1"/>
                </a:solidFill>
                <a:latin typeface="+mn-lt"/>
                <a:ea typeface="+mn-ea"/>
                <a:cs typeface="+mn-cs"/>
              </a:rPr>
              <a:t>AOUT au Canada</a:t>
            </a:r>
            <a:endParaRPr lang="en-US" sz="1200" b="0" i="1" u="none" strike="noStrike" kern="1200" baseline="0" dirty="0">
              <a:solidFill>
                <a:schemeClr val="tx1"/>
              </a:solidFill>
              <a:latin typeface="+mn-lt"/>
              <a:ea typeface="+mn-ea"/>
              <a:cs typeface="+mn-cs"/>
            </a:endParaRPr>
          </a:p>
          <a:p>
            <a:pPr algn="l"/>
            <a:r>
              <a:rPr lang="en-CA" b="0" i="0" dirty="0">
                <a:solidFill>
                  <a:srgbClr val="4A4A4A"/>
                </a:solidFill>
                <a:effectLst/>
                <a:latin typeface="OpenSans"/>
              </a:rPr>
              <a:t>En ce qui concerne les chevaux, les cas positifs en Ontario sont les suivants :</a:t>
            </a:r>
          </a:p>
          <a:p>
            <a:pPr marL="171450" indent="-171450">
              <a:buFontTx/>
              <a:buChar char="-"/>
            </a:pPr>
            <a:r>
              <a:rPr lang="en-CA" b="0" i="0" dirty="0">
                <a:solidFill>
                  <a:srgbClr val="000000"/>
                </a:solidFill>
                <a:effectLst/>
                <a:latin typeface="Montserrat" panose="00000500000000000000" pitchFamily="2" charset="0"/>
              </a:rPr>
              <a:t>Une jument Standardbred de 11 ans non vaccinée dans le comté de Norfolk</a:t>
            </a:r>
          </a:p>
          <a:p>
            <a:pPr marL="171450" indent="-171450">
              <a:buFontTx/>
              <a:buChar char="-"/>
            </a:pPr>
            <a:r>
              <a:rPr lang="en-CA" b="0" i="0" dirty="0">
                <a:solidFill>
                  <a:srgbClr val="222222"/>
                </a:solidFill>
                <a:effectLst/>
                <a:latin typeface="Raleway" pitchFamily="2" charset="0"/>
              </a:rPr>
              <a:t>Un étalon appaloosa de 7 ans non vacciné dans le comté de Simcoe</a:t>
            </a:r>
          </a:p>
          <a:p>
            <a:pPr marL="171450" indent="-171450">
              <a:buFontTx/>
              <a:buChar char="-"/>
            </a:pPr>
            <a:r>
              <a:rPr lang="en-CA" b="0" i="0" dirty="0">
                <a:solidFill>
                  <a:srgbClr val="222222"/>
                </a:solidFill>
                <a:effectLst/>
                <a:latin typeface="Raleway" pitchFamily="2" charset="0"/>
              </a:rPr>
              <a:t>Un hongre non vacciné, âgé de 5 ans, dans les comtés américains de Prescott et Russell.</a:t>
            </a:r>
            <a:endParaRPr lang="en-CA" b="0" i="0" dirty="0">
              <a:solidFill>
                <a:srgbClr val="000000"/>
              </a:solidFill>
              <a:effectLst/>
              <a:latin typeface="Montserrat" panose="00000500000000000000" pitchFamily="2" charset="0"/>
            </a:endParaRPr>
          </a:p>
          <a:p>
            <a:pPr algn="l"/>
            <a:r>
              <a:rPr lang="en-CA" b="0" i="0" dirty="0">
                <a:solidFill>
                  <a:srgbClr val="4A4A4A"/>
                </a:solidFill>
                <a:effectLst/>
                <a:latin typeface="OpenSans"/>
              </a:rPr>
              <a:t>Le Québec a signalé un cas positif de VNO :</a:t>
            </a:r>
          </a:p>
          <a:p>
            <a:pPr marL="171450" indent="-171450">
              <a:buFontTx/>
              <a:buChar char="-"/>
            </a:pPr>
            <a:r>
              <a:rPr lang="en-CA" b="0" i="0" dirty="0">
                <a:solidFill>
                  <a:srgbClr val="000000"/>
                </a:solidFill>
                <a:effectLst/>
                <a:latin typeface="Montserrat" panose="00000500000000000000" pitchFamily="2" charset="0"/>
              </a:rPr>
              <a:t>Au </a:t>
            </a:r>
            <a:r>
              <a:rPr lang="en-CA" b="0" i="0" dirty="0" err="1">
                <a:solidFill>
                  <a:srgbClr val="000000"/>
                </a:solidFill>
                <a:effectLst/>
                <a:latin typeface="Montserrat" panose="00000500000000000000" pitchFamily="2" charset="0"/>
              </a:rPr>
              <a:t>Témiscamingue</a:t>
            </a:r>
            <a:endParaRPr lang="en-CA" b="1" i="0" dirty="0">
              <a:solidFill>
                <a:srgbClr val="4A4A4A"/>
              </a:solidFill>
              <a:effectLst/>
              <a:latin typeface="OpenSans"/>
            </a:endParaRPr>
          </a:p>
          <a:p>
            <a:pPr algn="l"/>
            <a:endParaRPr lang="en-CA" b="1" i="0" dirty="0">
              <a:solidFill>
                <a:srgbClr val="4A4A4A"/>
              </a:solidFill>
              <a:effectLst/>
              <a:latin typeface="OpenSans"/>
            </a:endParaRPr>
          </a:p>
          <a:p>
            <a:pPr algn="l"/>
            <a:r>
              <a:rPr lang="en-CA" b="1" i="0" dirty="0">
                <a:solidFill>
                  <a:srgbClr val="4A4A4A"/>
                </a:solidFill>
                <a:effectLst/>
                <a:latin typeface="OpenSans"/>
              </a:rPr>
              <a:t>Semaine de surveillance 35 de Santé publique Ontario (25-31 août 2024)</a:t>
            </a:r>
          </a:p>
          <a:p>
            <a:pPr algn="l"/>
            <a:r>
              <a:rPr lang="en-CA" b="1" i="0" dirty="0">
                <a:solidFill>
                  <a:srgbClr val="4A4A4A"/>
                </a:solidFill>
                <a:effectLst/>
                <a:latin typeface="OpenSans"/>
              </a:rPr>
              <a:t>Tendances générales en Ontario</a:t>
            </a:r>
          </a:p>
          <a:p>
            <a:pPr algn="l"/>
            <a:r>
              <a:rPr lang="en-CA" b="0" i="0" dirty="0">
                <a:solidFill>
                  <a:srgbClr val="4A4A4A"/>
                </a:solidFill>
                <a:effectLst/>
                <a:latin typeface="OpenSans"/>
              </a:rPr>
              <a:t>Depuis la semaine 35, 12 cas humains de VNO ont été recensés. Note : les cas liés à des voyages et signalés avant la saison des moustiques sont exclus.</a:t>
            </a:r>
            <a:endParaRPr lang="en-CA" b="0" i="1" dirty="0">
              <a:solidFill>
                <a:srgbClr val="555555"/>
              </a:solidFill>
              <a:effectLst/>
              <a:latin typeface="Georgia" panose="02040502050405020303" pitchFamily="18" charset="0"/>
            </a:endParaRPr>
          </a:p>
          <a:p>
            <a:pPr algn="l"/>
            <a:r>
              <a:rPr lang="en-CA" b="0" i="0" dirty="0">
                <a:solidFill>
                  <a:srgbClr val="4A4A4A"/>
                </a:solidFill>
                <a:effectLst/>
                <a:latin typeface="OpenSans"/>
              </a:rPr>
              <a:t>Depuis la semaine 35, il y a eu 196 gîtes larvaires positifs pour le VNO et un gîte larvaire positif pour l'EEEV (OTT).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Également en Ontario :</a:t>
            </a:r>
          </a:p>
          <a:p>
            <a:pPr marL="171450" marR="0" lvl="0" indent="-171450" algn="l" defTabSz="914400" rtl="0" eaLnBrk="0" fontAlgn="base" latinLnBrk="0" hangingPunct="0">
              <a:lnSpc>
                <a:spcPct val="100000"/>
              </a:lnSpc>
              <a:spcBef>
                <a:spcPct val="30000"/>
              </a:spcBef>
              <a:spcAft>
                <a:spcPct val="0"/>
              </a:spcAft>
              <a:buClrTx/>
              <a:buSzTx/>
              <a:buFontTx/>
              <a:buChar char="-"/>
              <a:tabLst/>
              <a:defRPr/>
            </a:pPr>
            <a:r>
              <a:rPr lang="en-US" sz="1200" b="0" i="0" u="none" strike="noStrike" kern="1200" baseline="0" dirty="0">
                <a:solidFill>
                  <a:schemeClr val="tx1"/>
                </a:solidFill>
                <a:latin typeface="+mn-lt"/>
                <a:ea typeface="+mn-ea"/>
                <a:cs typeface="+mn-cs"/>
              </a:rPr>
              <a:t>Premiers cas de VNO chez l'homme à </a:t>
            </a:r>
            <a:r>
              <a:rPr lang="en-CA" b="0" i="0" dirty="0">
                <a:solidFill>
                  <a:srgbClr val="555555"/>
                </a:solidFill>
                <a:effectLst/>
                <a:latin typeface="Georgia" panose="02040502050405020303" pitchFamily="18" charset="0"/>
              </a:rPr>
              <a:t>Windsor-Essex, dans </a:t>
            </a:r>
            <a:r>
              <a:rPr lang="en-CA" b="0" i="0" dirty="0">
                <a:solidFill>
                  <a:srgbClr val="191919"/>
                </a:solidFill>
                <a:effectLst/>
                <a:latin typeface="Roboto Condensed" panose="02000000000000000000" pitchFamily="2" charset="0"/>
              </a:rPr>
              <a:t>la région de London et </a:t>
            </a:r>
            <a:r>
              <a:rPr lang="en-US" sz="1200" b="0" i="0" u="none" strike="noStrike" kern="1200" baseline="0" dirty="0">
                <a:solidFill>
                  <a:schemeClr val="tx1"/>
                </a:solidFill>
                <a:effectLst/>
                <a:latin typeface="+mn-lt"/>
                <a:ea typeface="+mn-ea"/>
                <a:cs typeface="+mn-cs"/>
              </a:rPr>
              <a:t>à </a:t>
            </a:r>
            <a:r>
              <a:rPr lang="en-US" sz="1200" b="0" i="0" u="none" strike="noStrike" kern="1200" baseline="0" dirty="0">
                <a:solidFill>
                  <a:schemeClr val="tx1"/>
                </a:solidFill>
                <a:latin typeface="+mn-lt"/>
                <a:ea typeface="+mn-ea"/>
                <a:cs typeface="+mn-cs"/>
              </a:rPr>
              <a:t>Algoma (où un </a:t>
            </a:r>
            <a:r>
              <a:rPr lang="en-CA" b="0" i="0" dirty="0">
                <a:solidFill>
                  <a:srgbClr val="000000"/>
                </a:solidFill>
                <a:effectLst/>
                <a:latin typeface="Open Sans Bold"/>
              </a:rPr>
              <a:t>cas </a:t>
            </a:r>
            <a:r>
              <a:rPr lang="en-CA" b="0" i="0" dirty="0" err="1">
                <a:solidFill>
                  <a:srgbClr val="000000"/>
                </a:solidFill>
                <a:effectLst/>
                <a:latin typeface="Open Sans Bold"/>
              </a:rPr>
              <a:t>humain </a:t>
            </a:r>
            <a:r>
              <a:rPr lang="en-CA" b="0" i="0" dirty="0">
                <a:solidFill>
                  <a:srgbClr val="000000"/>
                </a:solidFill>
                <a:effectLst/>
                <a:latin typeface="Open Sans Bold"/>
              </a:rPr>
              <a:t>de VNO a été confirmé pour la première fois en six ans).</a:t>
            </a:r>
          </a:p>
          <a:p>
            <a:pPr marL="171450" indent="-171450">
              <a:buFontTx/>
              <a:buChar char="-"/>
            </a:pPr>
            <a:endParaRPr lang="en-US" sz="1200" b="0" i="0" u="none" strike="noStrike" kern="1200" baseline="0" dirty="0">
              <a:solidFill>
                <a:schemeClr val="tx1"/>
              </a:solidFill>
              <a:latin typeface="+mn-lt"/>
              <a:ea typeface="+mn-ea"/>
              <a:cs typeface="+mn-cs"/>
            </a:endParaRPr>
          </a:p>
          <a:p>
            <a:pPr marL="171450" indent="-171450">
              <a:buFontTx/>
              <a:buChar char="-"/>
            </a:pPr>
            <a:r>
              <a:rPr lang="en-US" sz="1200" b="0" i="0" u="none" strike="noStrike" kern="1200" baseline="0" dirty="0">
                <a:solidFill>
                  <a:schemeClr val="tx1"/>
                </a:solidFill>
                <a:latin typeface="+mn-lt"/>
                <a:ea typeface="+mn-ea"/>
                <a:cs typeface="+mn-cs"/>
              </a:rPr>
              <a:t>Les premiers cas de VNO ont été signalés chez des moustiques du </a:t>
            </a:r>
            <a:r>
              <a:rPr lang="en-CA" b="0" i="0" dirty="0">
                <a:solidFill>
                  <a:srgbClr val="555555"/>
                </a:solidFill>
                <a:effectLst/>
                <a:latin typeface="Georgia" panose="02040502050405020303" pitchFamily="18" charset="0"/>
              </a:rPr>
              <a:t>comté de Perth et de Chatham-Kent, </a:t>
            </a:r>
            <a:r>
              <a:rPr lang="en-US" sz="1200" b="0" i="0" u="none" strike="noStrike" kern="1200" baseline="0" dirty="0">
                <a:solidFill>
                  <a:schemeClr val="tx1"/>
                </a:solidFill>
                <a:latin typeface="+mn-lt"/>
                <a:ea typeface="+mn-ea"/>
                <a:cs typeface="+mn-cs"/>
              </a:rPr>
              <a:t>ainsi que chez une corneille de </a:t>
            </a:r>
            <a:r>
              <a:rPr lang="en-CA" b="0" i="0" dirty="0">
                <a:solidFill>
                  <a:srgbClr val="555555"/>
                </a:solidFill>
                <a:effectLst/>
                <a:latin typeface="Georgia" panose="02040502050405020303" pitchFamily="18" charset="0"/>
              </a:rPr>
              <a:t>Grey-Bruce, en Ontario.</a:t>
            </a:r>
            <a:endParaRPr lang="en-US" sz="1200" b="0" i="0" u="none" strike="noStrike" kern="1200" baseline="0" dirty="0">
              <a:solidFill>
                <a:schemeClr val="tx1"/>
              </a:solidFill>
              <a:latin typeface="+mn-lt"/>
              <a:ea typeface="+mn-ea"/>
              <a:cs typeface="+mn-cs"/>
            </a:endParaRPr>
          </a:p>
          <a:p>
            <a:pPr marL="171450" indent="-171450">
              <a:buFontTx/>
              <a:buChar char="-"/>
            </a:pPr>
            <a:r>
              <a:rPr lang="en-CA" b="0" i="0" dirty="0">
                <a:solidFill>
                  <a:srgbClr val="191919"/>
                </a:solidFill>
                <a:effectLst/>
                <a:latin typeface="Roboto Condensed" panose="020F0502020204030204" pitchFamily="2" charset="0"/>
              </a:rPr>
              <a:t>Un troisième cas confirmé de VNO a été signalé chez un oiseau (faucon) dans le district de Parry Sound (North Bay).</a:t>
            </a:r>
            <a:endParaRPr lang="en-CA" sz="1200" b="0" i="0" u="none" strike="noStrike" kern="1200" baseline="0" dirty="0">
              <a:solidFill>
                <a:schemeClr val="tx1"/>
              </a:solidFill>
              <a:latin typeface="+mn-lt"/>
              <a:ea typeface="+mn-ea"/>
              <a:cs typeface="+mn-cs"/>
            </a:endParaRPr>
          </a:p>
          <a:p>
            <a:pPr marL="171450" indent="-171450">
              <a:buFontTx/>
              <a:buChar char="-"/>
            </a:pPr>
            <a:endParaRPr lang="en-CA" b="0" i="0" dirty="0">
              <a:solidFill>
                <a:srgbClr val="000000"/>
              </a:solidFill>
              <a:effectLst/>
              <a:latin typeface="Montserrat" panose="00000500000000000000" pitchFamily="2" charset="0"/>
            </a:endParaRPr>
          </a:p>
          <a:p>
            <a:endParaRPr lang="en-US" sz="1200" b="0" i="0" u="none" strike="noStrike" kern="1200" baseline="0" dirty="0">
              <a:solidFill>
                <a:schemeClr val="tx1"/>
              </a:solidFill>
              <a:latin typeface="+mn-lt"/>
              <a:ea typeface="+mn-ea"/>
              <a:cs typeface="+mn-cs"/>
            </a:endParaRPr>
          </a:p>
          <a:p>
            <a:r>
              <a:rPr lang="en-CA" b="1" i="1" u="none" dirty="0"/>
              <a:t>AOÛT/SEPTEMBRE aux États-Unis</a:t>
            </a:r>
            <a:endParaRPr lang="en-CA" b="0" i="1" u="none" dirty="0"/>
          </a:p>
          <a:p>
            <a:endParaRPr lang="en-CA" b="1" u="sng" dirty="0"/>
          </a:p>
          <a:p>
            <a:r>
              <a:rPr lang="en-CA" b="0" u="none" dirty="0"/>
              <a:t>Les États américains ayant signalé des cas de VNO chez les chevaux et les humains en août et au début du mois de septembre sont indiqués sur cette diapositive.</a:t>
            </a:r>
          </a:p>
          <a:p>
            <a:endParaRPr lang="en-CA" b="1" u="sng" dirty="0"/>
          </a:p>
          <a:p>
            <a:r>
              <a:rPr lang="en-CA" b="1" u="none" dirty="0"/>
              <a:t>Cas dans les chevaux :</a:t>
            </a:r>
          </a:p>
          <a:p>
            <a:r>
              <a:rPr lang="en-CA" dirty="0">
                <a:hlinkClick r:id="rId3"/>
              </a:rPr>
              <a:t>Un cheval californien vacciné est testé positif au VNO - The Horse</a:t>
            </a:r>
            <a:endParaRPr lang="en-CA" dirty="0"/>
          </a:p>
          <a:p>
            <a:r>
              <a:rPr lang="en-CA" dirty="0">
                <a:hlinkClick r:id="rId4"/>
              </a:rPr>
              <a:t>Un pur-sang californien positif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5"/>
              </a:rPr>
              <a:t>Un hongre californien positif au VNO - The Horse</a:t>
            </a:r>
            <a:endParaRPr lang="en-CA" dirty="0"/>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7"/>
              </a:rPr>
              <a:t>Un cheval du Colorado non vacciné est euthanasié à cause du VNO - Le Cheval</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8"/>
              </a:rPr>
              <a:t>2 chevaux du Colorado testés positifs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Un hongre du Colorado positif au VNO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2 chevaux du Delaware positifs au VNO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hlinkClick r:id="rId6"/>
            </a:endParaRPr>
          </a:p>
          <a:p>
            <a:r>
              <a:rPr lang="en-CA" dirty="0">
                <a:hlinkClick r:id="rId11"/>
              </a:rPr>
              <a:t>Une jument de Floride euthanasiée après avoir contracté le VNO - The Horse</a:t>
            </a:r>
            <a:endParaRPr lang="en-CA" dirty="0">
              <a:hlinkClick r:id="" action="ppaction://noaction"/>
            </a:endParaRPr>
          </a:p>
          <a:p>
            <a:endParaRPr lang="en-CA" dirty="0">
              <a:hlinkClick r:id="" action="ppaction://noactio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12"/>
              </a:rPr>
              <a:t>Un cheval de Géorgie positif au VNO - The Horse</a:t>
            </a:r>
            <a:endParaRPr lang="en-CA" dirty="0"/>
          </a:p>
          <a:p>
            <a:endParaRPr lang="en-CA" dirty="0">
              <a:hlinkClick r:id="rId6"/>
            </a:endParaRPr>
          </a:p>
          <a:p>
            <a:r>
              <a:rPr lang="en-CA" dirty="0">
                <a:hlinkClick r:id="rId13"/>
              </a:rPr>
              <a:t>Une pouliche de l'Idaho positive au VNO - The Horse</a:t>
            </a:r>
            <a:endParaRPr lang="en-CA" dirty="0">
              <a:hlinkClick r:id="" action="ppaction://noaction"/>
            </a:endParaRPr>
          </a:p>
          <a:p>
            <a:endParaRPr lang="en-CA" dirty="0">
              <a:hlinkClick r:id="" action="ppaction://noactio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14"/>
              </a:rPr>
              <a:t>2 chevaux de l'Indiana positifs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15"/>
              </a:rPr>
              <a:t>Un cheval infecté par le VNO est euthanasié dans l'Indiana - Le Cheval</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16"/>
              </a:rPr>
              <a:t>4 chevaux de l'Indiana testés positifs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7"/>
              </a:rPr>
              <a:t>2 chevaux de l'Indiana testés positifs au VNO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18"/>
              </a:rPr>
              <a:t>Confirmation du VNO chez un poney du Kentucky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19"/>
              </a:rPr>
              <a:t>Une jument du Kentucky testée positive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0"/>
              </a:rPr>
              <a:t>Un hongre du Kentucky testé positif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1"/>
              </a:rPr>
              <a:t>Un cheval non vacciné du Kentucky positif au VNO - The Horse</a:t>
            </a:r>
            <a:endParaRPr lang="en-CA" dirty="0"/>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2"/>
              </a:rPr>
              <a:t>MDARD - Le MDARD confirme le premier cas de virus du Nil occidental pour 2024 chez un cheval du comté d'Eaton (michigan.gov)</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3"/>
              </a:rPr>
              <a:t>Un poulain du Michigan testé positif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4"/>
              </a:rPr>
              <a:t>Un hongre du Michigan testé positif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hlinkClick r:id="rId25"/>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6"/>
              </a:rPr>
              <a:t>Un cheval du Missouri positif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hlinkClick r:id="rId25"/>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7"/>
              </a:rPr>
              <a:t>Un hongre new-yorkais testé positif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28"/>
              </a:rPr>
              <a:t>Un cheval new-yorkais positif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29"/>
              </a:rPr>
              <a:t>Un hongre new-yorkais non vacciné contracte le VNO - Le Cheval</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dirty="0">
              <a:hlinkClick r:id="" action="ppaction://noaction"/>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 action="ppaction://noaction"/>
              </a:rPr>
              <a:t>Un cheval du Dakota du Nord positif au VNO - The Horse</a:t>
            </a:r>
            <a:endParaRPr lang="en-CA" dirty="0"/>
          </a:p>
          <a:p>
            <a:endParaRPr lang="en-CA" dirty="0">
              <a:hlinkClick r:id="rId6"/>
            </a:endParaRPr>
          </a:p>
          <a:p>
            <a:r>
              <a:rPr lang="en-CA" dirty="0">
                <a:hlinkClick r:id="rId30"/>
              </a:rPr>
              <a:t>Un cheval de l'Oklahoma positif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31"/>
              </a:rPr>
              <a:t>Une pouliche de l'Oklahoma positive au VNO - The Horse</a:t>
            </a:r>
            <a:endParaRPr lang="en-CA" dirty="0"/>
          </a:p>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32"/>
              </a:rPr>
              <a:t>Un cheval de l'Oregon positif au VNO - The Horse</a:t>
            </a:r>
            <a:endParaRPr lang="en-CA" dirty="0"/>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33"/>
              </a:rPr>
              <a:t>12 chevaux de Pennsylvanie testés positifs au VNO - The Horse</a:t>
            </a:r>
            <a:endParaRPr lang="en-CA" dirty="0"/>
          </a:p>
          <a:p>
            <a:pPr>
              <a:lnSpc>
                <a:spcPct val="107000"/>
              </a:lnSpc>
              <a:spcAft>
                <a:spcPts val="800"/>
              </a:spcAft>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4"/>
              </a:rPr>
              <a:t>Confirmation d'un cas de VNO chez un cheval de Pennsylvanie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5"/>
              </a:rPr>
              <a:t>Un cheval de Pennsylvanie positif au VNO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hlinkClick r:id="rId6"/>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6"/>
              </a:rPr>
              <a:t>Une pouliche texane positive au VNO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hlinkClick r:id="" action="ppaction://noaction"/>
            </a:endParaRPr>
          </a:p>
          <a:p>
            <a:r>
              <a:rPr lang="en-CA" dirty="0">
                <a:hlinkClick r:id="" action="ppaction://noaction"/>
              </a:rPr>
              <a:t>3 chevaux de l'Utah positifs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7"/>
              </a:rPr>
              <a:t>Un cheval de l'Utah testé positif au VNO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38"/>
              </a:rPr>
              <a:t>Un cheval non vacciné du Wisconsin positif au VNO - The Horse</a:t>
            </a:r>
            <a:endParaRPr lang="en-CA" dirty="0"/>
          </a:p>
          <a:p>
            <a:r>
              <a:rPr lang="en-CA" dirty="0">
                <a:hlinkClick r:id="rId39"/>
              </a:rPr>
              <a:t>Une jument non vaccinée du Wisconsin testée positive au VNO - The Horse</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0"/>
              </a:rPr>
              <a:t>Un Yearling du Wisconsin non vacciné positif au VNO - The Horse</a:t>
            </a: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b="1" u="none" dirty="0"/>
          </a:p>
          <a:p>
            <a:endParaRPr lang="en-CA" b="1" u="none" dirty="0"/>
          </a:p>
          <a:p>
            <a:r>
              <a:rPr lang="en-CA" b="1" u="none" dirty="0"/>
              <a:t>Cas humains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41"/>
              </a:rPr>
              <a:t>Premier cas humain de virus du Nil occidental confirmé dans le Maryland (wjla.com)</a:t>
            </a:r>
            <a:endParaRPr lang="en-CA" dirty="0"/>
          </a:p>
          <a:p>
            <a:r>
              <a:rPr lang="en-CA" dirty="0">
                <a:hlinkClick r:id="rId42"/>
              </a:rPr>
              <a:t>Le premier cas humain de virus du Nil occidental détecté dans le comté de Livingston au Michigan (wilx.com)</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43"/>
              </a:rPr>
              <a:t>Premier cas de virus du Nil occidental découvert dans le Wisconsin - WTMJ</a:t>
            </a:r>
            <a:endParaRPr lang="en-CA"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CA" dirty="0">
                <a:hlinkClick r:id="rId44"/>
              </a:rPr>
              <a:t>Premier cas humain de virus du Nil occidental confirmé dans le comté d'Utah (ksltv.com)</a:t>
            </a:r>
            <a:endParaRPr lang="en-CA" dirty="0"/>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ACF894DF-86D1-411C-9BC2-D3E9C3EA92A3}" type="slidenum">
              <a:rPr lang="en-US" smtClean="0"/>
              <a:t>8</a:t>
            </a:fld>
            <a:endParaRPr lang="en-US"/>
          </a:p>
        </p:txBody>
      </p:sp>
    </p:spTree>
    <p:extLst>
      <p:ext uri="{BB962C8B-B14F-4D97-AF65-F5344CB8AC3E}">
        <p14:creationId xmlns:p14="http://schemas.microsoft.com/office/powerpoint/2010/main" val="22286142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Les </a:t>
            </a:r>
            <a:r>
              <a:rPr lang="en-CA" b="0" dirty="0"/>
              <a:t>cas d'</a:t>
            </a:r>
            <a:r>
              <a:rPr lang="en-CA" dirty="0"/>
              <a:t>encéphalite équine de l'Est ont augmenté au cours des mois d'été. </a:t>
            </a:r>
          </a:p>
          <a:p>
            <a:endParaRPr lang="en-CA" b="0" dirty="0"/>
          </a:p>
          <a:p>
            <a:r>
              <a:rPr lang="en-CA" b="1" u="sng" dirty="0"/>
              <a:t>Juillet</a:t>
            </a:r>
          </a:p>
          <a:p>
            <a:r>
              <a:rPr lang="en-CA" b="0" i="0" dirty="0">
                <a:solidFill>
                  <a:srgbClr val="000000"/>
                </a:solidFill>
                <a:effectLst/>
              </a:rPr>
              <a:t>Une jument Quarter Horse du comté de Lanark, en Ontario, a été testée positive à l'EE</a:t>
            </a:r>
            <a:endParaRPr lang="en-CA" b="0" dirty="0">
              <a:latin typeface="+mn-lt"/>
            </a:endParaRPr>
          </a:p>
          <a:p>
            <a:pPr marL="171450" indent="-171450">
              <a:buFontTx/>
              <a:buChar char="-"/>
            </a:pPr>
            <a:endParaRPr lang="en-CA" b="0" dirty="0">
              <a:latin typeface="+mn-lt"/>
            </a:endParaRPr>
          </a:p>
          <a:p>
            <a:pPr marL="0" indent="0">
              <a:spcBef>
                <a:spcPts val="0"/>
              </a:spcBef>
              <a:buFontTx/>
              <a:buNone/>
            </a:pPr>
            <a:r>
              <a:rPr lang="en-CA" b="1" i="1" u="none" dirty="0"/>
              <a:t>Canada</a:t>
            </a:r>
          </a:p>
          <a:p>
            <a:pPr marL="0" indent="0">
              <a:spcBef>
                <a:spcPts val="0"/>
              </a:spcBef>
              <a:buFontTx/>
              <a:buNone/>
            </a:pPr>
            <a:r>
              <a:rPr lang="en-CA" b="0" u="none" dirty="0"/>
              <a:t>Plus de cas apparaissent au Canada, surtout en Ontario, suivi du Québec.</a:t>
            </a:r>
          </a:p>
          <a:p>
            <a:pPr marL="171450" marR="0" lvl="0" indent="-171450" algn="l" defTabSz="914400" rtl="0" eaLnBrk="0" fontAlgn="base" latinLnBrk="0" hangingPunct="0">
              <a:spcBef>
                <a:spcPts val="0"/>
              </a:spcBef>
              <a:spcAft>
                <a:spcPct val="0"/>
              </a:spcAft>
              <a:buClrTx/>
              <a:buSzTx/>
              <a:buFontTx/>
              <a:buChar char="-"/>
              <a:tabLst/>
              <a:defRPr/>
            </a:pPr>
            <a:endParaRPr lang="en-CA" b="0" i="0" dirty="0">
              <a:solidFill>
                <a:srgbClr val="000000"/>
              </a:solidFill>
              <a:effectLst/>
            </a:endParaRPr>
          </a:p>
          <a:p>
            <a:pPr marL="171450" marR="0" lvl="0" indent="-171450" algn="l" defTabSz="914400" rtl="0" eaLnBrk="0" fontAlgn="base" latinLnBrk="0" hangingPunct="0">
              <a:spcBef>
                <a:spcPts val="0"/>
              </a:spcBef>
              <a:spcAft>
                <a:spcPct val="0"/>
              </a:spcAft>
              <a:buClrTx/>
              <a:buSzTx/>
              <a:buFontTx/>
              <a:buChar char="-"/>
              <a:tabLst/>
              <a:defRPr/>
            </a:pPr>
            <a:r>
              <a:rPr lang="en-CA" b="0" i="0" dirty="0">
                <a:solidFill>
                  <a:srgbClr val="000000"/>
                </a:solidFill>
                <a:effectLst/>
              </a:rPr>
              <a:t>Une pouliche Quarter Horse de 2 ans et </a:t>
            </a:r>
            <a:r>
              <a:rPr lang="en-CA" b="0" i="0" dirty="0">
                <a:solidFill>
                  <a:srgbClr val="000000"/>
                </a:solidFill>
                <a:effectLst/>
                <a:latin typeface="Montserrat" panose="00000500000000000000" pitchFamily="2" charset="0"/>
              </a:rPr>
              <a:t>une pouliche Quarter Horse d'un an </a:t>
            </a:r>
            <a:r>
              <a:rPr lang="en-CA" b="0" i="0" dirty="0">
                <a:solidFill>
                  <a:srgbClr val="000000"/>
                </a:solidFill>
                <a:effectLst/>
              </a:rPr>
              <a:t>dans le comté de Lanark, en Ontario.</a:t>
            </a:r>
            <a:endParaRPr lang="en-CA" b="0" i="0" u="none" dirty="0">
              <a:solidFill>
                <a:srgbClr val="000000"/>
              </a:solidFill>
              <a:effectLst/>
            </a:endParaRPr>
          </a:p>
          <a:p>
            <a:pPr marL="171450" marR="0" lvl="0" indent="-171450" algn="l" defTabSz="914400" rtl="0" eaLnBrk="0" fontAlgn="base" latinLnBrk="0" hangingPunct="0">
              <a:spcBef>
                <a:spcPts val="0"/>
              </a:spcBef>
              <a:spcAft>
                <a:spcPct val="0"/>
              </a:spcAft>
              <a:buClrTx/>
              <a:buSzTx/>
              <a:buFontTx/>
              <a:buChar char="-"/>
              <a:tabLst/>
              <a:defRPr/>
            </a:pPr>
            <a:r>
              <a:rPr lang="en-CA" b="0" i="0" dirty="0">
                <a:solidFill>
                  <a:srgbClr val="000000"/>
                </a:solidFill>
                <a:effectLst/>
              </a:rPr>
              <a:t>Dans les comtés unis de Leeds et Grenville, on a recensé les cas d'une </a:t>
            </a:r>
            <a:r>
              <a:rPr lang="en-CA" b="0" i="0" dirty="0">
                <a:solidFill>
                  <a:srgbClr val="000000"/>
                </a:solidFill>
                <a:effectLst/>
                <a:latin typeface="Montserrat" panose="00000500000000000000" pitchFamily="2" charset="0"/>
              </a:rPr>
              <a:t>pouliche Quarter Horse d'un an, d'un hongre </a:t>
            </a:r>
            <a:r>
              <a:rPr lang="en-CA" b="0" i="0" dirty="0" err="1">
                <a:solidFill>
                  <a:srgbClr val="000000"/>
                </a:solidFill>
                <a:effectLst/>
                <a:latin typeface="Montserrat" panose="00000500000000000000" pitchFamily="2" charset="0"/>
              </a:rPr>
              <a:t>Percheron de </a:t>
            </a:r>
            <a:r>
              <a:rPr lang="en-CA" b="0" i="0" dirty="0">
                <a:solidFill>
                  <a:srgbClr val="000000"/>
                </a:solidFill>
                <a:effectLst/>
                <a:latin typeface="Montserrat" panose="00000500000000000000" pitchFamily="2" charset="0"/>
              </a:rPr>
              <a:t>3 ans, d'une jument Quarter Horse de 18 ans et d'un poulain allaitant.</a:t>
            </a:r>
          </a:p>
          <a:p>
            <a:pPr marL="171450" marR="0" lvl="0" indent="-171450" algn="l" defTabSz="914400" rtl="0" eaLnBrk="0" fontAlgn="base" latinLnBrk="0" hangingPunct="0">
              <a:spcBef>
                <a:spcPts val="0"/>
              </a:spcBef>
              <a:spcAft>
                <a:spcPct val="0"/>
              </a:spcAft>
              <a:buClrTx/>
              <a:buSzTx/>
              <a:buFontTx/>
              <a:buChar char="-"/>
              <a:tabLst/>
              <a:defRPr/>
            </a:pPr>
            <a:r>
              <a:rPr lang="en-CA" b="0" i="0" dirty="0">
                <a:solidFill>
                  <a:srgbClr val="000000"/>
                </a:solidFill>
                <a:effectLst/>
                <a:latin typeface="Montserrat" panose="00000500000000000000" pitchFamily="2" charset="0"/>
              </a:rPr>
              <a:t>Une jument Quarter Horse de 12 ans dans les </a:t>
            </a:r>
            <a:r>
              <a:rPr lang="en-CA" b="0" i="0" dirty="0">
                <a:solidFill>
                  <a:srgbClr val="000000"/>
                </a:solidFill>
                <a:effectLst/>
              </a:rPr>
              <a:t>comtés américains de Prescott et Russell</a:t>
            </a:r>
          </a:p>
          <a:p>
            <a:pPr marL="171450" indent="-171450">
              <a:spcBef>
                <a:spcPts val="0"/>
              </a:spcBef>
              <a:buFontTx/>
              <a:buChar char="-"/>
            </a:pPr>
            <a:r>
              <a:rPr lang="en-CA" b="0" i="0" dirty="0">
                <a:solidFill>
                  <a:srgbClr val="000000"/>
                </a:solidFill>
                <a:effectLst/>
              </a:rPr>
              <a:t>Un poulain à Ottawa et un </a:t>
            </a:r>
            <a:r>
              <a:rPr lang="en-CA" b="0" i="0" dirty="0">
                <a:solidFill>
                  <a:srgbClr val="000000"/>
                </a:solidFill>
                <a:effectLst/>
                <a:latin typeface="Montserrat" panose="00000500000000000000" pitchFamily="2" charset="0"/>
              </a:rPr>
              <a:t>hongre pur-sang de 15 ans</a:t>
            </a:r>
            <a:endParaRPr lang="en-CA" b="0" i="0" dirty="0">
              <a:solidFill>
                <a:srgbClr val="000000"/>
              </a:solidFill>
              <a:effectLst/>
            </a:endParaRPr>
          </a:p>
          <a:p>
            <a:pPr marL="171450" indent="-171450">
              <a:spcBef>
                <a:spcPts val="0"/>
              </a:spcBef>
              <a:buFontTx/>
              <a:buChar char="-"/>
            </a:pPr>
            <a:r>
              <a:rPr lang="en-CA" b="0" i="0" dirty="0">
                <a:solidFill>
                  <a:srgbClr val="000000"/>
                </a:solidFill>
                <a:effectLst/>
              </a:rPr>
              <a:t>Un </a:t>
            </a:r>
            <a:r>
              <a:rPr lang="en-CA" b="0" i="0" dirty="0">
                <a:solidFill>
                  <a:srgbClr val="000000"/>
                </a:solidFill>
                <a:effectLst/>
                <a:latin typeface="Montserrat" panose="00000500000000000000" pitchFamily="2" charset="0"/>
              </a:rPr>
              <a:t>cheval miniature de 3 ans dans le district de Parry Sound</a:t>
            </a:r>
            <a:endParaRPr lang="en-CA" b="0" i="0" dirty="0">
              <a:solidFill>
                <a:srgbClr val="000000"/>
              </a:solidFill>
              <a:effectLst/>
            </a:endParaRPr>
          </a:p>
          <a:p>
            <a:pPr marL="171450" indent="-171450">
              <a:spcBef>
                <a:spcPts val="0"/>
              </a:spcBef>
              <a:buFontTx/>
              <a:buChar char="-"/>
            </a:pPr>
            <a:endParaRPr lang="en-CA" b="0" i="0" dirty="0">
              <a:solidFill>
                <a:srgbClr val="000000"/>
              </a:solidFill>
              <a:effectLst/>
            </a:endParaRPr>
          </a:p>
          <a:p>
            <a:pPr marL="171450" indent="-171450">
              <a:spcBef>
                <a:spcPts val="0"/>
              </a:spcBef>
              <a:buFontTx/>
              <a:buChar char="-"/>
            </a:pPr>
            <a:r>
              <a:rPr lang="en-CA" b="0" i="0" dirty="0">
                <a:solidFill>
                  <a:srgbClr val="000000"/>
                </a:solidFill>
                <a:effectLst/>
              </a:rPr>
              <a:t>Un cheval à </a:t>
            </a:r>
            <a:r>
              <a:rPr lang="en-CA" b="0" i="0" dirty="0" err="1">
                <a:solidFill>
                  <a:srgbClr val="000000"/>
                </a:solidFill>
                <a:effectLst/>
              </a:rPr>
              <a:t>Lanaudière</a:t>
            </a:r>
            <a:r>
              <a:rPr lang="en-CA" b="0" i="0" dirty="0">
                <a:solidFill>
                  <a:srgbClr val="000000"/>
                </a:solidFill>
                <a:effectLst/>
              </a:rPr>
              <a:t>, Québec </a:t>
            </a:r>
          </a:p>
          <a:p>
            <a:pPr marL="171450" indent="-171450">
              <a:spcBef>
                <a:spcPts val="0"/>
              </a:spcBef>
              <a:buFontTx/>
              <a:buChar char="-"/>
            </a:pPr>
            <a:r>
              <a:rPr lang="en-CA" b="0" i="0" dirty="0">
                <a:solidFill>
                  <a:srgbClr val="000000"/>
                </a:solidFill>
                <a:effectLst/>
              </a:rPr>
              <a:t>Un cheval et </a:t>
            </a:r>
            <a:r>
              <a:rPr lang="en-CA" b="0" i="0" dirty="0">
                <a:solidFill>
                  <a:srgbClr val="000000"/>
                </a:solidFill>
                <a:effectLst/>
                <a:latin typeface="Montserrat" panose="00000500000000000000" pitchFamily="2" charset="0"/>
              </a:rPr>
              <a:t>une jument de 27 ans </a:t>
            </a:r>
            <a:r>
              <a:rPr lang="en-CA" b="0" i="0" dirty="0">
                <a:solidFill>
                  <a:srgbClr val="000000"/>
                </a:solidFill>
                <a:effectLst/>
              </a:rPr>
              <a:t>dans la MRC du Haut-Saint-Laurent, Montérégie </a:t>
            </a:r>
          </a:p>
          <a:p>
            <a:pPr marL="171450" indent="-171450">
              <a:spcBef>
                <a:spcPts val="0"/>
              </a:spcBef>
              <a:buFontTx/>
              <a:buChar char="-"/>
            </a:pPr>
            <a:r>
              <a:rPr lang="en-CA" b="0" i="0" dirty="0">
                <a:solidFill>
                  <a:srgbClr val="000000"/>
                </a:solidFill>
                <a:effectLst/>
              </a:rPr>
              <a:t>Un yearling dans la </a:t>
            </a:r>
            <a:r>
              <a:rPr lang="en-CA" b="0" i="0" dirty="0">
                <a:solidFill>
                  <a:srgbClr val="000000"/>
                </a:solidFill>
                <a:effectLst/>
                <a:latin typeface="Montserrat" panose="00000500000000000000" pitchFamily="2" charset="0"/>
              </a:rPr>
              <a:t>MRC Thérèse-De Blainville</a:t>
            </a:r>
            <a:endParaRPr lang="en-CA" b="0" i="0" dirty="0">
              <a:solidFill>
                <a:srgbClr val="000000"/>
              </a:solidFill>
              <a:effectLst/>
            </a:endParaRPr>
          </a:p>
          <a:p>
            <a:pPr marL="171450" indent="-171450">
              <a:spcBef>
                <a:spcPts val="0"/>
              </a:spcBef>
              <a:buFontTx/>
              <a:buChar char="-"/>
            </a:pPr>
            <a:endParaRPr lang="en-CA" b="0" u="none" dirty="0"/>
          </a:p>
          <a:p>
            <a:pPr marL="0" marR="0" lvl="0" indent="0" algn="l" defTabSz="914400" rtl="0" eaLnBrk="0" fontAlgn="base" latinLnBrk="0" hangingPunct="0">
              <a:lnSpc>
                <a:spcPct val="100000"/>
              </a:lnSpc>
              <a:spcBef>
                <a:spcPts val="0"/>
              </a:spcBef>
              <a:spcAft>
                <a:spcPct val="0"/>
              </a:spcAft>
              <a:buClrTx/>
              <a:buSzTx/>
              <a:buFontTx/>
              <a:buNone/>
              <a:tabLst/>
              <a:defRPr/>
            </a:pPr>
            <a:r>
              <a:rPr lang="en-CA" b="0" u="none" dirty="0"/>
              <a:t>En outre, un âne de 4 ans </a:t>
            </a:r>
            <a:r>
              <a:rPr lang="en-CA" sz="1200" b="0" i="0" dirty="0">
                <a:solidFill>
                  <a:srgbClr val="000000"/>
                </a:solidFill>
                <a:effectLst/>
              </a:rPr>
              <a:t>a été déclaré positif à l'EEE dans les comtés unis de Leeds et Grenville</a:t>
            </a:r>
            <a:r>
              <a:rPr lang="en-CA" b="0" u="none" dirty="0"/>
              <a:t>, en Ontario.</a:t>
            </a:r>
            <a:endParaRPr lang="en-CA" sz="1200" b="1" dirty="0"/>
          </a:p>
          <a:p>
            <a:pPr marL="171450" indent="-171450">
              <a:buFontTx/>
              <a:buChar char="-"/>
            </a:pPr>
            <a:endParaRPr lang="en-CA" b="0" dirty="0">
              <a:latin typeface="+mn-lt"/>
            </a:endParaRPr>
          </a:p>
          <a:p>
            <a:pPr marL="171450" indent="-171450">
              <a:buFontTx/>
              <a:buChar char="-"/>
            </a:pPr>
            <a:endParaRPr lang="en-CA" b="1" u="sng" dirty="0">
              <a:latin typeface="+mn-lt"/>
            </a:endParaRPr>
          </a:p>
        </p:txBody>
      </p:sp>
      <p:sp>
        <p:nvSpPr>
          <p:cNvPr id="4" name="Slide Number Placeholder 3"/>
          <p:cNvSpPr>
            <a:spLocks noGrp="1"/>
          </p:cNvSpPr>
          <p:nvPr>
            <p:ph type="sldNum" sz="quarter" idx="5"/>
          </p:nvPr>
        </p:nvSpPr>
        <p:spPr/>
        <p:txBody>
          <a:bodyPr/>
          <a:lstStyle/>
          <a:p>
            <a:pPr>
              <a:defRPr/>
            </a:pPr>
            <a:fld id="{ACF894DF-86D1-411C-9BC2-D3E9C3EA92A3}" type="slidenum">
              <a:rPr lang="en-US" smtClean="0"/>
              <a:t>9</a:t>
            </a:fld>
            <a:endParaRPr lang="en-US"/>
          </a:p>
        </p:txBody>
      </p:sp>
    </p:spTree>
    <p:extLst>
      <p:ext uri="{BB962C8B-B14F-4D97-AF65-F5344CB8AC3E}">
        <p14:creationId xmlns:p14="http://schemas.microsoft.com/office/powerpoint/2010/main" val="14880179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1093788"/>
            <a:ext cx="9144000" cy="1677987"/>
          </a:xfrm>
        </p:spPr>
        <p:txBody>
          <a:bodyPr anchor="b">
            <a:normAutofit/>
          </a:bodyPr>
          <a:lstStyle>
            <a:lvl1pPr algn="r">
              <a:defRPr sz="4400" b="1">
                <a:solidFill>
                  <a:schemeClr val="bg1"/>
                </a:solidFill>
                <a:latin typeface="+mn-lt"/>
              </a:defRPr>
            </a:lvl1pPr>
          </a:lstStyle>
          <a:p>
            <a:r>
              <a:rPr lang="en-US" dirty="0"/>
              <a:t>Click to edit Master title style</a:t>
            </a:r>
          </a:p>
        </p:txBody>
      </p:sp>
      <p:sp>
        <p:nvSpPr>
          <p:cNvPr id="3" name="Subtitle 2"/>
          <p:cNvSpPr>
            <a:spLocks noGrp="1"/>
          </p:cNvSpPr>
          <p:nvPr>
            <p:ph type="subTitle" idx="1"/>
          </p:nvPr>
        </p:nvSpPr>
        <p:spPr>
          <a:xfrm>
            <a:off x="3048000" y="3101976"/>
            <a:ext cx="9144000" cy="1655762"/>
          </a:xfrm>
        </p:spPr>
        <p:txBody>
          <a:bodyPr/>
          <a:lstStyle>
            <a:lvl1pPr marL="0" indent="0" algn="r">
              <a:buNone/>
              <a:defRPr sz="2400" b="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4329259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DF1F7520-E9D7-A6D2-15EC-749156957DE0}"/>
              </a:ext>
            </a:extLst>
          </p:cNvPr>
          <p:cNvSpPr>
            <a:spLocks noGrp="1"/>
          </p:cNvSpPr>
          <p:nvPr>
            <p:ph type="sldNum" sz="quarter" idx="10"/>
          </p:nvPr>
        </p:nvSpPr>
        <p:spPr/>
        <p:txBody>
          <a:bodyPr/>
          <a:lstStyle>
            <a:lvl1pPr>
              <a:defRPr/>
            </a:lvl1pPr>
          </a:lstStyle>
          <a:p>
            <a:fld id="{98CAB691-E3F1-4BD6-B3E8-12351A195099}" type="slidenum">
              <a:rPr lang="en-US" altLang="en-US"/>
              <a:pPr/>
              <a:t>‹#›</a:t>
            </a:fld>
            <a:endParaRPr lang="en-US" altLang="en-US"/>
          </a:p>
        </p:txBody>
      </p:sp>
    </p:spTree>
    <p:extLst>
      <p:ext uri="{BB962C8B-B14F-4D97-AF65-F5344CB8AC3E}">
        <p14:creationId xmlns:p14="http://schemas.microsoft.com/office/powerpoint/2010/main" val="257461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lvl1pPr>
              <a:defRPr b="1">
                <a:latin typeface="+mn-lt"/>
              </a:defRPr>
            </a:lvl1pPr>
          </a:lstStyle>
          <a:p>
            <a:r>
              <a:rPr lang="en-US" dirty="0"/>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BE6F2E90-5992-DAD1-2277-2615881EB5FB}"/>
              </a:ext>
            </a:extLst>
          </p:cNvPr>
          <p:cNvSpPr>
            <a:spLocks noGrp="1"/>
          </p:cNvSpPr>
          <p:nvPr>
            <p:ph type="sldNum" sz="quarter" idx="10"/>
          </p:nvPr>
        </p:nvSpPr>
        <p:spPr/>
        <p:txBody>
          <a:bodyPr/>
          <a:lstStyle>
            <a:lvl1pPr>
              <a:defRPr/>
            </a:lvl1pPr>
          </a:lstStyle>
          <a:p>
            <a:fld id="{5E7523B7-8FB0-4571-ACCD-D9422E7A0FC0}" type="slidenum">
              <a:rPr lang="en-US" altLang="en-US"/>
              <a:pPr/>
              <a:t>‹#›</a:t>
            </a:fld>
            <a:endParaRPr lang="en-US" altLang="en-US"/>
          </a:p>
        </p:txBody>
      </p:sp>
    </p:spTree>
    <p:extLst>
      <p:ext uri="{BB962C8B-B14F-4D97-AF65-F5344CB8AC3E}">
        <p14:creationId xmlns:p14="http://schemas.microsoft.com/office/powerpoint/2010/main" val="425008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lgn="r">
              <a:defRPr sz="6000">
                <a:latin typeface="+mn-lt"/>
              </a:defRPr>
            </a:lvl1pPr>
          </a:lstStyle>
          <a:p>
            <a:r>
              <a:rPr lang="en-US" dirty="0"/>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lgn="r">
              <a:buNone/>
              <a:defRPr sz="2400" b="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26099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6">
            <a:extLst>
              <a:ext uri="{FF2B5EF4-FFF2-40B4-BE49-F238E27FC236}">
                <a16:creationId xmlns:a16="http://schemas.microsoft.com/office/drawing/2014/main" id="{062A84AC-B3BE-EF2A-F15B-A71182DC794D}"/>
              </a:ext>
            </a:extLst>
          </p:cNvPr>
          <p:cNvSpPr>
            <a:spLocks noGrp="1"/>
          </p:cNvSpPr>
          <p:nvPr>
            <p:ph type="sldNum" sz="quarter" idx="10"/>
          </p:nvPr>
        </p:nvSpPr>
        <p:spPr/>
        <p:txBody>
          <a:bodyPr/>
          <a:lstStyle>
            <a:lvl1pPr>
              <a:defRPr/>
            </a:lvl1pPr>
          </a:lstStyle>
          <a:p>
            <a:fld id="{AE54C7F6-C830-4357-98BB-2F003658CBA5}" type="slidenum">
              <a:rPr lang="en-US" altLang="en-US"/>
              <a:pPr/>
              <a:t>‹#›</a:t>
            </a:fld>
            <a:endParaRPr lang="en-US" altLang="en-US"/>
          </a:p>
        </p:txBody>
      </p:sp>
    </p:spTree>
    <p:extLst>
      <p:ext uri="{BB962C8B-B14F-4D97-AF65-F5344CB8AC3E}">
        <p14:creationId xmlns:p14="http://schemas.microsoft.com/office/powerpoint/2010/main" val="4048549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lvl1pPr>
              <a:defRPr b="1">
                <a:latin typeface="+mn-lt"/>
              </a:defRPr>
            </a:lvl1pPr>
          </a:lstStyle>
          <a:p>
            <a:r>
              <a:rPr lang="en-US" dirty="0"/>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8">
            <a:extLst>
              <a:ext uri="{FF2B5EF4-FFF2-40B4-BE49-F238E27FC236}">
                <a16:creationId xmlns:a16="http://schemas.microsoft.com/office/drawing/2014/main" id="{8760D558-8FD3-3FF6-57A1-A4CE3F7F10A8}"/>
              </a:ext>
            </a:extLst>
          </p:cNvPr>
          <p:cNvSpPr>
            <a:spLocks noGrp="1"/>
          </p:cNvSpPr>
          <p:nvPr>
            <p:ph type="sldNum" sz="quarter" idx="10"/>
          </p:nvPr>
        </p:nvSpPr>
        <p:spPr/>
        <p:txBody>
          <a:bodyPr/>
          <a:lstStyle>
            <a:lvl1pPr>
              <a:defRPr/>
            </a:lvl1pPr>
          </a:lstStyle>
          <a:p>
            <a:fld id="{5C787A35-83CE-48B3-9147-0023138DBA35}" type="slidenum">
              <a:rPr lang="en-US" altLang="en-US"/>
              <a:pPr/>
              <a:t>‹#›</a:t>
            </a:fld>
            <a:endParaRPr lang="en-US" altLang="en-US"/>
          </a:p>
        </p:txBody>
      </p:sp>
    </p:spTree>
    <p:extLst>
      <p:ext uri="{BB962C8B-B14F-4D97-AF65-F5344CB8AC3E}">
        <p14:creationId xmlns:p14="http://schemas.microsoft.com/office/powerpoint/2010/main" val="2954221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10515600"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Slide Number Placeholder 4">
            <a:extLst>
              <a:ext uri="{FF2B5EF4-FFF2-40B4-BE49-F238E27FC236}">
                <a16:creationId xmlns:a16="http://schemas.microsoft.com/office/drawing/2014/main" id="{64529BED-18D8-EBFA-2E3B-ABF63B76C69F}"/>
              </a:ext>
            </a:extLst>
          </p:cNvPr>
          <p:cNvSpPr>
            <a:spLocks noGrp="1"/>
          </p:cNvSpPr>
          <p:nvPr>
            <p:ph type="sldNum" sz="quarter" idx="14"/>
          </p:nvPr>
        </p:nvSpPr>
        <p:spPr/>
        <p:txBody>
          <a:bodyPr/>
          <a:lstStyle>
            <a:lvl1pPr>
              <a:defRPr/>
            </a:lvl1pPr>
          </a:lstStyle>
          <a:p>
            <a:fld id="{E5F061D6-3BA6-4FAA-9B0C-93E4F056929B}" type="slidenum">
              <a:rPr lang="en-US" altLang="en-US"/>
              <a:pPr/>
              <a:t>‹#›</a:t>
            </a:fld>
            <a:endParaRPr lang="en-US" altLang="en-US"/>
          </a:p>
        </p:txBody>
      </p:sp>
    </p:spTree>
    <p:extLst>
      <p:ext uri="{BB962C8B-B14F-4D97-AF65-F5344CB8AC3E}">
        <p14:creationId xmlns:p14="http://schemas.microsoft.com/office/powerpoint/2010/main" val="27380366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mn-lt"/>
              </a:defRPr>
            </a:lvl1pPr>
          </a:lstStyle>
          <a:p>
            <a:r>
              <a:rPr lang="en-US" dirty="0"/>
              <a:t>Click to edit Master title style</a:t>
            </a:r>
          </a:p>
        </p:txBody>
      </p:sp>
      <p:sp>
        <p:nvSpPr>
          <p:cNvPr id="7" name="Text Placeholder 6"/>
          <p:cNvSpPr>
            <a:spLocks noGrp="1"/>
          </p:cNvSpPr>
          <p:nvPr>
            <p:ph type="body" sz="quarter" idx="13"/>
          </p:nvPr>
        </p:nvSpPr>
        <p:spPr>
          <a:xfrm>
            <a:off x="838200" y="2057400"/>
            <a:ext cx="4919663" cy="40147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p:cNvSpPr>
            <a:spLocks noGrp="1"/>
          </p:cNvSpPr>
          <p:nvPr>
            <p:ph type="pic" sz="quarter" idx="14"/>
          </p:nvPr>
        </p:nvSpPr>
        <p:spPr>
          <a:xfrm>
            <a:off x="6172200" y="2057400"/>
            <a:ext cx="5181600" cy="4000500"/>
          </a:xfrm>
        </p:spPr>
        <p:txBody>
          <a:bodyPr rtlCol="0">
            <a:normAutofit/>
          </a:bodyPr>
          <a:lstStyle/>
          <a:p>
            <a:pPr lvl="0"/>
            <a:endParaRPr lang="en-US" noProof="0"/>
          </a:p>
        </p:txBody>
      </p:sp>
      <p:sp>
        <p:nvSpPr>
          <p:cNvPr id="3" name="Slide Number Placeholder 4">
            <a:extLst>
              <a:ext uri="{FF2B5EF4-FFF2-40B4-BE49-F238E27FC236}">
                <a16:creationId xmlns:a16="http://schemas.microsoft.com/office/drawing/2014/main" id="{155DB717-A9F9-C0DA-9877-32202080D7B0}"/>
              </a:ext>
            </a:extLst>
          </p:cNvPr>
          <p:cNvSpPr>
            <a:spLocks noGrp="1"/>
          </p:cNvSpPr>
          <p:nvPr>
            <p:ph type="sldNum" sz="quarter" idx="15"/>
          </p:nvPr>
        </p:nvSpPr>
        <p:spPr/>
        <p:txBody>
          <a:bodyPr/>
          <a:lstStyle>
            <a:lvl1pPr>
              <a:defRPr/>
            </a:lvl1pPr>
          </a:lstStyle>
          <a:p>
            <a:fld id="{EA00C5D9-C992-4972-A038-A6EF4B9366FB}" type="slidenum">
              <a:rPr lang="en-US" altLang="en-US"/>
              <a:pPr/>
              <a:t>‹#›</a:t>
            </a:fld>
            <a:endParaRPr lang="en-US" altLang="en-US"/>
          </a:p>
        </p:txBody>
      </p:sp>
    </p:spTree>
    <p:extLst>
      <p:ext uri="{BB962C8B-B14F-4D97-AF65-F5344CB8AC3E}">
        <p14:creationId xmlns:p14="http://schemas.microsoft.com/office/powerpoint/2010/main" val="37209932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a:extLst>
              <a:ext uri="{FF2B5EF4-FFF2-40B4-BE49-F238E27FC236}">
                <a16:creationId xmlns:a16="http://schemas.microsoft.com/office/drawing/2014/main" id="{D28857B4-2347-C852-4FA0-CE5B3E11E299}"/>
              </a:ext>
            </a:extLst>
          </p:cNvPr>
          <p:cNvSpPr>
            <a:spLocks noGrp="1"/>
          </p:cNvSpPr>
          <p:nvPr>
            <p:ph type="sldNum" sz="quarter" idx="10"/>
          </p:nvPr>
        </p:nvSpPr>
        <p:spPr/>
        <p:txBody>
          <a:bodyPr/>
          <a:lstStyle>
            <a:lvl1pPr>
              <a:defRPr/>
            </a:lvl1pPr>
          </a:lstStyle>
          <a:p>
            <a:fld id="{B291A392-63A7-4BDE-9673-F87B76C438E0}" type="slidenum">
              <a:rPr lang="en-US" altLang="en-US"/>
              <a:pPr/>
              <a:t>‹#›</a:t>
            </a:fld>
            <a:endParaRPr lang="en-US" altLang="en-US"/>
          </a:p>
        </p:txBody>
      </p:sp>
    </p:spTree>
    <p:extLst>
      <p:ext uri="{BB962C8B-B14F-4D97-AF65-F5344CB8AC3E}">
        <p14:creationId xmlns:p14="http://schemas.microsoft.com/office/powerpoint/2010/main" val="3653763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5" name="Slide Number Placeholder 6">
            <a:extLst>
              <a:ext uri="{FF2B5EF4-FFF2-40B4-BE49-F238E27FC236}">
                <a16:creationId xmlns:a16="http://schemas.microsoft.com/office/drawing/2014/main" id="{307AC0AD-65F5-9A73-7140-8792EF32C623}"/>
              </a:ext>
            </a:extLst>
          </p:cNvPr>
          <p:cNvSpPr>
            <a:spLocks noGrp="1"/>
          </p:cNvSpPr>
          <p:nvPr>
            <p:ph type="sldNum" sz="quarter" idx="10"/>
          </p:nvPr>
        </p:nvSpPr>
        <p:spPr/>
        <p:txBody>
          <a:bodyPr/>
          <a:lstStyle>
            <a:lvl1pPr>
              <a:defRPr/>
            </a:lvl1pPr>
          </a:lstStyle>
          <a:p>
            <a:fld id="{2DA80C7A-36A4-4654-A2D6-9EF97D2116C4}" type="slidenum">
              <a:rPr lang="en-US" altLang="en-US"/>
              <a:pPr/>
              <a:t>‹#›</a:t>
            </a:fld>
            <a:endParaRPr lang="en-US" altLang="en-US"/>
          </a:p>
        </p:txBody>
      </p:sp>
    </p:spTree>
    <p:extLst>
      <p:ext uri="{BB962C8B-B14F-4D97-AF65-F5344CB8AC3E}">
        <p14:creationId xmlns:p14="http://schemas.microsoft.com/office/powerpoint/2010/main" val="3311757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p>
        </p:txBody>
      </p:sp>
      <p:sp>
        <p:nvSpPr>
          <p:cNvPr id="3" name="Picture Placeholder 2"/>
          <p:cNvSpPr>
            <a:spLocks noGrp="1"/>
          </p:cNvSpPr>
          <p:nvPr>
            <p:ph type="pic" idx="1"/>
          </p:nvPr>
        </p:nvSpPr>
        <p:spPr>
          <a:xfrm>
            <a:off x="5183188"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Slide Number Placeholder 6">
            <a:extLst>
              <a:ext uri="{FF2B5EF4-FFF2-40B4-BE49-F238E27FC236}">
                <a16:creationId xmlns:a16="http://schemas.microsoft.com/office/drawing/2014/main" id="{F75C3384-F83B-CB06-95B1-A5705828BD3F}"/>
              </a:ext>
            </a:extLst>
          </p:cNvPr>
          <p:cNvSpPr>
            <a:spLocks noGrp="1"/>
          </p:cNvSpPr>
          <p:nvPr>
            <p:ph type="sldNum" sz="quarter" idx="10"/>
          </p:nvPr>
        </p:nvSpPr>
        <p:spPr/>
        <p:txBody>
          <a:bodyPr/>
          <a:lstStyle>
            <a:lvl1pPr>
              <a:defRPr/>
            </a:lvl1pPr>
          </a:lstStyle>
          <a:p>
            <a:fld id="{5317ADF1-C2F6-4A56-8CC2-F9D44D4442ED}" type="slidenum">
              <a:rPr lang="en-US" altLang="en-US"/>
              <a:pPr/>
              <a:t>‹#›</a:t>
            </a:fld>
            <a:endParaRPr lang="en-US" altLang="en-US"/>
          </a:p>
        </p:txBody>
      </p:sp>
    </p:spTree>
    <p:extLst>
      <p:ext uri="{BB962C8B-B14F-4D97-AF65-F5344CB8AC3E}">
        <p14:creationId xmlns:p14="http://schemas.microsoft.com/office/powerpoint/2010/main" val="257716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1AF6A54-98AB-EE94-28FD-D90918DE3FC3}"/>
              </a:ext>
            </a:extLst>
          </p:cNvPr>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Cliquez pour modifier le style du titre principal</a:t>
            </a:r>
          </a:p>
        </p:txBody>
      </p:sp>
      <p:sp>
        <p:nvSpPr>
          <p:cNvPr id="1027" name="Text Placeholder 2">
            <a:extLst>
              <a:ext uri="{FF2B5EF4-FFF2-40B4-BE49-F238E27FC236}">
                <a16:creationId xmlns:a16="http://schemas.microsoft.com/office/drawing/2014/main" id="{B43FD005-0F90-5D72-6F51-717C8D41626B}"/>
              </a:ext>
            </a:extLst>
          </p:cNvPr>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Modifier les styles du texte maître</a:t>
            </a:r>
          </a:p>
          <a:p>
            <a:pPr lvl="1"/>
            <a:r>
              <a:rPr lang="en-US" altLang="en-US"/>
              <a:t>Deuxième niveau</a:t>
            </a:r>
          </a:p>
          <a:p>
            <a:pPr lvl="2"/>
            <a:r>
              <a:rPr lang="en-US" altLang="en-US"/>
              <a:t>Troisième niveau</a:t>
            </a:r>
          </a:p>
          <a:p>
            <a:pPr lvl="3"/>
            <a:r>
              <a:rPr lang="en-US" altLang="en-US"/>
              <a:t>Quatrième niveau</a:t>
            </a:r>
          </a:p>
          <a:p>
            <a:pPr lvl="4"/>
            <a:r>
              <a:rPr lang="en-US" altLang="en-US"/>
              <a:t>Cinquième niveau</a:t>
            </a:r>
          </a:p>
        </p:txBody>
      </p:sp>
      <p:sp>
        <p:nvSpPr>
          <p:cNvPr id="4" name="Date Placeholder 3">
            <a:extLst>
              <a:ext uri="{FF2B5EF4-FFF2-40B4-BE49-F238E27FC236}">
                <a16:creationId xmlns:a16="http://schemas.microsoft.com/office/drawing/2014/main" id="{C6EA6023-9458-5411-5447-7C92EA8EC0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0F9C9564-0BEE-47C3-A174-71B938D66F61}" type="datetime1">
              <a:rPr lang="en-US"/>
              <a:t>9/19/2024</a:t>
            </a:fld>
            <a:endParaRPr lang="en-US"/>
          </a:p>
        </p:txBody>
      </p:sp>
      <p:sp>
        <p:nvSpPr>
          <p:cNvPr id="5" name="Footer Placeholder 4">
            <a:extLst>
              <a:ext uri="{FF2B5EF4-FFF2-40B4-BE49-F238E27FC236}">
                <a16:creationId xmlns:a16="http://schemas.microsoft.com/office/drawing/2014/main" id="{B0A7126D-1222-78CC-EDFB-F02AF2D13DE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A5690850-9DBB-92E9-93D7-3F924CABC2B2}"/>
              </a:ext>
            </a:extLst>
          </p:cNvPr>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BFAF0DE-3544-4A0A-88F7-E9F82DD78A04}" type="slidenum">
              <a:rPr lang="en-US" altLang="en-US"/>
              <a:t>‹#›</a:t>
            </a:fld>
            <a:endParaRPr lang="en-US" altLang="en-US"/>
          </a:p>
        </p:txBody>
      </p:sp>
    </p:spTree>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ezd.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oston.com/news/local-news/2024/09/03/new-hampshire-man-suffering-from-3-mosquito-borne-viruses-including-eee/"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msss.gouv.qc.ca/professionnels/zoonoses/maladie-lyme/tableau-des-cas-humains-bila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hyperlink" Target="https://www.inspq.qc.ca/sites/default/files/2024-06/carte_risque_acquisition_lyme2024.pdf" TargetMode="Externa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hyperlink" Target="https://www.minsa.gob.pa/noticia/minsa-publica-informe-epidemiologico-y-cantidad-de-casos-0" TargetMode="External"/><Relationship Id="rId3" Type="http://schemas.openxmlformats.org/officeDocument/2006/relationships/image" Target="../media/image11.png"/><Relationship Id="rId7" Type="http://schemas.openxmlformats.org/officeDocument/2006/relationships/hyperlink" Target="https://ticotimes.net/2024/08/12/increased-rainfall-may-lead-to-surge-in-screwworm-infections-in-costa-rica" TargetMode="External"/><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hyperlink" Target="https://www.copeg.org/" TargetMode="External"/><Relationship Id="rId11" Type="http://schemas.openxmlformats.org/officeDocument/2006/relationships/image" Target="../media/image12.png"/><Relationship Id="rId5" Type="http://schemas.openxmlformats.org/officeDocument/2006/relationships/hyperlink" Target="https://efeverde.com/parasitos-gusano-barrenador-en-humanos/#:~:text=La%20ministra%20de%20Salud%2C%20Mary,una%20%C3%BAlcera%20en%20una%20pierna." TargetMode="External"/><Relationship Id="rId10" Type="http://schemas.openxmlformats.org/officeDocument/2006/relationships/hyperlink" Target="https://www.ars.usda.gov/oc/images/photos/k7576-1/" TargetMode="External"/><Relationship Id="rId4" Type="http://schemas.openxmlformats.org/officeDocument/2006/relationships/hyperlink" Target="https://www.plenglish.com/news/2024/02/07/costa-rica-declares-sanitary-emergency-for-animal-parasites/" TargetMode="External"/><Relationship Id="rId9" Type="http://schemas.openxmlformats.org/officeDocument/2006/relationships/hyperlink" Target="https://www.nacion.com/economia/agro/casos-de-gusano-barrenador-se-duplican-en-un-mes/WLBYPKQASFD7LJEUE3CR3C2ZYA/story/#:~:text=Por%20Gustavo%20Ortega%2018%20de,las%20autoridades%20de%20salud%20animal." TargetMode="External"/></Relationships>
</file>

<file path=ppt/slides/_rels/slide13.xml.rels><?xml version="1.0" encoding="UTF-8" standalone="yes"?>
<Relationships xmlns="http://schemas.openxmlformats.org/package/2006/relationships"><Relationship Id="rId8" Type="http://schemas.openxmlformats.org/officeDocument/2006/relationships/hyperlink" Target="https://www.contagionlive.com/view/a-crimean-congo-hemorrhagic-fever-fatality-is-reported-in-europe" TargetMode="External"/><Relationship Id="rId3" Type="http://schemas.openxmlformats.org/officeDocument/2006/relationships/hyperlink" Target="https://www.shafaq.com/en/Iraq/Suspected-Hemorrhagic-Fever-case-reported-in-Iraq-s-Nineveh" TargetMode="External"/><Relationship Id="rId7" Type="http://schemas.openxmlformats.org/officeDocument/2006/relationships/hyperlink" Target="https://www.dgs.pt/em-destaque/confirmacao-de-caso-de-febre-hemorragica-de-crimeia-congo-em-portugal-.aspx"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hyperlink" Target="https://www.ensonhaber.com/saglik/havalar-isindi-vakalar-artti-turkiyede-300-kisi-kkka-tedavisi-goruyor" TargetMode="External"/><Relationship Id="rId11" Type="http://schemas.openxmlformats.org/officeDocument/2006/relationships/image" Target="../media/image14.png"/><Relationship Id="rId5" Type="http://schemas.openxmlformats.org/officeDocument/2006/relationships/hyperlink" Target="https://www.ariananews.af/congo-fever-increases-in-afghanistan-who/" TargetMode="External"/><Relationship Id="rId10" Type="http://schemas.openxmlformats.org/officeDocument/2006/relationships/image" Target="../media/image13.jpeg"/><Relationship Id="rId4" Type="http://schemas.openxmlformats.org/officeDocument/2006/relationships/hyperlink" Target="https://tribune.com.pk/story/2490489/congo-virus-case-confirmed-in-balochistan-amid-global-mpox-alert" TargetMode="External"/><Relationship Id="rId9" Type="http://schemas.openxmlformats.org/officeDocument/2006/relationships/hyperlink" Target="https://www.emro.who.int/health-topics/crimean-congo-haemorrhagic-fever/index.html"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ww.paho.org/en/documents/situation-report-no-33-dengue-epidemiological-situation-region-americas-epidemiological" TargetMode="External"/><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hyperlink" Target="https://worldhealthorg.shinyapps.io/dengue_global/" TargetMode="External"/><Relationship Id="rId5" Type="http://schemas.openxmlformats.org/officeDocument/2006/relationships/image" Target="../media/image15.png"/><Relationship Id="rId4" Type="http://schemas.openxmlformats.org/officeDocument/2006/relationships/hyperlink" Target="https://emergency.cdc.gov/han/2024/han00511.asp"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paho.org/en/documents/epidemiological-update-oropouche-americas-region-6-septembe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outbreaknewstoday.substack.com/p/mosquito-borne-disease-update-florida" TargetMode="External"/><Relationship Id="rId5" Type="http://schemas.openxmlformats.org/officeDocument/2006/relationships/hyperlink" Target="https://www.ncbi.nlm.nih.gov/pmc/articles/PMC5417190/"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8" Type="http://schemas.openxmlformats.org/officeDocument/2006/relationships/hyperlink" Target="https://www.eurosurveillance.org/content/10.2807/1560-7917.ES.2024.29.26.2400362" TargetMode="External"/><Relationship Id="rId3" Type="http://schemas.openxmlformats.org/officeDocument/2006/relationships/hyperlink" Target="https://www.medrxiv.org/content/10.1101/2024.07.27.24310296v1" TargetMode="External"/><Relationship Id="rId7" Type="http://schemas.openxmlformats.org/officeDocument/2006/relationships/hyperlink" Target="https://www.who.int/emergencies/disease-outbreak-news/item/2024-DON521"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ecdc.europa.eu/en/publications-data/threat-assessment-brief-oropouche-virus-disease-cases-imported-european-union" TargetMode="External"/><Relationship Id="rId5" Type="http://schemas.openxmlformats.org/officeDocument/2006/relationships/hyperlink" Target="https://www.paho.org/en/documents/public-health-risk-assessment-related-oropouche-virus-orov-region-americas-3-august-2024" TargetMode="External"/><Relationship Id="rId4" Type="http://schemas.openxmlformats.org/officeDocument/2006/relationships/hyperlink" Target="https://www.medrxiv.org/content/10.1101/2024.07.23.24310415v1" TargetMode="External"/><Relationship Id="rId9" Type="http://schemas.openxmlformats.org/officeDocument/2006/relationships/hyperlink" Target="https://www.paho.org/en/documents/epidemiological-alert-oropouche-region-americas-vertical-transmission-event-under"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www.aphis.usda.gov/sites/default/files/japanese-enceph-disease-strat.pdf" TargetMode="External"/><Relationship Id="rId3" Type="http://schemas.openxmlformats.org/officeDocument/2006/relationships/hyperlink" Target="https://pubmed.ncbi.nlm.nih.gov/38853708/" TargetMode="External"/><Relationship Id="rId7" Type="http://schemas.openxmlformats.org/officeDocument/2006/relationships/hyperlink" Target="https://www.ecdc.europa.eu/en/publications-data/tick-borne-encephalitis-annual-epidemiological-report-2022" TargetMode="External"/><Relationship Id="rId12" Type="http://schemas.openxmlformats.org/officeDocument/2006/relationships/hyperlink" Target="https://pubmed.ncbi.nlm.nih.gov/39162844/"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hyperlink" Target="https://www.ijidonline.com/article/S1201-9712(24)00161-9/fulltext" TargetMode="External"/><Relationship Id="rId11" Type="http://schemas.openxmlformats.org/officeDocument/2006/relationships/hyperlink" Target="https://pubmed.ncbi.nlm.nih.gov/39160611/" TargetMode="External"/><Relationship Id="rId5" Type="http://schemas.openxmlformats.org/officeDocument/2006/relationships/hyperlink" Target="https://pubmed.ncbi.nlm.nih.gov/38902842/" TargetMode="External"/><Relationship Id="rId10" Type="http://schemas.openxmlformats.org/officeDocument/2006/relationships/hyperlink" Target="https://pubmed.ncbi.nlm.nih.gov/39040529/" TargetMode="External"/><Relationship Id="rId4" Type="http://schemas.openxmlformats.org/officeDocument/2006/relationships/hyperlink" Target="https://pubmed.ncbi.nlm.nih.gov/38855195/" TargetMode="External"/><Relationship Id="rId9" Type="http://schemas.openxmlformats.org/officeDocument/2006/relationships/hyperlink" Target="https://pubmed.ncbi.nlm.nih.gov/39011830/"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pubmed.ncbi.nlm.nih.gov/39189735/" TargetMode="External"/><Relationship Id="rId3" Type="http://schemas.openxmlformats.org/officeDocument/2006/relationships/hyperlink" Target="https://wwwnc.cdc.gov/eid/article/30/9/23-1344_article" TargetMode="External"/><Relationship Id="rId7" Type="http://schemas.openxmlformats.org/officeDocument/2006/relationships/hyperlink" Target="https://www.cdc.gov/mmwr/volumes/73/wr/mm7333a3.htm?s_cid=mm7333a3_w" TargetMode="External"/><Relationship Id="rId12" Type="http://schemas.openxmlformats.org/officeDocument/2006/relationships/hyperlink" Target="https://pubmed.ncbi.nlm.nih.gov/39065076/"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hyperlink" Target="https://wwwnc.cdc.gov/eid/article/30/9/24-0530_article" TargetMode="External"/><Relationship Id="rId11" Type="http://schemas.openxmlformats.org/officeDocument/2006/relationships/hyperlink" Target="https://pubmed.ncbi.nlm.nih.gov/39065159/" TargetMode="External"/><Relationship Id="rId5" Type="http://schemas.openxmlformats.org/officeDocument/2006/relationships/hyperlink" Target="https://pubmed.ncbi.nlm.nih.gov/39133644/" TargetMode="External"/><Relationship Id="rId10" Type="http://schemas.openxmlformats.org/officeDocument/2006/relationships/hyperlink" Target="https://wwwnc.cdc.gov/eid/article/30/9/23-1595_article" TargetMode="External"/><Relationship Id="rId4" Type="http://schemas.openxmlformats.org/officeDocument/2006/relationships/hyperlink" Target="https://wwwnc.cdc.gov/eid/article/30/9/24-0556_article" TargetMode="External"/><Relationship Id="rId9" Type="http://schemas.openxmlformats.org/officeDocument/2006/relationships/hyperlink" Target="https://www.nature.com/articles/s42003-024-06560-4"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nvwa.nl/onderwerpen/blauwtong/documenten/dier/dierziekten/overige-dierziekten/publicaties/index"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hyperlink" Target="https://www.sciencedirect.com/science/article/pii/S0167587724001752" TargetMode="External"/><Relationship Id="rId5" Type="http://schemas.openxmlformats.org/officeDocument/2006/relationships/hyperlink" Target="https://www.dutchnews.nl/2024/05/second-vaccine-against-bluetongue-welcomed-by-sheep-farmers/" TargetMode="External"/><Relationship Id="rId4" Type="http://schemas.openxmlformats.org/officeDocument/2006/relationships/hyperlink" Target="https://www.farminguk.com/news/questions-for-uk-as-new-bluetongue-vaccine-approved-in-holland_64601.html"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ahis.woah.org/#/in-review/5265" TargetMode="External"/><Relationship Id="rId7" Type="http://schemas.openxmlformats.org/officeDocument/2006/relationships/hyperlink" Target="https://www.fli.de/en/news/short-messages/short-message/first-outbreak-of-bluetongue-serotype-3-in-germany-confirmed/"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wahis.woah.org/#/in-review/5274" TargetMode="External"/><Relationship Id="rId5" Type="http://schemas.openxmlformats.org/officeDocument/2006/relationships/hyperlink" Target="https://www.europe1.fr/sante/fievre-catarrhale-plus-dun-millier-dexploitations-touchees-en-belgique-4264193" TargetMode="External"/><Relationship Id="rId4" Type="http://schemas.openxmlformats.org/officeDocument/2006/relationships/hyperlink" Target="https://moriskin.sciensano.be/shiny/bluetongue/" TargetMode="External"/><Relationship Id="rId9" Type="http://schemas.openxmlformats.org/officeDocument/2006/relationships/hyperlink" Target="https://www.zdf.de/nachrichten/wissen/blauzungenkrankheit-schaf-rind-virus-mensch-100.htm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ahis.woah.org/#/in-review/5797"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defra.maps.arcgis.com/apps/webappviewer/index.html?id=514ec88edec74575958d860f0196d2ea" TargetMode="External"/><Relationship Id="rId5" Type="http://schemas.openxmlformats.org/officeDocument/2006/relationships/image" Target="../media/image5.png"/><Relationship Id="rId4" Type="http://schemas.openxmlformats.org/officeDocument/2006/relationships/hyperlink" Target="https://wahis.woah.org/#/in-review/5330"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today.rtl.lu/news/luxembourg/a/2225028.html" TargetMode="External"/><Relationship Id="rId7" Type="http://schemas.openxmlformats.org/officeDocument/2006/relationships/hyperlink" Target="https://wahis.woah.org/#/in-review/586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wahis.woah.org/#/in-review/5856" TargetMode="External"/><Relationship Id="rId5" Type="http://schemas.openxmlformats.org/officeDocument/2006/relationships/hyperlink" Target="https://wahis.woah.org/#/in-review/5840" TargetMode="External"/><Relationship Id="rId4" Type="http://schemas.openxmlformats.org/officeDocument/2006/relationships/hyperlink" Target="https://wahis.woah.org/#/in-review/5804"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ublicradiotulsa.org/local-regional/2024-08-07/invasive-tick-species-confirmed-in-oklahoma-for-the-first-time"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6.png"/><Relationship Id="rId4" Type="http://schemas.openxmlformats.org/officeDocument/2006/relationships/hyperlink" Target="https://pubmed.ncbi.nlm.nih.gov/3897108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hyperlink" Target="https://www.nugget.ca/news/third-confirmed-case-of-west-nile-virus-in-a-bird-in-the-health-unit-region" TargetMode="External"/><Relationship Id="rId13" Type="http://schemas.openxmlformats.org/officeDocument/2006/relationships/hyperlink" Target="https://thehorse.com/1130243/quebec-horse-positive-for-wnv-3/" TargetMode="External"/><Relationship Id="rId3" Type="http://schemas.openxmlformats.org/officeDocument/2006/relationships/hyperlink" Target="https://www.publichealthontario.ca/en/data-and-analysis/infectious-disease/west-nile-virus" TargetMode="External"/><Relationship Id="rId7" Type="http://schemas.openxmlformats.org/officeDocument/2006/relationships/hyperlink" Target="https://ottawa.ca/en/city-hall/city-news/newsroom/west-nile-virus-confirmed-ottawa-area-mosquitoes-and-first-ottawa-human-case-2024" TargetMode="External"/><Relationship Id="rId12" Type="http://schemas.openxmlformats.org/officeDocument/2006/relationships/hyperlink" Target="https://thehorse.com/1130720/2-ontario-horses-positive-for-wnv/"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hyperlink" Target="https://www.villagereport.ca/village-picks/human-case-of-west-nile-virus-confirmed-in-algoma-for-first-time-in-six-years-9362616#:~:text=Public%20health%20officials%20are%20reminding,Marie." TargetMode="External"/><Relationship Id="rId11" Type="http://schemas.openxmlformats.org/officeDocument/2006/relationships/hyperlink" Target="https://thehorse.com/1130365/ontario-mare-tests-positive-for-wnv/" TargetMode="External"/><Relationship Id="rId5" Type="http://schemas.openxmlformats.org/officeDocument/2006/relationships/hyperlink" Target="https://lfpress.com/news/local-news/first-human-case-west-nile-virus-london-region#:~:text=Public%20health%20officials%20have%20detected%20the%20first%20human,in%20the%20area%20tested%20positive%20for%20the%20virus." TargetMode="External"/><Relationship Id="rId10" Type="http://schemas.openxmlformats.org/officeDocument/2006/relationships/hyperlink" Target="https://www.ontariofarmer.com/news/local-news/mosquitoes-found-in-three-chatham-traps-test-positive-for-west-nile-virus/wcm/2414db56-3067-4a80-9733-57112df2774f" TargetMode="External"/><Relationship Id="rId4" Type="http://schemas.openxmlformats.org/officeDocument/2006/relationships/hyperlink" Target="https://www.ontariofarmer.com/news/farm-news/west-nile-virus-found-in-grey-bruce-perth-and-essex-windsor" TargetMode="External"/><Relationship Id="rId9" Type="http://schemas.openxmlformats.org/officeDocument/2006/relationships/hyperlink" Target="https://ici.radio-canada.ca/nouvelle/2079888/corbeaux-virus-du-nil-north-bay" TargetMode="External"/><Relationship Id="rId14" Type="http://schemas.openxmlformats.org/officeDocument/2006/relationships/hyperlink" Target="https://thehorse.com/1129123/quebec-horse-tests-positive-for-wnv/"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thehorse.com/1130084/ontario-foal-dies-from-eee/)" TargetMode="External"/><Relationship Id="rId13" Type="http://schemas.openxmlformats.org/officeDocument/2006/relationships/hyperlink" Target="https://thehorse.com/1130084/ontario-foal-dies-from-eee/" TargetMode="External"/><Relationship Id="rId3" Type="http://schemas.openxmlformats.org/officeDocument/2006/relationships/image" Target="../media/image8.png"/><Relationship Id="rId7" Type="http://schemas.openxmlformats.org/officeDocument/2006/relationships/hyperlink" Target="https://thehorse.com/1130309/unvaccinated-ontario-horse-euthanized-after-contracting-eee/" TargetMode="External"/><Relationship Id="rId12" Type="http://schemas.openxmlformats.org/officeDocument/2006/relationships/hyperlink" Target="https://thehorse.com/1130636/2-quebec-horses-test-positive-for-ee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thehorse.com/1130718/4-eee-cases-confirmed-in-ontario/" TargetMode="External"/><Relationship Id="rId11" Type="http://schemas.openxmlformats.org/officeDocument/2006/relationships/hyperlink" Target="https://thehorse.com/1130269/unvaccinated-quebec-horse-tests-positive-for-eee/" TargetMode="External"/><Relationship Id="rId5" Type="http://schemas.openxmlformats.org/officeDocument/2006/relationships/hyperlink" Target="https://thehorse.com/1130240/3-ontario-horses-positive-for-eee/" TargetMode="External"/><Relationship Id="rId10" Type="http://schemas.openxmlformats.org/officeDocument/2006/relationships/hyperlink" Target="https://thehorse.com/1129951/quebec-horse-positive-for-eee-2/" TargetMode="External"/><Relationship Id="rId4" Type="http://schemas.openxmlformats.org/officeDocument/2006/relationships/hyperlink" Target="https://thehorse.com/1130542/ontario-filly-euthanized-after-contracting-eee/" TargetMode="External"/><Relationship Id="rId9" Type="http://schemas.openxmlformats.org/officeDocument/2006/relationships/hyperlink" Target="https://thehorse.com/1130280/ontario-foal-dies-from-eee-2/" TargetMode="External"/><Relationship Id="rId14" Type="http://schemas.openxmlformats.org/officeDocument/2006/relationships/hyperlink" Target="https://www.msn.com/en-ca/health/other/third-us-state-may-issue-stay-at-home-order-due-to-deadly-virus/ss-AA1qh2tV?ocid=entnewsntp&amp;pc=U531&amp;cvid=b734dfc1c724435cb8bac8a17e6140c0&amp;ei=20#interstitial=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1390CA2D-B430-B33B-3E96-9F5B9026614B}"/>
              </a:ext>
            </a:extLst>
          </p:cNvPr>
          <p:cNvSpPr>
            <a:spLocks noGrp="1"/>
          </p:cNvSpPr>
          <p:nvPr>
            <p:ph type="ctrTitle"/>
          </p:nvPr>
        </p:nvSpPr>
        <p:spPr/>
        <p:txBody>
          <a:bodyPr rtlCol="0">
            <a:noAutofit/>
          </a:bodyPr>
          <a:lstStyle/>
          <a:p>
            <a:pPr eaLnBrk="1" fontAlgn="auto" hangingPunct="1">
              <a:spcAft>
                <a:spcPts val="0"/>
              </a:spcAft>
              <a:defRPr/>
            </a:pPr>
            <a:r>
              <a:rPr lang="fr-FR" sz="2800" dirty="0"/>
              <a:t>Communauté des maladies émergentes et zoonotiques</a:t>
            </a:r>
            <a:br>
              <a:rPr lang="fr-FR" sz="2800" dirty="0"/>
            </a:br>
            <a:r>
              <a:rPr lang="fr-FR" sz="2000" i="1" dirty="0"/>
              <a:t>Identifier les risques émergents grâce à l'intelligence collective</a:t>
            </a:r>
            <a:endParaRPr lang="en-CA" sz="2000" i="1" dirty="0"/>
          </a:p>
        </p:txBody>
      </p:sp>
      <p:sp>
        <p:nvSpPr>
          <p:cNvPr id="14339" name="Subtitle 1">
            <a:extLst>
              <a:ext uri="{FF2B5EF4-FFF2-40B4-BE49-F238E27FC236}">
                <a16:creationId xmlns:a16="http://schemas.microsoft.com/office/drawing/2014/main" id="{8DAFA93C-6BD9-90E7-E6F9-83F59A0996CF}"/>
              </a:ext>
            </a:extLst>
          </p:cNvPr>
          <p:cNvSpPr>
            <a:spLocks noGrp="1"/>
          </p:cNvSpPr>
          <p:nvPr>
            <p:ph type="subTitle" idx="1"/>
          </p:nvPr>
        </p:nvSpPr>
        <p:spPr>
          <a:xfrm>
            <a:off x="3048000" y="3101975"/>
            <a:ext cx="9144000" cy="1123950"/>
          </a:xfrm>
        </p:spPr>
        <p:txBody>
          <a:bodyPr/>
          <a:lstStyle/>
          <a:p>
            <a:pPr eaLnBrk="1" hangingPunct="1"/>
            <a:r>
              <a:rPr lang="en-CA" altLang="en-US" dirty="0"/>
              <a:t>CMEZ - Mise à jour du réseau vectorial de la SCSSA</a:t>
            </a:r>
          </a:p>
          <a:p>
            <a:pPr eaLnBrk="1" hangingPunct="1"/>
            <a:r>
              <a:rPr lang="en-CA" altLang="en-US" dirty="0"/>
              <a:t>10 septembre 2024</a:t>
            </a:r>
          </a:p>
        </p:txBody>
      </p:sp>
      <p:sp>
        <p:nvSpPr>
          <p:cNvPr id="14340" name="Slide Number Placeholder 3">
            <a:extLst>
              <a:ext uri="{FF2B5EF4-FFF2-40B4-BE49-F238E27FC236}">
                <a16:creationId xmlns:a16="http://schemas.microsoft.com/office/drawing/2014/main" id="{7219FC4A-BFF6-F7DD-2B5B-070A798A35AA}"/>
              </a:ext>
            </a:extLst>
          </p:cNvPr>
          <p:cNvSpPr>
            <a:spLocks noGrp="1"/>
          </p:cNvSpPr>
          <p:nvPr>
            <p:ph type="sldNum" sz="quarter" idx="4"/>
          </p:nvPr>
        </p:nvSpPr>
        <p:spPr bwMode="auto">
          <a:xfrm>
            <a:off x="9448800" y="6356350"/>
            <a:ext cx="27432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83F89D6E-E5F9-4E75-A610-7D45AEBB9513}" type="slidenum">
              <a:rPr lang="en-US" altLang="en-US" sz="1200">
                <a:solidFill>
                  <a:srgbClr val="898989"/>
                </a:solidFill>
              </a:rPr>
              <a:t>1</a:t>
            </a:fld>
            <a:endParaRPr lang="en-US" altLang="en-US" sz="1200">
              <a:solidFill>
                <a:srgbClr val="898989"/>
              </a:solidFill>
            </a:endParaRPr>
          </a:p>
        </p:txBody>
      </p:sp>
      <p:sp>
        <p:nvSpPr>
          <p:cNvPr id="14341" name="TextBox 4">
            <a:extLst>
              <a:ext uri="{FF2B5EF4-FFF2-40B4-BE49-F238E27FC236}">
                <a16:creationId xmlns:a16="http://schemas.microsoft.com/office/drawing/2014/main" id="{551CE0E0-E7E0-A4D2-C140-A69609C3E003}"/>
              </a:ext>
            </a:extLst>
          </p:cNvPr>
          <p:cNvSpPr txBox="1">
            <a:spLocks noChangeArrowheads="1"/>
          </p:cNvSpPr>
          <p:nvPr/>
        </p:nvSpPr>
        <p:spPr bwMode="auto">
          <a:xfrm>
            <a:off x="9380538" y="5749925"/>
            <a:ext cx="28114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CA" altLang="en-US" sz="3600" b="1">
                <a:solidFill>
                  <a:srgbClr val="FFFFFF"/>
                </a:solidFill>
                <a:hlinkClick r:id="rId3"/>
              </a:rPr>
              <a:t>www.cezd.ca </a:t>
            </a:r>
            <a:endParaRPr lang="en-US" altLang="en-US" sz="3600">
              <a:solidFill>
                <a:srgbClr val="FFFFFF"/>
              </a:solidFill>
            </a:endParaRPr>
          </a:p>
        </p:txBody>
      </p:sp>
    </p:spTree>
  </p:cSld>
  <p:clrMapOvr>
    <a:masterClrMapping/>
  </p:clrMapOvr>
  <p:transition spd="slow" advTm="2644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3C2CD-26B4-D6CE-8931-BB340F458C58}"/>
              </a:ext>
            </a:extLst>
          </p:cNvPr>
          <p:cNvSpPr>
            <a:spLocks noGrp="1"/>
          </p:cNvSpPr>
          <p:nvPr>
            <p:ph type="title"/>
          </p:nvPr>
        </p:nvSpPr>
        <p:spPr>
          <a:xfrm>
            <a:off x="342900" y="222250"/>
            <a:ext cx="11353800" cy="1325563"/>
          </a:xfrm>
        </p:spPr>
        <p:txBody>
          <a:bodyPr/>
          <a:lstStyle/>
          <a:p>
            <a:r>
              <a:rPr lang="en-CA" dirty="0"/>
              <a:t>Rapport de cas : Co-infection par l'EEE, le VNO et l'encéphalite de Saint-Louis</a:t>
            </a:r>
          </a:p>
        </p:txBody>
      </p:sp>
      <p:sp>
        <p:nvSpPr>
          <p:cNvPr id="3" name="Content Placeholder 2">
            <a:extLst>
              <a:ext uri="{FF2B5EF4-FFF2-40B4-BE49-F238E27FC236}">
                <a16:creationId xmlns:a16="http://schemas.microsoft.com/office/drawing/2014/main" id="{10CC1DFA-C36E-BF99-098E-0EA7974358C2}"/>
              </a:ext>
            </a:extLst>
          </p:cNvPr>
          <p:cNvSpPr>
            <a:spLocks noGrp="1"/>
          </p:cNvSpPr>
          <p:nvPr>
            <p:ph sz="half" idx="1"/>
          </p:nvPr>
        </p:nvSpPr>
        <p:spPr/>
        <p:txBody>
          <a:bodyPr/>
          <a:lstStyle/>
          <a:p>
            <a:r>
              <a:rPr lang="en-CA" dirty="0"/>
              <a:t>Homme du New Hampshire</a:t>
            </a:r>
          </a:p>
          <a:p>
            <a:pPr lvl="1"/>
            <a:r>
              <a:rPr lang="en-CA" dirty="0"/>
              <a:t>Première hospitalisation le 8 août 2024</a:t>
            </a:r>
          </a:p>
          <a:p>
            <a:pPr lvl="1"/>
            <a:r>
              <a:rPr lang="en-CA" dirty="0"/>
              <a:t>Plusieurs jours pour le diagnostic</a:t>
            </a:r>
          </a:p>
          <a:p>
            <a:pPr lvl="1"/>
            <a:r>
              <a:rPr lang="en-CA" dirty="0"/>
              <a:t>En soins intensifs depuis quelques semaines</a:t>
            </a:r>
          </a:p>
          <a:p>
            <a:pPr lvl="1"/>
            <a:r>
              <a:rPr lang="en-CA" dirty="0"/>
              <a:t>Gonflement du cerveau, sans certitude sur le virus en cause</a:t>
            </a:r>
          </a:p>
          <a:p>
            <a:r>
              <a:rPr lang="en-CA" dirty="0"/>
              <a:t>Un article mentionne qu'il s'agit d'une simple piqûre de moustique.</a:t>
            </a:r>
          </a:p>
          <a:p>
            <a:endParaRPr lang="en-CA" dirty="0"/>
          </a:p>
          <a:p>
            <a:endParaRPr lang="en-CA" dirty="0"/>
          </a:p>
        </p:txBody>
      </p:sp>
      <p:pic>
        <p:nvPicPr>
          <p:cNvPr id="7" name="Content Placeholder 6">
            <a:hlinkClick r:id="rId2"/>
            <a:extLst>
              <a:ext uri="{FF2B5EF4-FFF2-40B4-BE49-F238E27FC236}">
                <a16:creationId xmlns:a16="http://schemas.microsoft.com/office/drawing/2014/main" id="{70A71F23-4746-C808-B34D-CBD2DEB3315A}"/>
              </a:ext>
            </a:extLst>
          </p:cNvPr>
          <p:cNvPicPr>
            <a:picLocks noGrp="1" noChangeAspect="1"/>
          </p:cNvPicPr>
          <p:nvPr>
            <p:ph sz="half" idx="2"/>
          </p:nvPr>
        </p:nvPicPr>
        <p:blipFill>
          <a:blip r:embed="rId3"/>
          <a:stretch>
            <a:fillRect/>
          </a:stretch>
        </p:blipFill>
        <p:spPr>
          <a:xfrm>
            <a:off x="6661472" y="1547813"/>
            <a:ext cx="4471400" cy="4629150"/>
          </a:xfrm>
          <a:ln w="19050">
            <a:solidFill>
              <a:schemeClr val="tx1"/>
            </a:solidFill>
          </a:ln>
        </p:spPr>
      </p:pic>
      <p:sp>
        <p:nvSpPr>
          <p:cNvPr id="5" name="Slide Number Placeholder 4">
            <a:extLst>
              <a:ext uri="{FF2B5EF4-FFF2-40B4-BE49-F238E27FC236}">
                <a16:creationId xmlns:a16="http://schemas.microsoft.com/office/drawing/2014/main" id="{9AC8EBAA-1C33-C622-A396-B6EA63E627F4}"/>
              </a:ext>
            </a:extLst>
          </p:cNvPr>
          <p:cNvSpPr>
            <a:spLocks noGrp="1"/>
          </p:cNvSpPr>
          <p:nvPr>
            <p:ph type="sldNum" sz="quarter" idx="10"/>
          </p:nvPr>
        </p:nvSpPr>
        <p:spPr/>
        <p:txBody>
          <a:bodyPr/>
          <a:lstStyle/>
          <a:p>
            <a:fld id="{AE54C7F6-C830-4357-98BB-2F003658CBA5}" type="slidenum">
              <a:rPr lang="en-US" altLang="en-US" smtClean="0"/>
              <a:t>10</a:t>
            </a:fld>
            <a:endParaRPr lang="en-US" altLang="en-US"/>
          </a:p>
        </p:txBody>
      </p:sp>
      <p:sp>
        <p:nvSpPr>
          <p:cNvPr id="9" name="TextBox 8">
            <a:extLst>
              <a:ext uri="{FF2B5EF4-FFF2-40B4-BE49-F238E27FC236}">
                <a16:creationId xmlns:a16="http://schemas.microsoft.com/office/drawing/2014/main" id="{36D20D5D-73DF-BD28-2AB7-A521CED21B55}"/>
              </a:ext>
            </a:extLst>
          </p:cNvPr>
          <p:cNvSpPr txBox="1"/>
          <p:nvPr/>
        </p:nvSpPr>
        <p:spPr>
          <a:xfrm>
            <a:off x="6604000" y="6138644"/>
            <a:ext cx="4724400" cy="584775"/>
          </a:xfrm>
          <a:prstGeom prst="rect">
            <a:avLst/>
          </a:prstGeom>
          <a:noFill/>
        </p:spPr>
        <p:txBody>
          <a:bodyPr wrap="square">
            <a:spAutoFit/>
          </a:bodyPr>
          <a:lstStyle/>
          <a:p>
            <a:r>
              <a:rPr lang="en-CA" sz="1600" dirty="0">
                <a:hlinkClick r:id="rId2"/>
              </a:rPr>
              <a:t>Un homme du New Hampshire souffre de trois virus transmis par les moustiques, dont l'EEE (boston.com)</a:t>
            </a:r>
            <a:endParaRPr lang="en-CA" sz="1600" dirty="0"/>
          </a:p>
        </p:txBody>
      </p:sp>
    </p:spTree>
    <p:extLst>
      <p:ext uri="{BB962C8B-B14F-4D97-AF65-F5344CB8AC3E}">
        <p14:creationId xmlns:p14="http://schemas.microsoft.com/office/powerpoint/2010/main" val="17313196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10515600" cy="1325563"/>
          </a:xfrm>
        </p:spPr>
        <p:txBody>
          <a:bodyPr/>
          <a:lstStyle/>
          <a:p>
            <a:r>
              <a:rPr lang="en-CA" dirty="0"/>
              <a:t>Maladie de Lyme</a:t>
            </a:r>
          </a:p>
        </p:txBody>
      </p:sp>
      <p:sp>
        <p:nvSpPr>
          <p:cNvPr id="3" name="Content Placeholder 2"/>
          <p:cNvSpPr>
            <a:spLocks noGrp="1"/>
          </p:cNvSpPr>
          <p:nvPr>
            <p:ph sz="half" idx="1"/>
          </p:nvPr>
        </p:nvSpPr>
        <p:spPr>
          <a:xfrm>
            <a:off x="351556" y="1690688"/>
            <a:ext cx="4244296" cy="4351338"/>
          </a:xfrm>
        </p:spPr>
        <p:txBody>
          <a:bodyPr/>
          <a:lstStyle/>
          <a:p>
            <a:pPr marL="0" indent="0">
              <a:buNone/>
            </a:pPr>
            <a:r>
              <a:rPr lang="en-US" dirty="0"/>
              <a:t>435 cas humains confirmés au </a:t>
            </a:r>
            <a:r>
              <a:rPr lang="en-US" dirty="0">
                <a:hlinkClick r:id="rId3"/>
              </a:rPr>
              <a:t>Québec </a:t>
            </a:r>
            <a:r>
              <a:rPr lang="en-US" dirty="0"/>
              <a:t>(du 1er janvier au 31 août 2024) :</a:t>
            </a:r>
          </a:p>
          <a:p>
            <a:r>
              <a:rPr lang="en-US" dirty="0"/>
              <a:t>349 acquis au Québec</a:t>
            </a:r>
          </a:p>
          <a:p>
            <a:r>
              <a:rPr lang="en-US" dirty="0"/>
              <a:t>24 acquis </a:t>
            </a:r>
            <a:r>
              <a:rPr lang="en-CA" b="0" i="0" dirty="0">
                <a:solidFill>
                  <a:srgbClr val="2C3E50"/>
                </a:solidFill>
                <a:effectLst/>
                <a:latin typeface="+mn-lt"/>
              </a:rPr>
              <a:t>hors du Québec</a:t>
            </a:r>
          </a:p>
          <a:p>
            <a:r>
              <a:rPr lang="en-CA" b="0" i="0" dirty="0">
                <a:solidFill>
                  <a:srgbClr val="2C3E50"/>
                </a:solidFill>
                <a:effectLst/>
                <a:latin typeface="+mn-lt"/>
              </a:rPr>
              <a:t>62 lieu d'acquisition inconnu</a:t>
            </a:r>
          </a:p>
          <a:p>
            <a:endParaRPr lang="en-US" dirty="0"/>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11</a:t>
            </a:fld>
            <a:endParaRPr lang="en-US"/>
          </a:p>
        </p:txBody>
      </p:sp>
      <p:pic>
        <p:nvPicPr>
          <p:cNvPr id="7" name="Content Placeholder 6">
            <a:extLst>
              <a:ext uri="{FF2B5EF4-FFF2-40B4-BE49-F238E27FC236}">
                <a16:creationId xmlns:a16="http://schemas.microsoft.com/office/drawing/2014/main" id="{E2014770-602D-18B1-F837-FDD789B65D62}"/>
              </a:ext>
            </a:extLst>
          </p:cNvPr>
          <p:cNvPicPr>
            <a:picLocks noGrp="1" noChangeAspect="1"/>
          </p:cNvPicPr>
          <p:nvPr>
            <p:ph sz="half" idx="2"/>
          </p:nvPr>
        </p:nvPicPr>
        <p:blipFill>
          <a:blip r:embed="rId4"/>
          <a:stretch>
            <a:fillRect/>
          </a:stretch>
        </p:blipFill>
        <p:spPr>
          <a:xfrm>
            <a:off x="4765276" y="815974"/>
            <a:ext cx="7426724" cy="5676901"/>
          </a:xfrm>
        </p:spPr>
      </p:pic>
      <p:sp>
        <p:nvSpPr>
          <p:cNvPr id="27" name="TextBox 26">
            <a:extLst>
              <a:ext uri="{FF2B5EF4-FFF2-40B4-BE49-F238E27FC236}">
                <a16:creationId xmlns:a16="http://schemas.microsoft.com/office/drawing/2014/main" id="{75C25D01-12B9-3372-B4B6-A3BC4B907752}"/>
              </a:ext>
            </a:extLst>
          </p:cNvPr>
          <p:cNvSpPr txBox="1"/>
          <p:nvPr/>
        </p:nvSpPr>
        <p:spPr>
          <a:xfrm>
            <a:off x="5956803" y="6444476"/>
            <a:ext cx="6142599" cy="276999"/>
          </a:xfrm>
          <a:prstGeom prst="rect">
            <a:avLst/>
          </a:prstGeom>
          <a:solidFill>
            <a:schemeClr val="bg1"/>
          </a:solidFill>
        </p:spPr>
        <p:txBody>
          <a:bodyPr wrap="square">
            <a:spAutoFit/>
          </a:bodyPr>
          <a:lstStyle/>
          <a:p>
            <a:r>
              <a:rPr lang="en-CA" sz="1200" dirty="0">
                <a:hlinkClick r:id="rId5"/>
              </a:rPr>
              <a:t>https://www.inspq.qc.ca/sites/default/files/2024-06/carte_risque_acquisition_lyme2024.pdf </a:t>
            </a:r>
          </a:p>
        </p:txBody>
      </p:sp>
    </p:spTree>
    <p:extLst>
      <p:ext uri="{BB962C8B-B14F-4D97-AF65-F5344CB8AC3E}">
        <p14:creationId xmlns:p14="http://schemas.microsoft.com/office/powerpoint/2010/main" val="2641602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96ECFA9-E8B2-D28D-ED5E-94AF93ED99B1}"/>
              </a:ext>
            </a:extLst>
          </p:cNvPr>
          <p:cNvPicPr>
            <a:picLocks noChangeAspect="1"/>
          </p:cNvPicPr>
          <p:nvPr/>
        </p:nvPicPr>
        <p:blipFill>
          <a:blip r:embed="rId3"/>
          <a:stretch>
            <a:fillRect/>
          </a:stretch>
        </p:blipFill>
        <p:spPr>
          <a:xfrm>
            <a:off x="7729156" y="1016048"/>
            <a:ext cx="4370769" cy="5213299"/>
          </a:xfrm>
          <a:prstGeom prst="rect">
            <a:avLst/>
          </a:prstGeom>
          <a:ln w="19050">
            <a:solidFill>
              <a:schemeClr val="tx1"/>
            </a:solidFill>
          </a:ln>
        </p:spPr>
      </p:pic>
      <p:sp>
        <p:nvSpPr>
          <p:cNvPr id="2" name="Title 1">
            <a:extLst>
              <a:ext uri="{FF2B5EF4-FFF2-40B4-BE49-F238E27FC236}">
                <a16:creationId xmlns:a16="http://schemas.microsoft.com/office/drawing/2014/main" id="{9BBE144E-4AF5-BF34-F931-F21C0CAD6947}"/>
              </a:ext>
            </a:extLst>
          </p:cNvPr>
          <p:cNvSpPr>
            <a:spLocks noGrp="1"/>
          </p:cNvSpPr>
          <p:nvPr>
            <p:ph type="title"/>
          </p:nvPr>
        </p:nvSpPr>
        <p:spPr>
          <a:xfrm>
            <a:off x="136525" y="-87313"/>
            <a:ext cx="10515600" cy="1323976"/>
          </a:xfrm>
        </p:spPr>
        <p:txBody>
          <a:bodyPr/>
          <a:lstStyle/>
          <a:p>
            <a:pPr>
              <a:defRPr/>
            </a:pPr>
            <a:r>
              <a:rPr lang="en-US" sz="3200" dirty="0"/>
              <a:t>“New World Screwworm” en Amérique du Sud</a:t>
            </a:r>
            <a:endParaRPr lang="en-CA" sz="3200" dirty="0"/>
          </a:p>
        </p:txBody>
      </p:sp>
      <p:sp>
        <p:nvSpPr>
          <p:cNvPr id="26628" name="Text Placeholder 2">
            <a:extLst>
              <a:ext uri="{FF2B5EF4-FFF2-40B4-BE49-F238E27FC236}">
                <a16:creationId xmlns:a16="http://schemas.microsoft.com/office/drawing/2014/main" id="{2F9A3B65-AF79-E3F4-9454-71D8DBCBC524}"/>
              </a:ext>
            </a:extLst>
          </p:cNvPr>
          <p:cNvSpPr>
            <a:spLocks noGrp="1"/>
          </p:cNvSpPr>
          <p:nvPr>
            <p:ph type="body" sz="quarter" idx="13"/>
          </p:nvPr>
        </p:nvSpPr>
        <p:spPr>
          <a:xfrm>
            <a:off x="320675" y="969963"/>
            <a:ext cx="7316788" cy="5735637"/>
          </a:xfrm>
        </p:spPr>
        <p:txBody>
          <a:bodyPr/>
          <a:lstStyle/>
          <a:p>
            <a:r>
              <a:rPr lang="en-US" altLang="en-US" sz="2400" dirty="0"/>
              <a:t>Larve de mouche parasite - </a:t>
            </a:r>
            <a:r>
              <a:rPr lang="en-CA" altLang="en-US" sz="2400" i="1" dirty="0" err="1"/>
              <a:t>Cochliomyia hominivorax </a:t>
            </a:r>
            <a:r>
              <a:rPr lang="en-CA" altLang="en-US" sz="2400" dirty="0"/>
              <a:t>causant la myiase des plaies</a:t>
            </a:r>
            <a:endParaRPr lang="en-US" altLang="en-US" sz="2400" dirty="0"/>
          </a:p>
          <a:p>
            <a:r>
              <a:rPr lang="en-US" altLang="en-US" sz="2400" dirty="0"/>
              <a:t>Février 2024 - Le </a:t>
            </a:r>
            <a:r>
              <a:rPr lang="en-US" altLang="en-US" sz="2400" u="sng" dirty="0">
                <a:hlinkClick r:id="rId4"/>
              </a:rPr>
              <a:t>Costa Rica </a:t>
            </a:r>
            <a:r>
              <a:rPr lang="en-US" altLang="en-US" sz="2400" dirty="0"/>
              <a:t>déclare une urgence sanitaire en raison de la présence ou de la propagation du ver de terre</a:t>
            </a:r>
          </a:p>
          <a:p>
            <a:r>
              <a:rPr lang="en-US" altLang="en-US" sz="2400" dirty="0"/>
              <a:t>Mars 2024 - Le </a:t>
            </a:r>
            <a:r>
              <a:rPr lang="en-US" altLang="en-US" sz="2400" dirty="0">
                <a:hlinkClick r:id="rId5"/>
              </a:rPr>
              <a:t>Costa Rica </a:t>
            </a:r>
            <a:r>
              <a:rPr lang="en-US" altLang="en-US" sz="2400" dirty="0"/>
              <a:t>a signalé 1 </a:t>
            </a:r>
            <a:r>
              <a:rPr lang="en-US" altLang="en-US" sz="2400" dirty="0" err="1"/>
              <a:t>cas</a:t>
            </a:r>
            <a:r>
              <a:rPr lang="en-US" altLang="en-US" sz="2400" dirty="0"/>
              <a:t> </a:t>
            </a:r>
            <a:r>
              <a:rPr lang="en-US" altLang="en-US" sz="2400" dirty="0" err="1"/>
              <a:t>humain</a:t>
            </a:r>
            <a:r>
              <a:rPr lang="en-US" altLang="en-US" sz="2400" dirty="0"/>
              <a:t> </a:t>
            </a:r>
          </a:p>
          <a:p>
            <a:r>
              <a:rPr lang="en-US" altLang="en-US" sz="2400" dirty="0"/>
              <a:t>Au 31 août 2024, selon la </a:t>
            </a:r>
            <a:r>
              <a:rPr lang="en-US" altLang="en-US" sz="2400" dirty="0">
                <a:hlinkClick r:id="rId6"/>
              </a:rPr>
              <a:t>COPEG </a:t>
            </a:r>
            <a:r>
              <a:rPr lang="en-US" altLang="en-US" sz="2400" dirty="0"/>
              <a:t>: </a:t>
            </a:r>
          </a:p>
          <a:p>
            <a:pPr lvl="1"/>
            <a:r>
              <a:rPr lang="en-US" altLang="en-US" dirty="0"/>
              <a:t>Panama - 15 785 cas</a:t>
            </a:r>
          </a:p>
          <a:p>
            <a:pPr lvl="1"/>
            <a:r>
              <a:rPr lang="en-US" altLang="en-US" dirty="0"/>
              <a:t>Costa Rica - 5 926 cas </a:t>
            </a:r>
          </a:p>
          <a:p>
            <a:pPr lvl="1"/>
            <a:r>
              <a:rPr lang="en-US" altLang="en-US" dirty="0"/>
              <a:t>Nicaragua - 2 291 cas</a:t>
            </a:r>
          </a:p>
          <a:p>
            <a:r>
              <a:rPr lang="en-US" altLang="en-US" sz="2400" dirty="0"/>
              <a:t>29 juillet 2024 - Le </a:t>
            </a:r>
            <a:r>
              <a:rPr lang="en-US" altLang="en-US" sz="2400" dirty="0">
                <a:hlinkClick r:id="rId7"/>
              </a:rPr>
              <a:t>Costa Rica </a:t>
            </a:r>
            <a:r>
              <a:rPr lang="en-US" altLang="en-US" sz="2400" dirty="0"/>
              <a:t>a signalé 22 cas humains</a:t>
            </a:r>
          </a:p>
          <a:p>
            <a:r>
              <a:rPr lang="en-US" altLang="en-US" sz="2400" dirty="0"/>
              <a:t>29 juillet 2024 - Le </a:t>
            </a:r>
            <a:r>
              <a:rPr lang="en-US" altLang="en-US" sz="2400" dirty="0">
                <a:hlinkClick r:id="rId8"/>
              </a:rPr>
              <a:t>Panama </a:t>
            </a:r>
            <a:r>
              <a:rPr lang="en-US" altLang="en-US" sz="2400" dirty="0"/>
              <a:t>a signalé 49 cas humains</a:t>
            </a:r>
          </a:p>
          <a:p>
            <a:r>
              <a:rPr lang="en-US" altLang="en-US" sz="2400" dirty="0"/>
              <a:t>L'augmentation du nombre de cas peut être due à une </a:t>
            </a:r>
            <a:r>
              <a:rPr lang="en-US" altLang="en-US" sz="2400" dirty="0">
                <a:hlinkClick r:id="rId9"/>
              </a:rPr>
              <a:t>mouche </a:t>
            </a:r>
            <a:r>
              <a:rPr lang="en-US" altLang="en-US" sz="2400" dirty="0"/>
              <a:t>plus </a:t>
            </a:r>
            <a:r>
              <a:rPr lang="en-US" altLang="en-US" sz="2400" dirty="0">
                <a:hlinkClick r:id="rId9"/>
              </a:rPr>
              <a:t>agressive </a:t>
            </a:r>
            <a:r>
              <a:rPr lang="en-US" altLang="en-US" sz="2400" dirty="0"/>
              <a:t>ainsi qu'à une </a:t>
            </a:r>
            <a:r>
              <a:rPr lang="en-US" altLang="en-US" sz="2400" dirty="0">
                <a:hlinkClick r:id="rId7"/>
              </a:rPr>
              <a:t>pluviométrie accrue.</a:t>
            </a:r>
            <a:endParaRPr lang="en-US" altLang="en-US" dirty="0"/>
          </a:p>
          <a:p>
            <a:pPr lvl="1"/>
            <a:endParaRPr lang="en-US" altLang="en-US" sz="2000" dirty="0"/>
          </a:p>
        </p:txBody>
      </p:sp>
      <p:sp>
        <p:nvSpPr>
          <p:cNvPr id="4" name="Slide Number Placeholder 3">
            <a:extLst>
              <a:ext uri="{FF2B5EF4-FFF2-40B4-BE49-F238E27FC236}">
                <a16:creationId xmlns:a16="http://schemas.microsoft.com/office/drawing/2014/main" id="{53A81E06-F040-92F7-5528-44272E3048E7}"/>
              </a:ext>
            </a:extLst>
          </p:cNvPr>
          <p:cNvSpPr>
            <a:spLocks noGrp="1"/>
          </p:cNvSpPr>
          <p:nvPr>
            <p:ph type="sldNum" sz="quarter" idx="14"/>
          </p:nvPr>
        </p:nvSpPr>
        <p:spPr>
          <a:xfrm>
            <a:off x="10286919" y="1016048"/>
            <a:ext cx="1447800" cy="365125"/>
          </a:xfrm>
        </p:spPr>
        <p:txBody>
          <a:bodyPr rtlCol="0"/>
          <a:lstStyle/>
          <a:p>
            <a:pPr fontAlgn="auto">
              <a:spcBef>
                <a:spcPts val="0"/>
              </a:spcBef>
              <a:spcAft>
                <a:spcPts val="0"/>
              </a:spcAft>
              <a:defRPr/>
            </a:pPr>
            <a:r>
              <a:rPr lang="en-CA" dirty="0">
                <a:solidFill>
                  <a:schemeClr val="tx1">
                    <a:tint val="75000"/>
                  </a:schemeClr>
                </a:solidFill>
                <a:latin typeface="+mn-lt"/>
                <a:hlinkClick r:id="rId10"/>
              </a:rPr>
              <a:t>k7576-1 : USDA ARS</a:t>
            </a:r>
            <a:endParaRPr lang="en-US" dirty="0">
              <a:solidFill>
                <a:schemeClr val="tx1">
                  <a:tint val="75000"/>
                </a:schemeClr>
              </a:solidFill>
              <a:latin typeface="+mn-lt"/>
            </a:endParaRPr>
          </a:p>
        </p:txBody>
      </p:sp>
      <p:pic>
        <p:nvPicPr>
          <p:cNvPr id="26631" name="Picture 2">
            <a:extLst>
              <a:ext uri="{FF2B5EF4-FFF2-40B4-BE49-F238E27FC236}">
                <a16:creationId xmlns:a16="http://schemas.microsoft.com/office/drawing/2014/main" id="{E6605181-E1D2-BB8F-031A-D98CDBB18A36}"/>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9661223" y="1298222"/>
            <a:ext cx="1981803" cy="175690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6" name="TextBox 5">
            <a:hlinkClick r:id="rId6"/>
            <a:extLst>
              <a:ext uri="{FF2B5EF4-FFF2-40B4-BE49-F238E27FC236}">
                <a16:creationId xmlns:a16="http://schemas.microsoft.com/office/drawing/2014/main" id="{EC36C2B8-4BED-35AE-3A0E-048A3B7C5897}"/>
              </a:ext>
            </a:extLst>
          </p:cNvPr>
          <p:cNvSpPr txBox="1"/>
          <p:nvPr/>
        </p:nvSpPr>
        <p:spPr>
          <a:xfrm>
            <a:off x="11225966" y="5888317"/>
            <a:ext cx="1932067" cy="369332"/>
          </a:xfrm>
          <a:prstGeom prst="rect">
            <a:avLst/>
          </a:prstGeom>
          <a:noFill/>
        </p:spPr>
        <p:txBody>
          <a:bodyPr wrap="square" rtlCol="0">
            <a:spAutoFit/>
          </a:bodyPr>
          <a:lstStyle/>
          <a:p>
            <a:r>
              <a:rPr lang="en-CA" dirty="0">
                <a:hlinkClick r:id="rId6"/>
              </a:rPr>
              <a:t>COPEG</a:t>
            </a:r>
            <a:endParaRPr lang="en-CA" dirty="0"/>
          </a:p>
        </p:txBody>
      </p:sp>
    </p:spTree>
    <p:extLst>
      <p:ext uri="{BB962C8B-B14F-4D97-AF65-F5344CB8AC3E}">
        <p14:creationId xmlns:p14="http://schemas.microsoft.com/office/powerpoint/2010/main" val="3516258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96D1A-D3DC-719A-0FCF-8ADC91C2B407}"/>
              </a:ext>
            </a:extLst>
          </p:cNvPr>
          <p:cNvSpPr>
            <a:spLocks noGrp="1"/>
          </p:cNvSpPr>
          <p:nvPr>
            <p:ph type="title"/>
          </p:nvPr>
        </p:nvSpPr>
        <p:spPr>
          <a:xfrm>
            <a:off x="180975" y="-98425"/>
            <a:ext cx="10515600" cy="1325563"/>
          </a:xfrm>
        </p:spPr>
        <p:txBody>
          <a:bodyPr/>
          <a:lstStyle/>
          <a:p>
            <a:pPr>
              <a:defRPr/>
            </a:pPr>
            <a:r>
              <a:rPr lang="en-US" sz="3200" dirty="0"/>
              <a:t>Fièvre hémorragique de Crimée-Congo</a:t>
            </a:r>
            <a:endParaRPr lang="en-CA" sz="3200" dirty="0"/>
          </a:p>
        </p:txBody>
      </p:sp>
      <p:sp>
        <p:nvSpPr>
          <p:cNvPr id="28675" name="Text Placeholder 2">
            <a:extLst>
              <a:ext uri="{FF2B5EF4-FFF2-40B4-BE49-F238E27FC236}">
                <a16:creationId xmlns:a16="http://schemas.microsoft.com/office/drawing/2014/main" id="{F2D7BDAA-71D0-E1D4-2EF5-13D1F3B3C347}"/>
              </a:ext>
            </a:extLst>
          </p:cNvPr>
          <p:cNvSpPr>
            <a:spLocks noGrp="1"/>
          </p:cNvSpPr>
          <p:nvPr>
            <p:ph type="body" sz="quarter" idx="13"/>
          </p:nvPr>
        </p:nvSpPr>
        <p:spPr>
          <a:xfrm>
            <a:off x="373857" y="727869"/>
            <a:ext cx="7754143" cy="3328987"/>
          </a:xfrm>
        </p:spPr>
        <p:txBody>
          <a:bodyPr/>
          <a:lstStyle/>
          <a:p>
            <a:pPr marL="0" indent="0">
              <a:buFont typeface="Arial" panose="020B0604020202020204" pitchFamily="34" charset="0"/>
              <a:buNone/>
            </a:pPr>
            <a:r>
              <a:rPr lang="en-CA" altLang="en-US" dirty="0"/>
              <a:t>Des cas de CCHF ont récemment été signalés dans :</a:t>
            </a:r>
          </a:p>
          <a:p>
            <a:pPr lvl="1"/>
            <a:r>
              <a:rPr lang="en-CA" altLang="en-US" sz="2000" dirty="0">
                <a:hlinkClick r:id="rId3"/>
              </a:rPr>
              <a:t>Irak </a:t>
            </a:r>
            <a:r>
              <a:rPr lang="en-CA" altLang="en-US" sz="2000" dirty="0"/>
              <a:t>(humains)</a:t>
            </a:r>
          </a:p>
          <a:p>
            <a:pPr lvl="1"/>
            <a:r>
              <a:rPr lang="en-CA" altLang="en-US" sz="2000" dirty="0">
                <a:hlinkClick r:id="rId4"/>
              </a:rPr>
              <a:t>Pakistan </a:t>
            </a:r>
            <a:r>
              <a:rPr lang="en-CA" altLang="en-US" sz="2000" dirty="0"/>
              <a:t>(humains)</a:t>
            </a:r>
          </a:p>
          <a:p>
            <a:pPr lvl="1"/>
            <a:r>
              <a:rPr lang="en-CA" altLang="en-US" sz="2000" dirty="0">
                <a:hlinkClick r:id="rId5"/>
              </a:rPr>
              <a:t>Afghanistan </a:t>
            </a:r>
            <a:r>
              <a:rPr lang="en-CA" altLang="en-US" sz="2000" dirty="0"/>
              <a:t>(humains - les cas ont augmenté de 38% en mai/juin)</a:t>
            </a:r>
          </a:p>
          <a:p>
            <a:pPr lvl="1"/>
            <a:r>
              <a:rPr lang="en-CA" altLang="en-US" sz="2000" dirty="0">
                <a:hlinkClick r:id="rId6"/>
              </a:rPr>
              <a:t>Türkiye </a:t>
            </a:r>
            <a:r>
              <a:rPr lang="en-CA" altLang="en-US" sz="2000" dirty="0"/>
              <a:t>(humains)</a:t>
            </a:r>
          </a:p>
          <a:p>
            <a:pPr lvl="1"/>
            <a:r>
              <a:rPr lang="en-CA" altLang="en-US" sz="2000" dirty="0">
                <a:hlinkClick r:id="rId7"/>
              </a:rPr>
              <a:t>Portugal </a:t>
            </a:r>
            <a:r>
              <a:rPr lang="en-CA" altLang="en-US" sz="2000" dirty="0"/>
              <a:t>(1</a:t>
            </a:r>
            <a:r>
              <a:rPr lang="en-CA" altLang="en-US" sz="2000" baseline="30000" dirty="0"/>
              <a:t>iere</a:t>
            </a:r>
            <a:r>
              <a:rPr lang="en-CA" altLang="en-US" sz="2000" dirty="0"/>
              <a:t> cas humain dans le pays, pas d'antécédents de voyage, &gt;80 ans, décédé)</a:t>
            </a:r>
          </a:p>
          <a:p>
            <a:pPr lvl="1"/>
            <a:r>
              <a:rPr lang="en-CA" altLang="en-US" sz="2000" dirty="0">
                <a:hlinkClick r:id="rId8"/>
              </a:rPr>
              <a:t>Espagne </a:t>
            </a:r>
            <a:r>
              <a:rPr lang="en-CA" altLang="en-US" sz="2000" dirty="0"/>
              <a:t>(autre cas humain, 74 ans)</a:t>
            </a:r>
          </a:p>
          <a:p>
            <a:pPr lvl="1"/>
            <a:endParaRPr lang="en-CA" altLang="en-US" dirty="0"/>
          </a:p>
        </p:txBody>
      </p:sp>
      <p:sp>
        <p:nvSpPr>
          <p:cNvPr id="4" name="Slide Number Placeholder 3">
            <a:extLst>
              <a:ext uri="{FF2B5EF4-FFF2-40B4-BE49-F238E27FC236}">
                <a16:creationId xmlns:a16="http://schemas.microsoft.com/office/drawing/2014/main" id="{DF9EF160-80A5-E1D5-B9CB-A5FE60662076}"/>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3EADC34-14A5-4252-B4A9-6E4D995418AF}" type="slidenum">
              <a:rPr lang="en-US" altLang="en-US">
                <a:solidFill>
                  <a:srgbClr val="898989"/>
                </a:solidFill>
              </a:rPr>
              <a:t>13</a:t>
            </a:fld>
            <a:endParaRPr lang="en-US" altLang="en-US">
              <a:solidFill>
                <a:srgbClr val="898989"/>
              </a:solidFill>
            </a:endParaRPr>
          </a:p>
        </p:txBody>
      </p:sp>
      <p:sp>
        <p:nvSpPr>
          <p:cNvPr id="28677" name="Rectangle 2">
            <a:extLst>
              <a:ext uri="{FF2B5EF4-FFF2-40B4-BE49-F238E27FC236}">
                <a16:creationId xmlns:a16="http://schemas.microsoft.com/office/drawing/2014/main" id="{E478D3E3-F4AA-70C0-AE4A-452179CFA67D}"/>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8678" name="TextBox 7">
            <a:extLst>
              <a:ext uri="{FF2B5EF4-FFF2-40B4-BE49-F238E27FC236}">
                <a16:creationId xmlns:a16="http://schemas.microsoft.com/office/drawing/2014/main" id="{D8A3724B-DCCC-B96E-3D48-8B39774BA773}"/>
              </a:ext>
            </a:extLst>
          </p:cNvPr>
          <p:cNvSpPr txBox="1">
            <a:spLocks noChangeArrowheads="1"/>
          </p:cNvSpPr>
          <p:nvPr/>
        </p:nvSpPr>
        <p:spPr bwMode="auto">
          <a:xfrm>
            <a:off x="323850" y="6440985"/>
            <a:ext cx="48672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1400" b="1" dirty="0"/>
              <a:t>Signaux CCHF : Mai 2015 - Septembre 2024</a:t>
            </a:r>
            <a:endParaRPr lang="en-CA" altLang="en-US" sz="1400" dirty="0"/>
          </a:p>
        </p:txBody>
      </p:sp>
      <p:sp>
        <p:nvSpPr>
          <p:cNvPr id="28681" name="Rectangle 4">
            <a:extLst>
              <a:ext uri="{FF2B5EF4-FFF2-40B4-BE49-F238E27FC236}">
                <a16:creationId xmlns:a16="http://schemas.microsoft.com/office/drawing/2014/main" id="{C2F76968-09FD-BEAA-8FD4-6F5538EF8825}"/>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8682" name="TextBox 11">
            <a:extLst>
              <a:ext uri="{FF2B5EF4-FFF2-40B4-BE49-F238E27FC236}">
                <a16:creationId xmlns:a16="http://schemas.microsoft.com/office/drawing/2014/main" id="{7B4503DC-E667-9847-0EAF-9E95099BAD29}"/>
              </a:ext>
            </a:extLst>
          </p:cNvPr>
          <p:cNvSpPr txBox="1">
            <a:spLocks noChangeArrowheads="1"/>
          </p:cNvSpPr>
          <p:nvPr/>
        </p:nvSpPr>
        <p:spPr bwMode="auto">
          <a:xfrm>
            <a:off x="8286751" y="3032127"/>
            <a:ext cx="36337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200" dirty="0"/>
              <a:t>Tique </a:t>
            </a:r>
            <a:r>
              <a:rPr lang="en-CA" altLang="en-US" sz="1200" dirty="0" err="1"/>
              <a:t>Hyalomma </a:t>
            </a:r>
            <a:r>
              <a:rPr lang="en-CA" altLang="en-US" sz="1200" dirty="0"/>
              <a:t>(Photo : </a:t>
            </a:r>
            <a:r>
              <a:rPr lang="en-CA" altLang="en-US" sz="1200" dirty="0" err="1"/>
              <a:t>Daktaridudu/Wikimedia </a:t>
            </a:r>
            <a:r>
              <a:rPr lang="en-CA" altLang="en-US" sz="1200" dirty="0"/>
              <a:t>Commons) </a:t>
            </a:r>
            <a:r>
              <a:rPr lang="en-CA" altLang="en-US" sz="1200" dirty="0">
                <a:hlinkClick r:id="rId9"/>
              </a:rPr>
              <a:t>OMS Région Méditerranée orientale</a:t>
            </a:r>
            <a:endParaRPr lang="en-CA" altLang="en-US" sz="1200" dirty="0"/>
          </a:p>
        </p:txBody>
      </p:sp>
      <p:pic>
        <p:nvPicPr>
          <p:cNvPr id="28683" name="Picture 6" descr="Hyalomma ticks are the main vector for CCHF (Photo: Daktaridudu/Wikimedia Commons)">
            <a:extLst>
              <a:ext uri="{FF2B5EF4-FFF2-40B4-BE49-F238E27FC236}">
                <a16:creationId xmlns:a16="http://schemas.microsoft.com/office/drawing/2014/main" id="{220571E1-2536-C4DA-3707-A38AC4C4B3B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67700" y="849313"/>
            <a:ext cx="3633788" cy="217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29626D0-6E45-3956-6A4A-44FC48EA550D}"/>
              </a:ext>
            </a:extLst>
          </p:cNvPr>
          <p:cNvPicPr>
            <a:picLocks noChangeAspect="1"/>
          </p:cNvPicPr>
          <p:nvPr/>
        </p:nvPicPr>
        <p:blipFill>
          <a:blip r:embed="rId11"/>
          <a:stretch>
            <a:fillRect/>
          </a:stretch>
        </p:blipFill>
        <p:spPr>
          <a:xfrm>
            <a:off x="373858" y="3879850"/>
            <a:ext cx="11444286" cy="2508748"/>
          </a:xfrm>
          <a:prstGeom prst="rect">
            <a:avLst/>
          </a:prstGeom>
          <a:ln w="28575">
            <a:solidFill>
              <a:schemeClr val="tx1"/>
            </a:solidFill>
          </a:ln>
        </p:spPr>
      </p:pic>
    </p:spTree>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B0E86-CF47-D7CB-63A2-0DBB9034906C}"/>
              </a:ext>
            </a:extLst>
          </p:cNvPr>
          <p:cNvSpPr>
            <a:spLocks noGrp="1"/>
          </p:cNvSpPr>
          <p:nvPr>
            <p:ph type="title"/>
          </p:nvPr>
        </p:nvSpPr>
        <p:spPr>
          <a:xfrm>
            <a:off x="180975" y="-98425"/>
            <a:ext cx="10515600" cy="1325563"/>
          </a:xfrm>
        </p:spPr>
        <p:txBody>
          <a:bodyPr/>
          <a:lstStyle/>
          <a:p>
            <a:pPr>
              <a:defRPr/>
            </a:pPr>
            <a:r>
              <a:rPr lang="en-US" sz="3200" dirty="0"/>
              <a:t>Dengue</a:t>
            </a:r>
            <a:endParaRPr lang="en-CA" sz="3200" dirty="0"/>
          </a:p>
        </p:txBody>
      </p:sp>
      <p:sp>
        <p:nvSpPr>
          <p:cNvPr id="30723" name="Text Placeholder 2">
            <a:extLst>
              <a:ext uri="{FF2B5EF4-FFF2-40B4-BE49-F238E27FC236}">
                <a16:creationId xmlns:a16="http://schemas.microsoft.com/office/drawing/2014/main" id="{458D6323-83A8-929E-1317-B8682EDE33B3}"/>
              </a:ext>
            </a:extLst>
          </p:cNvPr>
          <p:cNvSpPr>
            <a:spLocks noGrp="1"/>
          </p:cNvSpPr>
          <p:nvPr>
            <p:ph type="body" sz="quarter" idx="13"/>
          </p:nvPr>
        </p:nvSpPr>
        <p:spPr>
          <a:xfrm>
            <a:off x="358775" y="850900"/>
            <a:ext cx="6170428" cy="5757713"/>
          </a:xfrm>
        </p:spPr>
        <p:txBody>
          <a:bodyPr/>
          <a:lstStyle/>
          <a:p>
            <a:r>
              <a:rPr lang="en-US" altLang="en-US" dirty="0">
                <a:hlinkClick r:id="rId3"/>
              </a:rPr>
              <a:t>OPS </a:t>
            </a:r>
            <a:r>
              <a:rPr lang="en-US" altLang="en-US" dirty="0"/>
              <a:t>- Situation épidémiologique de la dengue dans la région des Amériques</a:t>
            </a:r>
            <a:endParaRPr lang="en-CA" altLang="en-US" dirty="0"/>
          </a:p>
          <a:p>
            <a:pPr lvl="1"/>
            <a:r>
              <a:rPr lang="en-US" altLang="en-US" sz="2000" dirty="0"/>
              <a:t>11 517 728 cas suspects de dengue signalés dans les Amériques en 33 semaines en 2024</a:t>
            </a:r>
          </a:p>
          <a:p>
            <a:pPr lvl="1"/>
            <a:r>
              <a:rPr lang="en-US" altLang="en-US" sz="2000" dirty="0"/>
              <a:t>6 166 278 laboratoires confirmés avec 6 515 décès</a:t>
            </a:r>
          </a:p>
          <a:p>
            <a:pPr lvl="1"/>
            <a:r>
              <a:rPr lang="en-US" altLang="en-US" sz="2000" dirty="0"/>
              <a:t>Diminution dans la région des Andes et du cône sud, mais augmentation en Amérique centrale et au Mexique</a:t>
            </a:r>
            <a:endParaRPr lang="en-CA" altLang="en-US" dirty="0"/>
          </a:p>
          <a:p>
            <a:r>
              <a:rPr lang="en-CA" altLang="en-US" dirty="0">
                <a:hlinkClick r:id="rId4"/>
              </a:rPr>
              <a:t>CDC - Risque accru d'infections par le virus de la dengue aux États-Unis</a:t>
            </a:r>
            <a:endParaRPr lang="en-CA" altLang="en-US" dirty="0"/>
          </a:p>
          <a:p>
            <a:pPr lvl="1"/>
            <a:r>
              <a:rPr lang="en-CA" sz="2000" b="0" i="0" dirty="0">
                <a:solidFill>
                  <a:srgbClr val="000000"/>
                </a:solidFill>
                <a:effectLst/>
              </a:rPr>
              <a:t>L'incidence mondiale de la dengue en 2024 a été la plus élevée jamais enregistrée pour cette année civile</a:t>
            </a:r>
          </a:p>
          <a:p>
            <a:pPr lvl="1"/>
            <a:r>
              <a:rPr lang="en-CA" sz="2000" b="0" i="0" dirty="0">
                <a:solidFill>
                  <a:srgbClr val="000000"/>
                </a:solidFill>
                <a:effectLst/>
              </a:rPr>
              <a:t>Aux États-Unis, Porto Rico a déclaré une urgence de santé publique (1 498 cas) et un nombre plus élevé que prévu de cas de dengue a été identifié parmi les voyageurs américains (745 cas) entre le 1er janvier et le 24 </a:t>
            </a:r>
            <a:r>
              <a:rPr lang="en-CA" sz="2000" b="0" i="0" dirty="0" err="1">
                <a:solidFill>
                  <a:srgbClr val="000000"/>
                </a:solidFill>
                <a:effectLst/>
              </a:rPr>
              <a:t>juin</a:t>
            </a:r>
            <a:r>
              <a:rPr lang="en-CA" sz="2000" b="0" i="0" dirty="0">
                <a:solidFill>
                  <a:srgbClr val="000000"/>
                </a:solidFill>
                <a:effectLst/>
              </a:rPr>
              <a:t> 2024</a:t>
            </a:r>
            <a:endParaRPr lang="en-US" altLang="en-US" sz="2000" dirty="0"/>
          </a:p>
        </p:txBody>
      </p:sp>
      <p:sp>
        <p:nvSpPr>
          <p:cNvPr id="4" name="Slide Number Placeholder 3">
            <a:extLst>
              <a:ext uri="{FF2B5EF4-FFF2-40B4-BE49-F238E27FC236}">
                <a16:creationId xmlns:a16="http://schemas.microsoft.com/office/drawing/2014/main" id="{EF63ADC7-3AB4-0770-69B3-5D7C72CEF137}"/>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AF7A6B0-224C-4AA5-86D2-88334FDDF024}" type="slidenum">
              <a:rPr lang="en-US" altLang="en-US">
                <a:solidFill>
                  <a:srgbClr val="898989"/>
                </a:solidFill>
              </a:rPr>
              <a:t>14</a:t>
            </a:fld>
            <a:endParaRPr lang="en-US" altLang="en-US">
              <a:solidFill>
                <a:srgbClr val="898989"/>
              </a:solidFill>
            </a:endParaRPr>
          </a:p>
        </p:txBody>
      </p:sp>
      <p:sp>
        <p:nvSpPr>
          <p:cNvPr id="30725" name="Rectangle 4">
            <a:extLst>
              <a:ext uri="{FF2B5EF4-FFF2-40B4-BE49-F238E27FC236}">
                <a16:creationId xmlns:a16="http://schemas.microsoft.com/office/drawing/2014/main" id="{A9B06CAC-2DFF-9574-88CA-D24FB9383A1F}"/>
              </a:ext>
            </a:extLst>
          </p:cNvPr>
          <p:cNvSpPr>
            <a:spLocks noChangeArrowheads="1"/>
          </p:cNvSpPr>
          <p:nvPr/>
        </p:nvSpPr>
        <p:spPr bwMode="auto">
          <a:xfrm>
            <a:off x="1343025" y="2220913"/>
            <a:ext cx="19973925"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6" name="Rectangle 2">
            <a:extLst>
              <a:ext uri="{FF2B5EF4-FFF2-40B4-BE49-F238E27FC236}">
                <a16:creationId xmlns:a16="http://schemas.microsoft.com/office/drawing/2014/main" id="{3C96772E-B0FF-3613-74D9-5A36272A2AAF}"/>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0727" name="Rectangle 4">
            <a:extLst>
              <a:ext uri="{FF2B5EF4-FFF2-40B4-BE49-F238E27FC236}">
                <a16:creationId xmlns:a16="http://schemas.microsoft.com/office/drawing/2014/main" id="{CABFF295-5711-1D87-7751-DC34D1420230}"/>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9" name="Picture 8">
            <a:extLst>
              <a:ext uri="{FF2B5EF4-FFF2-40B4-BE49-F238E27FC236}">
                <a16:creationId xmlns:a16="http://schemas.microsoft.com/office/drawing/2014/main" id="{39173D0E-4686-AF47-6352-E456BC512272}"/>
              </a:ext>
            </a:extLst>
          </p:cNvPr>
          <p:cNvPicPr>
            <a:picLocks noChangeAspect="1"/>
          </p:cNvPicPr>
          <p:nvPr/>
        </p:nvPicPr>
        <p:blipFill>
          <a:blip r:embed="rId5"/>
          <a:stretch>
            <a:fillRect/>
          </a:stretch>
        </p:blipFill>
        <p:spPr>
          <a:xfrm>
            <a:off x="6529203" y="830370"/>
            <a:ext cx="5481822" cy="2302561"/>
          </a:xfrm>
          <a:prstGeom prst="rect">
            <a:avLst/>
          </a:prstGeom>
          <a:ln w="19050">
            <a:solidFill>
              <a:schemeClr val="tx1"/>
            </a:solidFill>
          </a:ln>
        </p:spPr>
      </p:pic>
      <p:sp>
        <p:nvSpPr>
          <p:cNvPr id="30731" name="TextBox 10">
            <a:extLst>
              <a:ext uri="{FF2B5EF4-FFF2-40B4-BE49-F238E27FC236}">
                <a16:creationId xmlns:a16="http://schemas.microsoft.com/office/drawing/2014/main" id="{5C21601D-C96E-EA9F-72FF-96426E45DA2D}"/>
              </a:ext>
            </a:extLst>
          </p:cNvPr>
          <p:cNvSpPr txBox="1">
            <a:spLocks noChangeArrowheads="1"/>
          </p:cNvSpPr>
          <p:nvPr/>
        </p:nvSpPr>
        <p:spPr bwMode="auto">
          <a:xfrm>
            <a:off x="6938674" y="5878837"/>
            <a:ext cx="20494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dirty="0">
                <a:hlinkClick r:id="rId6"/>
              </a:rPr>
              <a:t>Tableau de bord de l'OMS sur la dengue</a:t>
            </a:r>
            <a:endParaRPr lang="en-CA" altLang="en-US" sz="1400" b="1" dirty="0"/>
          </a:p>
        </p:txBody>
      </p:sp>
      <p:pic>
        <p:nvPicPr>
          <p:cNvPr id="11" name="Picture 10">
            <a:extLst>
              <a:ext uri="{FF2B5EF4-FFF2-40B4-BE49-F238E27FC236}">
                <a16:creationId xmlns:a16="http://schemas.microsoft.com/office/drawing/2014/main" id="{27B0592E-A956-E970-34EB-2CB95AE55DC1}"/>
              </a:ext>
            </a:extLst>
          </p:cNvPr>
          <p:cNvPicPr>
            <a:picLocks noChangeAspect="1"/>
          </p:cNvPicPr>
          <p:nvPr/>
        </p:nvPicPr>
        <p:blipFill>
          <a:blip r:embed="rId7"/>
          <a:stretch>
            <a:fillRect/>
          </a:stretch>
        </p:blipFill>
        <p:spPr>
          <a:xfrm>
            <a:off x="6529203" y="3251700"/>
            <a:ext cx="3347247" cy="2578092"/>
          </a:xfrm>
          <a:prstGeom prst="rect">
            <a:avLst/>
          </a:prstGeom>
          <a:ln w="19050">
            <a:solidFill>
              <a:schemeClr val="tx1"/>
            </a:solidFill>
          </a:ln>
        </p:spPr>
      </p:pic>
      <p:pic>
        <p:nvPicPr>
          <p:cNvPr id="6" name="Picture 5">
            <a:extLst>
              <a:ext uri="{FF2B5EF4-FFF2-40B4-BE49-F238E27FC236}">
                <a16:creationId xmlns:a16="http://schemas.microsoft.com/office/drawing/2014/main" id="{E70A9F69-F551-5529-665E-045F6A13C7B6}"/>
              </a:ext>
            </a:extLst>
          </p:cNvPr>
          <p:cNvPicPr>
            <a:picLocks noChangeAspect="1"/>
          </p:cNvPicPr>
          <p:nvPr/>
        </p:nvPicPr>
        <p:blipFill>
          <a:blip r:embed="rId8"/>
          <a:stretch>
            <a:fillRect/>
          </a:stretch>
        </p:blipFill>
        <p:spPr>
          <a:xfrm>
            <a:off x="8967355" y="3654259"/>
            <a:ext cx="3031542" cy="2674189"/>
          </a:xfrm>
          <a:prstGeom prst="rect">
            <a:avLst/>
          </a:prstGeom>
          <a:ln w="19050">
            <a:solidFill>
              <a:schemeClr val="tx1"/>
            </a:solidFill>
          </a:ln>
        </p:spPr>
      </p:pic>
      <p:cxnSp>
        <p:nvCxnSpPr>
          <p:cNvPr id="13" name="Straight Arrow Connector 12">
            <a:extLst>
              <a:ext uri="{FF2B5EF4-FFF2-40B4-BE49-F238E27FC236}">
                <a16:creationId xmlns:a16="http://schemas.microsoft.com/office/drawing/2014/main" id="{7A2C6E72-8FF1-3819-CDEA-56C5C703D252}"/>
              </a:ext>
            </a:extLst>
          </p:cNvPr>
          <p:cNvCxnSpPr/>
          <p:nvPr/>
        </p:nvCxnSpPr>
        <p:spPr>
          <a:xfrm>
            <a:off x="5418455" y="1300462"/>
            <a:ext cx="109042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4699224"/>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BF8A-90F4-ADB3-4DE5-C103C125FC9A}"/>
              </a:ext>
            </a:extLst>
          </p:cNvPr>
          <p:cNvSpPr>
            <a:spLocks noGrp="1"/>
          </p:cNvSpPr>
          <p:nvPr>
            <p:ph type="title"/>
          </p:nvPr>
        </p:nvSpPr>
        <p:spPr>
          <a:xfrm>
            <a:off x="346075" y="0"/>
            <a:ext cx="10515600" cy="1325563"/>
          </a:xfrm>
        </p:spPr>
        <p:txBody>
          <a:bodyPr/>
          <a:lstStyle/>
          <a:p>
            <a:pPr>
              <a:defRPr/>
            </a:pPr>
            <a:r>
              <a:rPr lang="en-US" sz="3200" dirty="0"/>
              <a:t>Virus de </a:t>
            </a:r>
            <a:r>
              <a:rPr lang="en-US" sz="3200" dirty="0" err="1"/>
              <a:t>l'Oropouche</a:t>
            </a:r>
            <a:endParaRPr lang="en-CA" sz="3200" dirty="0"/>
          </a:p>
        </p:txBody>
      </p:sp>
      <p:sp>
        <p:nvSpPr>
          <p:cNvPr id="32771" name="Text Placeholder 2">
            <a:extLst>
              <a:ext uri="{FF2B5EF4-FFF2-40B4-BE49-F238E27FC236}">
                <a16:creationId xmlns:a16="http://schemas.microsoft.com/office/drawing/2014/main" id="{4A06C42C-4691-0A13-A28C-164792924BBF}"/>
              </a:ext>
            </a:extLst>
          </p:cNvPr>
          <p:cNvSpPr>
            <a:spLocks noGrp="1"/>
          </p:cNvSpPr>
          <p:nvPr>
            <p:ph type="body" sz="quarter" idx="13"/>
          </p:nvPr>
        </p:nvSpPr>
        <p:spPr>
          <a:xfrm>
            <a:off x="346075" y="1093788"/>
            <a:ext cx="11704638" cy="1196975"/>
          </a:xfrm>
        </p:spPr>
        <p:txBody>
          <a:bodyPr/>
          <a:lstStyle/>
          <a:p>
            <a:r>
              <a:rPr lang="en-CA" altLang="en-US" dirty="0"/>
              <a:t>L'OPS a publié une </a:t>
            </a:r>
            <a:r>
              <a:rPr lang="en-CA" altLang="en-US" dirty="0">
                <a:hlinkClick r:id="rId3"/>
              </a:rPr>
              <a:t>mise à jour épidémiologique </a:t>
            </a:r>
            <a:r>
              <a:rPr lang="en-CA" altLang="en-US" dirty="0"/>
              <a:t>sur le </a:t>
            </a:r>
            <a:r>
              <a:rPr lang="en-CA" altLang="en-US" b="1" dirty="0"/>
              <a:t>virus Oropouche </a:t>
            </a:r>
            <a:r>
              <a:rPr lang="en-CA" altLang="en-US" dirty="0"/>
              <a:t>dans les Amériques le 5 septembre 2024.</a:t>
            </a:r>
          </a:p>
        </p:txBody>
      </p:sp>
      <p:sp>
        <p:nvSpPr>
          <p:cNvPr id="4" name="Slide Number Placeholder 3">
            <a:extLst>
              <a:ext uri="{FF2B5EF4-FFF2-40B4-BE49-F238E27FC236}">
                <a16:creationId xmlns:a16="http://schemas.microsoft.com/office/drawing/2014/main" id="{634878F2-C22F-A8FC-7322-C4340870C752}"/>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AA6C16-34AE-4E98-896F-4EF3029DB8C9}" type="slidenum">
              <a:rPr lang="en-US" altLang="en-US">
                <a:solidFill>
                  <a:srgbClr val="898989"/>
                </a:solidFill>
              </a:rPr>
              <a:t>15</a:t>
            </a:fld>
            <a:endParaRPr lang="en-US" altLang="en-US">
              <a:solidFill>
                <a:srgbClr val="898989"/>
              </a:solidFill>
            </a:endParaRPr>
          </a:p>
        </p:txBody>
      </p:sp>
      <p:sp>
        <p:nvSpPr>
          <p:cNvPr id="32773" name="Rectangle 4">
            <a:extLst>
              <a:ext uri="{FF2B5EF4-FFF2-40B4-BE49-F238E27FC236}">
                <a16:creationId xmlns:a16="http://schemas.microsoft.com/office/drawing/2014/main" id="{06FFC926-1858-812D-1E78-51EBA43AB16C}"/>
              </a:ext>
            </a:extLst>
          </p:cNvPr>
          <p:cNvSpPr>
            <a:spLocks noChangeArrowheads="1"/>
          </p:cNvSpPr>
          <p:nvPr/>
        </p:nvSpPr>
        <p:spPr bwMode="auto">
          <a:xfrm>
            <a:off x="1343025" y="2220913"/>
            <a:ext cx="19973925"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2774" name="Rectangle 2">
            <a:extLst>
              <a:ext uri="{FF2B5EF4-FFF2-40B4-BE49-F238E27FC236}">
                <a16:creationId xmlns:a16="http://schemas.microsoft.com/office/drawing/2014/main" id="{D2663F66-B0FA-5036-1E00-5C85DA8B81A0}"/>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2775" name="Rectangle 4">
            <a:extLst>
              <a:ext uri="{FF2B5EF4-FFF2-40B4-BE49-F238E27FC236}">
                <a16:creationId xmlns:a16="http://schemas.microsoft.com/office/drawing/2014/main" id="{D17264CC-8E2B-4C01-DA11-D68BD51CA9C0}"/>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pic>
        <p:nvPicPr>
          <p:cNvPr id="32776" name="Picture 2">
            <a:extLst>
              <a:ext uri="{FF2B5EF4-FFF2-40B4-BE49-F238E27FC236}">
                <a16:creationId xmlns:a16="http://schemas.microsoft.com/office/drawing/2014/main" id="{FEF7F328-5CCB-82AA-E16D-2287FCFADAE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313613" y="2290763"/>
            <a:ext cx="4552950" cy="34766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8FE44F8-FEEF-B899-9F60-9BA6D288FA33}"/>
              </a:ext>
            </a:extLst>
          </p:cNvPr>
          <p:cNvSpPr/>
          <p:nvPr/>
        </p:nvSpPr>
        <p:spPr>
          <a:xfrm>
            <a:off x="7234238" y="5821363"/>
            <a:ext cx="4310062" cy="460375"/>
          </a:xfrm>
          <a:prstGeom prst="rect">
            <a:avLst/>
          </a:prstGeom>
        </p:spPr>
        <p:txBody>
          <a:bodyPr>
            <a:spAutoFit/>
          </a:bodyPr>
          <a:lstStyle/>
          <a:p>
            <a:pPr>
              <a:spcBef>
                <a:spcPts val="2000"/>
              </a:spcBef>
              <a:spcAft>
                <a:spcPts val="1000"/>
              </a:spcAft>
              <a:defRPr/>
            </a:pPr>
            <a:r>
              <a:rPr lang="en-US" sz="1200" dirty="0">
                <a:solidFill>
                  <a:srgbClr val="000000"/>
                </a:solidFill>
                <a:latin typeface="+mn-lt"/>
                <a:hlinkClick r:id="rId5"/>
              </a:rPr>
              <a:t>Virus de l'Oropouche : Aspects cliniques, épidémiologiques et moléculaires d'un </a:t>
            </a:r>
            <a:r>
              <a:rPr lang="en-US" sz="1200" dirty="0" err="1">
                <a:solidFill>
                  <a:srgbClr val="000000"/>
                </a:solidFill>
                <a:latin typeface="+mn-lt"/>
                <a:hlinkClick r:id="rId5"/>
              </a:rPr>
              <a:t>orthobunyavirus </a:t>
            </a:r>
            <a:r>
              <a:rPr lang="en-US" sz="1200" dirty="0">
                <a:solidFill>
                  <a:srgbClr val="000000"/>
                </a:solidFill>
                <a:latin typeface="+mn-lt"/>
                <a:hlinkClick r:id="rId5"/>
              </a:rPr>
              <a:t>négligé</a:t>
            </a:r>
            <a:endParaRPr lang="en-US" sz="1200" dirty="0">
              <a:solidFill>
                <a:srgbClr val="000000"/>
              </a:solidFill>
              <a:latin typeface="+mn-lt"/>
            </a:endParaRPr>
          </a:p>
        </p:txBody>
      </p:sp>
      <p:sp>
        <p:nvSpPr>
          <p:cNvPr id="32778" name="TextBox 5">
            <a:extLst>
              <a:ext uri="{FF2B5EF4-FFF2-40B4-BE49-F238E27FC236}">
                <a16:creationId xmlns:a16="http://schemas.microsoft.com/office/drawing/2014/main" id="{39712872-D073-7B5E-53BA-2B766E76C28C}"/>
              </a:ext>
            </a:extLst>
          </p:cNvPr>
          <p:cNvSpPr txBox="1">
            <a:spLocks noChangeArrowheads="1"/>
          </p:cNvSpPr>
          <p:nvPr/>
        </p:nvSpPr>
        <p:spPr bwMode="auto">
          <a:xfrm>
            <a:off x="346075" y="2052638"/>
            <a:ext cx="6888163" cy="4786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r>
              <a:rPr lang="en-CA" altLang="en-US" dirty="0">
                <a:solidFill>
                  <a:srgbClr val="000000"/>
                </a:solidFill>
              </a:rPr>
              <a:t>Entre le 1er janvier et le 30 août 2024</a:t>
            </a:r>
          </a:p>
          <a:p>
            <a:pPr lvl="1"/>
            <a:r>
              <a:rPr lang="en-CA" altLang="en-US" dirty="0">
                <a:solidFill>
                  <a:srgbClr val="000000"/>
                </a:solidFill>
              </a:rPr>
              <a:t>9 825 cas confirmés au total dans les Amériques</a:t>
            </a:r>
          </a:p>
          <a:p>
            <a:pPr lvl="1"/>
            <a:r>
              <a:rPr lang="en-CA" altLang="en-US" dirty="0">
                <a:solidFill>
                  <a:srgbClr val="000000"/>
                </a:solidFill>
              </a:rPr>
              <a:t>Brésil - 7 931 cas, 2 décès</a:t>
            </a:r>
          </a:p>
          <a:p>
            <a:pPr lvl="1"/>
            <a:r>
              <a:rPr lang="en-CA" altLang="en-US" dirty="0">
                <a:solidFill>
                  <a:srgbClr val="000000"/>
                </a:solidFill>
              </a:rPr>
              <a:t>Pérou - 930 cas</a:t>
            </a:r>
          </a:p>
          <a:p>
            <a:pPr lvl="1"/>
            <a:r>
              <a:rPr lang="en-CA" altLang="en-US" dirty="0">
                <a:solidFill>
                  <a:srgbClr val="000000"/>
                </a:solidFill>
              </a:rPr>
              <a:t>Cuba - 506 cas* </a:t>
            </a:r>
          </a:p>
          <a:p>
            <a:pPr lvl="1"/>
            <a:r>
              <a:rPr lang="en-US" altLang="en-US" dirty="0">
                <a:solidFill>
                  <a:srgbClr val="000000"/>
                </a:solidFill>
              </a:rPr>
              <a:t>Bolivie </a:t>
            </a:r>
            <a:r>
              <a:rPr lang="en-CA" altLang="en-US" dirty="0">
                <a:solidFill>
                  <a:srgbClr val="000000"/>
                </a:solidFill>
              </a:rPr>
              <a:t>- 356 cas</a:t>
            </a:r>
          </a:p>
          <a:p>
            <a:pPr lvl="1"/>
            <a:r>
              <a:rPr lang="en-CA" altLang="en-US" dirty="0">
                <a:solidFill>
                  <a:srgbClr val="000000"/>
                </a:solidFill>
              </a:rPr>
              <a:t>Colombie - 74 cas</a:t>
            </a:r>
          </a:p>
          <a:p>
            <a:pPr lvl="1"/>
            <a:r>
              <a:rPr lang="en-CA" altLang="en-US" dirty="0">
                <a:solidFill>
                  <a:srgbClr val="000000"/>
                </a:solidFill>
              </a:rPr>
              <a:t>République dominicaine - 33 cas</a:t>
            </a:r>
          </a:p>
          <a:p>
            <a:pPr lvl="1"/>
            <a:r>
              <a:rPr lang="en-CA" altLang="en-US" dirty="0">
                <a:solidFill>
                  <a:srgbClr val="000000"/>
                </a:solidFill>
              </a:rPr>
              <a:t>USA (importé) - 48 (</a:t>
            </a:r>
            <a:r>
              <a:rPr lang="en-CA" altLang="en-US" dirty="0">
                <a:solidFill>
                  <a:srgbClr val="000000"/>
                </a:solidFill>
                <a:hlinkClick r:id="rId6"/>
              </a:rPr>
              <a:t>Floride</a:t>
            </a:r>
            <a:r>
              <a:rPr lang="en-CA" altLang="en-US" dirty="0">
                <a:solidFill>
                  <a:srgbClr val="000000"/>
                </a:solidFill>
              </a:rPr>
              <a:t>)</a:t>
            </a:r>
          </a:p>
          <a:p>
            <a:pPr lvl="1"/>
            <a:r>
              <a:rPr lang="en-CA" altLang="en-US" dirty="0">
                <a:solidFill>
                  <a:srgbClr val="000000"/>
                </a:solidFill>
              </a:rPr>
              <a:t>Canada (importé) - 1 Québec</a:t>
            </a:r>
          </a:p>
          <a:p>
            <a:r>
              <a:rPr lang="en-CA" altLang="en-US" sz="2200" dirty="0"/>
              <a:t>Le Brésil a signalé un décès de fœtus, un avortement et quatre cas de microcéphalie chez des nouveau-</a:t>
            </a:r>
            <a:r>
              <a:rPr lang="en-CA" altLang="en-US" sz="2200" dirty="0" err="1"/>
              <a:t>nés</a:t>
            </a:r>
            <a:endParaRPr lang="en-CA" altLang="en-US" sz="22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7BF8A-90F4-ADB3-4DE5-C103C125FC9A}"/>
              </a:ext>
            </a:extLst>
          </p:cNvPr>
          <p:cNvSpPr>
            <a:spLocks noGrp="1"/>
          </p:cNvSpPr>
          <p:nvPr>
            <p:ph type="title"/>
          </p:nvPr>
        </p:nvSpPr>
        <p:spPr>
          <a:xfrm>
            <a:off x="346075" y="0"/>
            <a:ext cx="10515600" cy="1325563"/>
          </a:xfrm>
        </p:spPr>
        <p:txBody>
          <a:bodyPr/>
          <a:lstStyle/>
          <a:p>
            <a:pPr>
              <a:defRPr/>
            </a:pPr>
            <a:r>
              <a:rPr lang="en-US" sz="3200" dirty="0"/>
              <a:t>Virus de l'Oropouche - Résultats et rapports scientifiques</a:t>
            </a:r>
            <a:endParaRPr lang="en-CA" sz="3200" dirty="0"/>
          </a:p>
        </p:txBody>
      </p:sp>
      <p:sp>
        <p:nvSpPr>
          <p:cNvPr id="32771" name="Text Placeholder 2">
            <a:extLst>
              <a:ext uri="{FF2B5EF4-FFF2-40B4-BE49-F238E27FC236}">
                <a16:creationId xmlns:a16="http://schemas.microsoft.com/office/drawing/2014/main" id="{4A06C42C-4691-0A13-A28C-164792924BBF}"/>
              </a:ext>
            </a:extLst>
          </p:cNvPr>
          <p:cNvSpPr>
            <a:spLocks noGrp="1"/>
          </p:cNvSpPr>
          <p:nvPr>
            <p:ph type="body" sz="quarter" idx="13"/>
          </p:nvPr>
        </p:nvSpPr>
        <p:spPr>
          <a:xfrm>
            <a:off x="346075" y="1093788"/>
            <a:ext cx="11704638" cy="4316411"/>
          </a:xfrm>
        </p:spPr>
        <p:txBody>
          <a:bodyPr/>
          <a:lstStyle/>
          <a:p>
            <a:r>
              <a:rPr lang="en-CA" sz="2000" dirty="0">
                <a:solidFill>
                  <a:srgbClr val="131313"/>
                </a:solidFill>
                <a:effectLst/>
                <a:hlinkClick r:id="rId3"/>
              </a:rPr>
              <a:t>Pré-impression : Réémergence du virus Oropouche entre 2023 et 2024 au Brésil</a:t>
            </a:r>
            <a:endParaRPr lang="en-CA" sz="2000" dirty="0">
              <a:solidFill>
                <a:srgbClr val="131313"/>
              </a:solidFill>
              <a:effectLst/>
            </a:endParaRPr>
          </a:p>
          <a:p>
            <a:r>
              <a:rPr lang="en-CA" sz="2000" dirty="0">
                <a:solidFill>
                  <a:srgbClr val="131313"/>
                </a:solidFill>
                <a:hlinkClick r:id="rId4"/>
              </a:rPr>
              <a:t>Pré-impression : L'émergence d'un nouveau virus Oropouche </a:t>
            </a:r>
            <a:r>
              <a:rPr lang="en-CA" sz="2000" dirty="0" err="1">
                <a:solidFill>
                  <a:srgbClr val="131313"/>
                </a:solidFill>
                <a:hlinkClick r:id="rId4"/>
              </a:rPr>
              <a:t>réassorti </a:t>
            </a:r>
            <a:r>
              <a:rPr lang="en-CA" sz="2000" dirty="0">
                <a:solidFill>
                  <a:srgbClr val="131313"/>
                </a:solidFill>
                <a:hlinkClick r:id="rId4"/>
              </a:rPr>
              <a:t>entraîne des épidémies humaines persistantes dans la région de l'Amazonie brésilienne de 2022 à 2024</a:t>
            </a:r>
            <a:endParaRPr lang="en-CA" sz="2000" dirty="0">
              <a:solidFill>
                <a:srgbClr val="131313"/>
              </a:solidFill>
            </a:endParaRPr>
          </a:p>
          <a:p>
            <a:pPr lvl="1"/>
            <a:r>
              <a:rPr lang="en-CA" sz="1200" b="0" i="0" dirty="0">
                <a:solidFill>
                  <a:srgbClr val="191919"/>
                </a:solidFill>
                <a:effectLst/>
                <a:latin typeface="Lucida Sans" panose="020B0602030504020204" pitchFamily="34" charset="0"/>
              </a:rPr>
              <a:t>Les analyses génomiques ont révélé que la récente recrudescence des cas d'OROV dans la région de l'Amazonie brésilienne coïncide avec l'émergence d'une nouvelle lignée virale </a:t>
            </a:r>
            <a:r>
              <a:rPr lang="en-CA" sz="1200" b="0" i="0" dirty="0" err="1">
                <a:solidFill>
                  <a:srgbClr val="191919"/>
                </a:solidFill>
                <a:effectLst/>
                <a:latin typeface="Lucida Sans" panose="020B0602030504020204" pitchFamily="34" charset="0"/>
              </a:rPr>
              <a:t>réassortie </a:t>
            </a:r>
            <a:r>
              <a:rPr lang="en-CA" sz="1200" b="0" i="0" dirty="0">
                <a:solidFill>
                  <a:srgbClr val="191919"/>
                </a:solidFill>
                <a:effectLst/>
                <a:latin typeface="Lucida Sans" panose="020B0602030504020204" pitchFamily="34" charset="0"/>
              </a:rPr>
              <a:t>contenant le segment M des virus détectés dans la région de l'Amazonie orientale de 2009 à 2018 et les segments L et S des virus détectés au Pérou, en Colombie et en Équateur de 2008 à 2021.</a:t>
            </a:r>
          </a:p>
          <a:p>
            <a:pPr lvl="1"/>
            <a:r>
              <a:rPr lang="en-CA" sz="1200" b="0" i="0" dirty="0">
                <a:solidFill>
                  <a:srgbClr val="191919"/>
                </a:solidFill>
                <a:effectLst/>
                <a:latin typeface="Lucida Sans" panose="020B0602030504020204" pitchFamily="34" charset="0"/>
              </a:rPr>
              <a:t>La nouvelle lignée </a:t>
            </a:r>
            <a:r>
              <a:rPr lang="en-CA" sz="1200" b="0" i="0" dirty="0" err="1">
                <a:solidFill>
                  <a:srgbClr val="191919"/>
                </a:solidFill>
                <a:effectLst/>
                <a:latin typeface="Lucida Sans" panose="020B0602030504020204" pitchFamily="34" charset="0"/>
              </a:rPr>
              <a:t>réassortie </a:t>
            </a:r>
            <a:r>
              <a:rPr lang="en-CA" sz="1200" b="0" i="0" dirty="0">
                <a:solidFill>
                  <a:srgbClr val="191919"/>
                </a:solidFill>
                <a:effectLst/>
                <a:latin typeface="Lucida Sans" panose="020B0602030504020204" pitchFamily="34" charset="0"/>
              </a:rPr>
              <a:t>OROV est probablement apparue dans la région centrale de l'État d'AM entre 2010 et 2014 et a affiché une dispersion silencieuse sur une longue distance au cours de la seconde moitié des années 2010.</a:t>
            </a:r>
          </a:p>
          <a:p>
            <a:pPr lvl="1"/>
            <a:r>
              <a:rPr lang="en-CA" sz="1200" b="0" i="0" dirty="0">
                <a:solidFill>
                  <a:srgbClr val="191919"/>
                </a:solidFill>
                <a:effectLst/>
                <a:latin typeface="Lucida Sans" panose="020B0602030504020204" pitchFamily="34" charset="0"/>
              </a:rPr>
              <a:t>Les reconstructions </a:t>
            </a:r>
            <a:r>
              <a:rPr lang="en-CA" sz="1200" b="0" i="0" dirty="0" err="1">
                <a:solidFill>
                  <a:srgbClr val="191919"/>
                </a:solidFill>
                <a:effectLst/>
                <a:latin typeface="Lucida Sans" panose="020B0602030504020204" pitchFamily="34" charset="0"/>
              </a:rPr>
              <a:t>phylodynamiques </a:t>
            </a:r>
            <a:r>
              <a:rPr lang="en-CA" sz="1200" b="0" i="0" dirty="0">
                <a:solidFill>
                  <a:srgbClr val="191919"/>
                </a:solidFill>
                <a:effectLst/>
                <a:latin typeface="Lucida Sans" panose="020B0602030504020204" pitchFamily="34" charset="0"/>
              </a:rPr>
              <a:t>ont montré que la propagation du virus OROV était principalement due à des mouvements à courte distance (&lt; 2 km), avec un taux de dispersion moyen ≤ 1,2 km/jour, ce qui est cohérent avec le schéma d'un vol actif de vecteurs infectés.</a:t>
            </a:r>
          </a:p>
          <a:p>
            <a:pPr lvl="1"/>
            <a:r>
              <a:rPr lang="en-CA" sz="1200" b="0" i="0" dirty="0">
                <a:solidFill>
                  <a:srgbClr val="191919"/>
                </a:solidFill>
                <a:effectLst/>
                <a:latin typeface="Lucida Sans" panose="020B0602030504020204" pitchFamily="34" charset="0"/>
              </a:rPr>
              <a:t>Néanmoins, une proportion substantielle (22 %) de migrations OROV à longue distance (&gt; 10 km) a également été détectée, ce qui est cohérent avec la dispersion virale par le biais des activités humaines.</a:t>
            </a:r>
            <a:endParaRPr lang="en-CA" sz="1600" dirty="0">
              <a:solidFill>
                <a:srgbClr val="131313"/>
              </a:solidFill>
              <a:effectLst/>
            </a:endParaRPr>
          </a:p>
          <a:p>
            <a:r>
              <a:rPr lang="en-CA" sz="2000" dirty="0">
                <a:solidFill>
                  <a:srgbClr val="131313"/>
                </a:solidFill>
                <a:effectLst/>
                <a:hlinkClick r:id="rId5"/>
              </a:rPr>
              <a:t>Évaluation des risques pour la santé publique liés au virus Oropouche (OROV) dans la région des Amériques - 3 août 2024</a:t>
            </a:r>
            <a:endParaRPr lang="en-CA" sz="2000" dirty="0">
              <a:solidFill>
                <a:srgbClr val="131313"/>
              </a:solidFill>
              <a:effectLst/>
            </a:endParaRPr>
          </a:p>
          <a:p>
            <a:r>
              <a:rPr lang="en-CA" altLang="en-US" sz="2000" dirty="0">
                <a:hlinkClick r:id="rId6"/>
              </a:rPr>
              <a:t>ECDC - Résumé de l'évaluation de la menace : Cas de maladie à virus Oropouche importés dans l'Union européenne</a:t>
            </a:r>
            <a:endParaRPr lang="en-CA" altLang="en-US" sz="2000" dirty="0"/>
          </a:p>
          <a:p>
            <a:r>
              <a:rPr lang="en-CA" altLang="en-US" sz="2000" dirty="0">
                <a:hlinkClick r:id="rId7"/>
              </a:rPr>
              <a:t>OMS - Informations sur les épidémies - Le virus Oropouche à Cuba</a:t>
            </a:r>
            <a:endParaRPr lang="en-CA" altLang="en-US" sz="2000" dirty="0"/>
          </a:p>
          <a:p>
            <a:r>
              <a:rPr lang="en-CA" altLang="en-US" sz="2000" dirty="0">
                <a:hlinkClick r:id="rId8"/>
              </a:rPr>
              <a:t>Cas de fièvre d'Oropouche diagnostiqués en Italie chez deux voyageurs de Cuba sans lien épidémiologique, fin mai-début juin 2024</a:t>
            </a:r>
            <a:endParaRPr lang="en-CA" altLang="en-US" sz="2000" dirty="0"/>
          </a:p>
          <a:p>
            <a:r>
              <a:rPr lang="en-CA" altLang="en-US" sz="2000" dirty="0">
                <a:hlinkClick r:id="rId9"/>
              </a:rPr>
              <a:t>OPS - Alerte épidémiologique Oropouche dans la région des Amériques : événement de transmission verticale en cours d'investigation au Brésil - 17 juillet 2024</a:t>
            </a:r>
            <a:endParaRPr lang="en-CA" altLang="en-US" sz="2000" dirty="0"/>
          </a:p>
        </p:txBody>
      </p:sp>
      <p:sp>
        <p:nvSpPr>
          <p:cNvPr id="4" name="Slide Number Placeholder 3">
            <a:extLst>
              <a:ext uri="{FF2B5EF4-FFF2-40B4-BE49-F238E27FC236}">
                <a16:creationId xmlns:a16="http://schemas.microsoft.com/office/drawing/2014/main" id="{634878F2-C22F-A8FC-7322-C4340870C752}"/>
              </a:ext>
            </a:extLst>
          </p:cNvPr>
          <p:cNvSpPr>
            <a:spLocks noGrp="1"/>
          </p:cNvSpPr>
          <p:nvPr>
            <p:ph type="sldNum" sz="quarter" idx="14"/>
          </p:nvPr>
        </p:nvSpPr>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3AA6C16-34AE-4E98-896F-4EF3029DB8C9}" type="slidenum">
              <a:rPr lang="en-US" altLang="en-US">
                <a:solidFill>
                  <a:srgbClr val="898989"/>
                </a:solidFill>
              </a:rPr>
              <a:t>16</a:t>
            </a:fld>
            <a:endParaRPr lang="en-US" altLang="en-US">
              <a:solidFill>
                <a:srgbClr val="898989"/>
              </a:solidFill>
            </a:endParaRPr>
          </a:p>
        </p:txBody>
      </p:sp>
      <p:sp>
        <p:nvSpPr>
          <p:cNvPr id="32773" name="Rectangle 4">
            <a:extLst>
              <a:ext uri="{FF2B5EF4-FFF2-40B4-BE49-F238E27FC236}">
                <a16:creationId xmlns:a16="http://schemas.microsoft.com/office/drawing/2014/main" id="{06FFC926-1858-812D-1E78-51EBA43AB16C}"/>
              </a:ext>
            </a:extLst>
          </p:cNvPr>
          <p:cNvSpPr>
            <a:spLocks noChangeArrowheads="1"/>
          </p:cNvSpPr>
          <p:nvPr/>
        </p:nvSpPr>
        <p:spPr bwMode="auto">
          <a:xfrm>
            <a:off x="1343025" y="2220913"/>
            <a:ext cx="19973925" cy="46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2774" name="Rectangle 2">
            <a:extLst>
              <a:ext uri="{FF2B5EF4-FFF2-40B4-BE49-F238E27FC236}">
                <a16:creationId xmlns:a16="http://schemas.microsoft.com/office/drawing/2014/main" id="{D2663F66-B0FA-5036-1E00-5C85DA8B81A0}"/>
              </a:ext>
            </a:extLst>
          </p:cNvPr>
          <p:cNvSpPr>
            <a:spLocks noChangeArrowheads="1"/>
          </p:cNvSpPr>
          <p:nvPr/>
        </p:nvSpPr>
        <p:spPr bwMode="auto">
          <a:xfrm>
            <a:off x="1343025" y="31877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32775" name="Rectangle 4">
            <a:extLst>
              <a:ext uri="{FF2B5EF4-FFF2-40B4-BE49-F238E27FC236}">
                <a16:creationId xmlns:a16="http://schemas.microsoft.com/office/drawing/2014/main" id="{D17264CC-8E2B-4C01-DA11-D68BD51CA9C0}"/>
              </a:ext>
            </a:extLst>
          </p:cNvPr>
          <p:cNvSpPr>
            <a:spLocks noChangeArrowheads="1"/>
          </p:cNvSpPr>
          <p:nvPr/>
        </p:nvSpPr>
        <p:spPr bwMode="auto">
          <a:xfrm>
            <a:off x="2286000" y="3297238"/>
            <a:ext cx="1651952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Tree>
    <p:extLst>
      <p:ext uri="{BB962C8B-B14F-4D97-AF65-F5344CB8AC3E}">
        <p14:creationId xmlns:p14="http://schemas.microsoft.com/office/powerpoint/2010/main" val="2398919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5AAEA-C2D2-FBBA-993C-1E7C75BBB534}"/>
              </a:ext>
            </a:extLst>
          </p:cNvPr>
          <p:cNvSpPr>
            <a:spLocks noGrp="1"/>
          </p:cNvSpPr>
          <p:nvPr>
            <p:ph type="title"/>
          </p:nvPr>
        </p:nvSpPr>
        <p:spPr>
          <a:xfrm>
            <a:off x="114300" y="0"/>
            <a:ext cx="10515600" cy="1325562"/>
          </a:xfrm>
        </p:spPr>
        <p:txBody>
          <a:bodyPr/>
          <a:lstStyle/>
          <a:p>
            <a:pPr>
              <a:defRPr/>
            </a:pPr>
            <a:r>
              <a:rPr lang="en-CA" sz="3200" dirty="0"/>
              <a:t>Résultats scientifiques</a:t>
            </a:r>
          </a:p>
        </p:txBody>
      </p:sp>
      <p:sp>
        <p:nvSpPr>
          <p:cNvPr id="43011" name="Text Placeholder 5">
            <a:extLst>
              <a:ext uri="{FF2B5EF4-FFF2-40B4-BE49-F238E27FC236}">
                <a16:creationId xmlns:a16="http://schemas.microsoft.com/office/drawing/2014/main" id="{A7CDEC04-06AD-C37D-A145-5427C3DF07D4}"/>
              </a:ext>
            </a:extLst>
          </p:cNvPr>
          <p:cNvSpPr>
            <a:spLocks noGrp="1"/>
          </p:cNvSpPr>
          <p:nvPr>
            <p:ph type="body" sz="quarter" idx="13"/>
          </p:nvPr>
        </p:nvSpPr>
        <p:spPr>
          <a:xfrm>
            <a:off x="630011" y="1010557"/>
            <a:ext cx="10772775" cy="5067300"/>
          </a:xfrm>
        </p:spPr>
        <p:txBody>
          <a:bodyPr/>
          <a:lstStyle/>
          <a:p>
            <a:r>
              <a:rPr lang="en-CA" altLang="en-US" sz="2000" dirty="0">
                <a:hlinkClick r:id="rId3"/>
              </a:rPr>
              <a:t>Environnements t(r)icieux : Prévalence plus élevée des agents pathogènes zoonotiques transmis par les tiques chez les rongeurs des zones naturelles par rapport à ceux des zones urbaines</a:t>
            </a:r>
            <a:endParaRPr lang="en-CA" altLang="en-US" sz="2000" dirty="0"/>
          </a:p>
          <a:p>
            <a:r>
              <a:rPr lang="en-CA" altLang="en-US" sz="2000" dirty="0">
                <a:hlinkClick r:id="rId4"/>
              </a:rPr>
              <a:t>Facteurs potentiels de pathogènes à transmission vectorielle dans les environnements urbains : Le hérisson d'Europe (Erinaceus europaeus) sous les feux de la rampe</a:t>
            </a:r>
            <a:endParaRPr lang="en-CA" altLang="en-US" sz="2000" dirty="0"/>
          </a:p>
          <a:p>
            <a:r>
              <a:rPr lang="en-CA" altLang="en-US" sz="2000" dirty="0">
                <a:hlinkClick r:id="rId5"/>
              </a:rPr>
              <a:t>Méta-analyse complète des infections par le virus de la fièvre sévère avec syndrome de thrombocytopénie chez l'homme, les hôtes vertébrés et les tiques quêteuses</a:t>
            </a:r>
            <a:endParaRPr lang="en-CA" altLang="en-US" sz="2000" dirty="0"/>
          </a:p>
          <a:p>
            <a:r>
              <a:rPr lang="en-CA" altLang="en-US" sz="2000" dirty="0">
                <a:hlinkClick r:id="rId6"/>
              </a:rPr>
              <a:t>La détection des virus responsables de l'encéphalite révèle la prédominance du virus chikungunya dans l'État de Bahia, au Brésil</a:t>
            </a:r>
            <a:endParaRPr lang="en-CA" altLang="en-US" sz="2000" dirty="0"/>
          </a:p>
          <a:p>
            <a:r>
              <a:rPr lang="en-CA" altLang="en-US" sz="2000" dirty="0">
                <a:hlinkClick r:id="rId7"/>
              </a:rPr>
              <a:t>ECDC - Encéphalite à tiques - Rapport épidémiologique annuel pour 2022</a:t>
            </a:r>
            <a:endParaRPr lang="en-CA" altLang="en-US" sz="2000" dirty="0"/>
          </a:p>
          <a:p>
            <a:r>
              <a:rPr lang="en-CA" altLang="en-US" sz="2000" dirty="0"/>
              <a:t>USDA - </a:t>
            </a:r>
            <a:r>
              <a:rPr lang="en-CA" sz="2000" dirty="0">
                <a:hlinkClick r:id="rId8"/>
              </a:rPr>
              <a:t>Stratégie de réponse aux maladies : Encéphalite japonaise (usda.gov)</a:t>
            </a:r>
            <a:endParaRPr lang="en-CA" sz="2000" dirty="0"/>
          </a:p>
          <a:p>
            <a:r>
              <a:rPr lang="en-CA" altLang="en-US" sz="2000" dirty="0">
                <a:hlinkClick r:id="rId9"/>
              </a:rPr>
              <a:t>Déterminants écologiques du vecteur de la leishmaniose, Lutzomyia spp : Une étude exploratoire</a:t>
            </a:r>
            <a:endParaRPr lang="en-CA" altLang="en-US" sz="2000" dirty="0"/>
          </a:p>
          <a:p>
            <a:r>
              <a:rPr lang="en-CA" altLang="en-US" sz="2000" dirty="0">
                <a:hlinkClick r:id="rId10"/>
              </a:rPr>
              <a:t>Un indicateur d'adéquation climatique pour soutenir la surveillance de Leishmania infantum en Europe : une étude de modélisation</a:t>
            </a:r>
            <a:endParaRPr lang="en-CA" altLang="en-US" sz="2000" dirty="0"/>
          </a:p>
          <a:p>
            <a:r>
              <a:rPr lang="en-CA" altLang="en-US" sz="2000" dirty="0">
                <a:hlinkClick r:id="rId11"/>
              </a:rPr>
              <a:t>La leishmaniose féline dans le bassin méditerranéen : une étude multicentrique</a:t>
            </a:r>
            <a:endParaRPr lang="en-CA" altLang="en-US" sz="2000" dirty="0"/>
          </a:p>
          <a:p>
            <a:r>
              <a:rPr lang="en-CA" altLang="en-US" sz="2000" dirty="0">
                <a:hlinkClick r:id="rId12"/>
              </a:rPr>
              <a:t>Détection du virus Usutu chez la punaise domestique </a:t>
            </a:r>
            <a:r>
              <a:rPr lang="en-CA" altLang="en-US" sz="2000" dirty="0" err="1">
                <a:hlinkClick r:id="rId12"/>
              </a:rPr>
              <a:t>Oeciacus hirundinis </a:t>
            </a:r>
            <a:r>
              <a:rPr lang="en-CA" altLang="en-US" sz="2000" dirty="0">
                <a:hlinkClick r:id="rId12"/>
              </a:rPr>
              <a:t>(Hemiptera : </a:t>
            </a:r>
            <a:r>
              <a:rPr lang="en-CA" altLang="en-US" sz="2000" dirty="0" err="1">
                <a:hlinkClick r:id="rId12"/>
              </a:rPr>
              <a:t>Cimicidae</a:t>
            </a:r>
            <a:r>
              <a:rPr lang="en-CA" altLang="en-US" sz="2000" dirty="0">
                <a:hlinkClick r:id="rId12"/>
              </a:rPr>
              <a:t>) : implications pour l'hivernage du virus dans une zone tempérée</a:t>
            </a:r>
            <a:endParaRPr lang="en-CA" altLang="en-US" sz="2000" dirty="0"/>
          </a:p>
          <a:p>
            <a:pPr marL="0" indent="0">
              <a:buFont typeface="Arial" panose="020B0604020202020204" pitchFamily="34" charset="0"/>
              <a:buNone/>
              <a:defRPr/>
            </a:pPr>
            <a:endParaRPr lang="en-CA" dirty="0"/>
          </a:p>
          <a:p>
            <a:pPr>
              <a:defRPr/>
            </a:pPr>
            <a:endParaRPr lang="en-CA" altLang="en-US" sz="1800" dirty="0">
              <a:cs typeface="Calibri" panose="020F0502020204030204" pitchFamily="34" charset="0"/>
            </a:endParaRPr>
          </a:p>
        </p:txBody>
      </p:sp>
      <p:sp>
        <p:nvSpPr>
          <p:cNvPr id="5" name="Slide Number Placeholder 4">
            <a:extLst>
              <a:ext uri="{FF2B5EF4-FFF2-40B4-BE49-F238E27FC236}">
                <a16:creationId xmlns:a16="http://schemas.microsoft.com/office/drawing/2014/main" id="{C9E7689A-724D-E3D2-7EA4-696F25D9CA30}"/>
              </a:ext>
            </a:extLst>
          </p:cNvPr>
          <p:cNvSpPr>
            <a:spLocks noGrp="1"/>
          </p:cNvSpPr>
          <p:nvPr>
            <p:ph type="sldNum" sz="quarter" idx="14"/>
          </p:nvPr>
        </p:nvSpPr>
        <p:spPr>
          <a:xfrm>
            <a:off x="9448800" y="6356350"/>
            <a:ext cx="27432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97B5525-9ADB-46C0-ABD6-147F9F2C5B0A}" type="slidenum">
              <a:rPr lang="en-US" altLang="en-US">
                <a:solidFill>
                  <a:srgbClr val="898989"/>
                </a:solidFill>
              </a:rPr>
              <a:t>17</a:t>
            </a:fld>
            <a:endParaRPr lang="en-US" altLang="en-US">
              <a:solidFill>
                <a:srgbClr val="898989"/>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14B617-CEE9-8DAB-6736-F1AD4507B653}"/>
              </a:ext>
            </a:extLst>
          </p:cNvPr>
          <p:cNvSpPr>
            <a:spLocks noGrp="1"/>
          </p:cNvSpPr>
          <p:nvPr>
            <p:ph type="title"/>
          </p:nvPr>
        </p:nvSpPr>
        <p:spPr>
          <a:xfrm>
            <a:off x="91849" y="-38325"/>
            <a:ext cx="10515600" cy="1325562"/>
          </a:xfrm>
        </p:spPr>
        <p:txBody>
          <a:bodyPr/>
          <a:lstStyle/>
          <a:p>
            <a:pPr>
              <a:defRPr/>
            </a:pPr>
            <a:r>
              <a:rPr lang="en-CA" sz="3200" dirty="0"/>
              <a:t>Résultats scientifiques</a:t>
            </a:r>
          </a:p>
        </p:txBody>
      </p:sp>
      <p:sp>
        <p:nvSpPr>
          <p:cNvPr id="36867" name="Text Placeholder 5">
            <a:extLst>
              <a:ext uri="{FF2B5EF4-FFF2-40B4-BE49-F238E27FC236}">
                <a16:creationId xmlns:a16="http://schemas.microsoft.com/office/drawing/2014/main" id="{DC0DD1C8-3F1C-C29F-7A47-AE663306A814}"/>
              </a:ext>
            </a:extLst>
          </p:cNvPr>
          <p:cNvSpPr>
            <a:spLocks noGrp="1"/>
          </p:cNvSpPr>
          <p:nvPr>
            <p:ph type="body" sz="quarter" idx="13"/>
          </p:nvPr>
        </p:nvSpPr>
        <p:spPr>
          <a:xfrm>
            <a:off x="587375" y="959757"/>
            <a:ext cx="11439525" cy="5431971"/>
          </a:xfrm>
        </p:spPr>
        <p:txBody>
          <a:bodyPr/>
          <a:lstStyle/>
          <a:p>
            <a:r>
              <a:rPr lang="en-CA" sz="2000" b="0" i="0" dirty="0">
                <a:solidFill>
                  <a:srgbClr val="222222"/>
                </a:solidFill>
                <a:effectLst/>
                <a:hlinkClick r:id="rId3"/>
              </a:rPr>
              <a:t>Encéphalite à virus Powassan après une piqûre de tique, Manitoba, Canada</a:t>
            </a:r>
            <a:endParaRPr lang="en-CA" sz="2000" b="0" i="0" dirty="0">
              <a:solidFill>
                <a:srgbClr val="222222"/>
              </a:solidFill>
              <a:effectLst/>
            </a:endParaRPr>
          </a:p>
          <a:p>
            <a:r>
              <a:rPr lang="en-CA" altLang="en-US" sz="2000" dirty="0">
                <a:hlinkClick r:id="rId4"/>
              </a:rPr>
              <a:t>Babésiose humaine autochtone causée par Babesia </a:t>
            </a:r>
            <a:r>
              <a:rPr lang="en-CA" altLang="en-US" sz="2000" dirty="0" err="1">
                <a:hlinkClick r:id="rId4"/>
              </a:rPr>
              <a:t>venatorum</a:t>
            </a:r>
            <a:r>
              <a:rPr lang="en-CA" altLang="en-US" sz="2000" dirty="0">
                <a:hlinkClick r:id="rId4"/>
              </a:rPr>
              <a:t>, Pays-Bas</a:t>
            </a:r>
            <a:endParaRPr lang="en-CA" altLang="en-US" sz="2000" dirty="0"/>
          </a:p>
          <a:p>
            <a:r>
              <a:rPr lang="en-CA" altLang="en-US" sz="2000" dirty="0">
                <a:hlinkClick r:id="rId5"/>
              </a:rPr>
              <a:t>Associations pathogènes et hôtes des tiques molles collectées dans le sud du Texas</a:t>
            </a:r>
            <a:endParaRPr lang="en-CA" altLang="en-US" sz="2000" dirty="0"/>
          </a:p>
          <a:p>
            <a:r>
              <a:rPr lang="en-CA" altLang="en-US" sz="2000" dirty="0">
                <a:hlinkClick r:id="rId6"/>
              </a:rPr>
              <a:t>Épidémiologie moléculaire du virus de l'encéphalite équine occidentale, Amérique du Sud, 2023-2024</a:t>
            </a:r>
            <a:endParaRPr lang="en-CA" altLang="en-US" sz="2000" dirty="0"/>
          </a:p>
          <a:p>
            <a:r>
              <a:rPr lang="en-CA" altLang="en-US" sz="2000" dirty="0">
                <a:hlinkClick r:id="rId7"/>
              </a:rPr>
              <a:t>Notes de terrain : Tularemia Associated with Harbor Seal Necropsy - Kitsap County, Washington, October 2023</a:t>
            </a:r>
            <a:endParaRPr lang="en-CA" altLang="en-US" sz="2000" dirty="0"/>
          </a:p>
          <a:p>
            <a:r>
              <a:rPr lang="en-CA" altLang="en-US" sz="2000" dirty="0">
                <a:hlinkClick r:id="rId8"/>
              </a:rPr>
              <a:t>La </a:t>
            </a:r>
            <a:r>
              <a:rPr lang="en-CA" altLang="en-US" sz="2000" dirty="0" err="1">
                <a:hlinkClick r:id="rId8"/>
              </a:rPr>
              <a:t>sérosurveillance </a:t>
            </a:r>
            <a:r>
              <a:rPr lang="en-CA" altLang="en-US" sz="2000" dirty="0">
                <a:hlinkClick r:id="rId8"/>
              </a:rPr>
              <a:t>de Coxiella </a:t>
            </a:r>
            <a:r>
              <a:rPr lang="en-CA" altLang="en-US" sz="2000" dirty="0" err="1">
                <a:hlinkClick r:id="rId8"/>
              </a:rPr>
              <a:t>burnetii </a:t>
            </a:r>
            <a:r>
              <a:rPr lang="en-CA" altLang="en-US" sz="2000" dirty="0">
                <a:hlinkClick r:id="rId8"/>
              </a:rPr>
              <a:t>dans les populations de porcs sauvages d'Hawaï et du Texas identifie un chevauchement avec l'incidence de la fièvre Q chez l'homme.</a:t>
            </a:r>
            <a:endParaRPr lang="en-CA" altLang="en-US" sz="2000" dirty="0"/>
          </a:p>
          <a:p>
            <a:r>
              <a:rPr lang="en-CA" altLang="en-US" sz="2000" dirty="0">
                <a:hlinkClick r:id="rId9"/>
              </a:rPr>
              <a:t>L'hybridation entre les moustiques Aedes aegypti et Aedes </a:t>
            </a:r>
            <a:r>
              <a:rPr lang="en-CA" altLang="en-US" sz="2000" dirty="0" err="1">
                <a:hlinkClick r:id="rId9"/>
              </a:rPr>
              <a:t>mascarensis </a:t>
            </a:r>
            <a:r>
              <a:rPr lang="en-CA" altLang="en-US" sz="2000" dirty="0">
                <a:hlinkClick r:id="rId9"/>
              </a:rPr>
              <a:t>entraîne une perturbation de la détermination du sexe mâle</a:t>
            </a:r>
            <a:endParaRPr lang="en-CA" altLang="en-US" sz="2000" dirty="0"/>
          </a:p>
          <a:p>
            <a:r>
              <a:rPr lang="en-CA" altLang="en-US" sz="2000" dirty="0">
                <a:hlinkClick r:id="rId10"/>
              </a:rPr>
              <a:t>Lignées émergentes de Leishmania </a:t>
            </a:r>
            <a:r>
              <a:rPr lang="en-CA" altLang="en-US" sz="2000" dirty="0" err="1">
                <a:hlinkClick r:id="rId10"/>
              </a:rPr>
              <a:t>donovani </a:t>
            </a:r>
            <a:r>
              <a:rPr lang="en-CA" altLang="en-US" sz="2000" dirty="0">
                <a:hlinkClick r:id="rId10"/>
              </a:rPr>
              <a:t>associées à la leishmaniose cutanée, Himachal Pradesh, Inde, 2023</a:t>
            </a:r>
            <a:endParaRPr lang="en-CA" altLang="en-US" sz="2000" dirty="0"/>
          </a:p>
          <a:p>
            <a:r>
              <a:rPr lang="en-CA" altLang="en-US" sz="2000" dirty="0">
                <a:hlinkClick r:id="rId11"/>
              </a:rPr>
              <a:t>Première description de la localisation anatomique de Mycoplasma agalactiae chez des tiques dures naturellement infectées (Rhipicephalus bursa)</a:t>
            </a:r>
            <a:endParaRPr lang="en-CA" altLang="en-US" sz="2000" dirty="0"/>
          </a:p>
          <a:p>
            <a:r>
              <a:rPr lang="en-CA" altLang="en-US" sz="2000" dirty="0">
                <a:hlinkClick r:id="rId12"/>
              </a:rPr>
              <a:t>Virus d'importance humaine et animale transmis par les arthropodes : L'hivernage dans les régions tempérées d'Europe à l'ère du changement climatique</a:t>
            </a:r>
            <a:endParaRPr lang="en-CA" altLang="en-US" sz="2000" dirty="0"/>
          </a:p>
          <a:p>
            <a:endParaRPr lang="en-CA" altLang="en-US" dirty="0"/>
          </a:p>
          <a:p>
            <a:endParaRPr lang="en-CA" altLang="en-US" dirty="0"/>
          </a:p>
          <a:p>
            <a:endParaRPr lang="en-CA" altLang="en-US" sz="1400" dirty="0">
              <a:ea typeface="Calibri" panose="020F0502020204030204" pitchFamily="34" charset="0"/>
              <a:cs typeface="Times New Roman" panose="02020603050405020304" pitchFamily="18" charset="0"/>
            </a:endParaRPr>
          </a:p>
        </p:txBody>
      </p:sp>
      <p:sp>
        <p:nvSpPr>
          <p:cNvPr id="5" name="Slide Number Placeholder 4">
            <a:extLst>
              <a:ext uri="{FF2B5EF4-FFF2-40B4-BE49-F238E27FC236}">
                <a16:creationId xmlns:a16="http://schemas.microsoft.com/office/drawing/2014/main" id="{18349304-4430-4055-6A86-3C479BE8770E}"/>
              </a:ext>
            </a:extLst>
          </p:cNvPr>
          <p:cNvSpPr>
            <a:spLocks noGrp="1"/>
          </p:cNvSpPr>
          <p:nvPr>
            <p:ph type="sldNum" sz="quarter" idx="14"/>
          </p:nvPr>
        </p:nvSpPr>
        <p:spPr>
          <a:xfrm>
            <a:off x="9448800" y="6356350"/>
            <a:ext cx="2743200" cy="365125"/>
          </a:xfrm>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4A3551C6-3E98-47D1-9EF9-0C866172A64E}" type="slidenum">
              <a:rPr lang="en-US" altLang="en-US">
                <a:solidFill>
                  <a:srgbClr val="898989"/>
                </a:solidFill>
              </a:rPr>
              <a:t>18</a:t>
            </a:fld>
            <a:endParaRPr lang="en-US" altLang="en-US">
              <a:solidFill>
                <a:srgbClr val="898989"/>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2CA081E-B829-E7BA-9104-85EC51FE73A0}"/>
              </a:ext>
            </a:extLst>
          </p:cNvPr>
          <p:cNvSpPr>
            <a:spLocks noGrp="1"/>
          </p:cNvSpPr>
          <p:nvPr>
            <p:ph type="title"/>
          </p:nvPr>
        </p:nvSpPr>
        <p:spPr>
          <a:xfrm>
            <a:off x="130628" y="-183015"/>
            <a:ext cx="7292445" cy="1325562"/>
          </a:xfrm>
        </p:spPr>
        <p:txBody>
          <a:bodyPr/>
          <a:lstStyle/>
          <a:p>
            <a:pPr>
              <a:defRPr/>
            </a:pPr>
            <a:r>
              <a:rPr lang="en-US" sz="3200" dirty="0"/>
              <a:t>Virus de la fièvre catarrhale du mouton (FCM-3) en Europe</a:t>
            </a:r>
            <a:endParaRPr lang="en-CA" sz="3200" dirty="0"/>
          </a:p>
        </p:txBody>
      </p:sp>
      <p:sp>
        <p:nvSpPr>
          <p:cNvPr id="18435" name="Content Placeholder 9">
            <a:extLst>
              <a:ext uri="{FF2B5EF4-FFF2-40B4-BE49-F238E27FC236}">
                <a16:creationId xmlns:a16="http://schemas.microsoft.com/office/drawing/2014/main" id="{AF04A97E-368E-6495-EAEA-6C55A9AAC1D3}"/>
              </a:ext>
            </a:extLst>
          </p:cNvPr>
          <p:cNvSpPr>
            <a:spLocks noGrp="1"/>
          </p:cNvSpPr>
          <p:nvPr>
            <p:ph sz="half" idx="1"/>
          </p:nvPr>
        </p:nvSpPr>
        <p:spPr>
          <a:xfrm>
            <a:off x="344715" y="975360"/>
            <a:ext cx="7078360" cy="5560378"/>
          </a:xfrm>
        </p:spPr>
        <p:txBody>
          <a:bodyPr/>
          <a:lstStyle/>
          <a:p>
            <a:pPr marL="0" indent="0">
              <a:buFont typeface="Arial" panose="020B0604020202020204" pitchFamily="34" charset="0"/>
              <a:buNone/>
              <a:defRPr/>
            </a:pPr>
            <a:r>
              <a:rPr lang="en-CA" altLang="en-US" b="1" dirty="0"/>
              <a:t>Pays-Bas</a:t>
            </a:r>
          </a:p>
          <a:p>
            <a:pPr>
              <a:defRPr/>
            </a:pPr>
            <a:r>
              <a:rPr lang="en-CA" altLang="en-US" dirty="0"/>
              <a:t>Premier rapport le 5 septembre 2023</a:t>
            </a:r>
          </a:p>
          <a:p>
            <a:pPr>
              <a:defRPr/>
            </a:pPr>
            <a:r>
              <a:rPr lang="en-CA" altLang="en-US" dirty="0">
                <a:hlinkClick r:id="rId3"/>
              </a:rPr>
              <a:t>Rapports </a:t>
            </a:r>
            <a:r>
              <a:rPr lang="en-CA" altLang="en-US" dirty="0"/>
              <a:t>les plus </a:t>
            </a:r>
            <a:r>
              <a:rPr lang="en-CA" altLang="en-US" dirty="0">
                <a:hlinkClick r:id="rId3"/>
              </a:rPr>
              <a:t>récents</a:t>
            </a:r>
            <a:endParaRPr lang="en-CA" altLang="en-US" dirty="0"/>
          </a:p>
          <a:p>
            <a:pPr lvl="1">
              <a:defRPr/>
            </a:pPr>
            <a:r>
              <a:rPr lang="en-CA" altLang="en-US" dirty="0"/>
              <a:t>PCR BTV-3 positives - (5318)</a:t>
            </a:r>
          </a:p>
          <a:p>
            <a:pPr lvl="1">
              <a:defRPr/>
            </a:pPr>
            <a:r>
              <a:rPr lang="en-CA" altLang="en-US" dirty="0"/>
              <a:t>Cliniquement positif - 1970 (pas de PCR)</a:t>
            </a:r>
          </a:p>
          <a:p>
            <a:pPr lvl="1">
              <a:defRPr/>
            </a:pPr>
            <a:r>
              <a:rPr lang="en-CA" altLang="en-US" dirty="0"/>
              <a:t>S'étend à l'ensemble du pays, aux 12 provinces</a:t>
            </a:r>
          </a:p>
          <a:p>
            <a:pPr>
              <a:defRPr/>
            </a:pPr>
            <a:r>
              <a:rPr lang="en-CA" altLang="en-US" dirty="0"/>
              <a:t>Cas chez les bovins et les ovins</a:t>
            </a:r>
          </a:p>
          <a:p>
            <a:pPr>
              <a:defRPr/>
            </a:pPr>
            <a:r>
              <a:rPr lang="en-CA" altLang="en-US" dirty="0"/>
              <a:t>Deux vaccins contre le FCM-3 désormais disponibles</a:t>
            </a:r>
          </a:p>
          <a:p>
            <a:pPr lvl="1">
              <a:defRPr/>
            </a:pPr>
            <a:r>
              <a:rPr lang="en-CA" altLang="en-US" dirty="0">
                <a:hlinkClick r:id="rId4"/>
              </a:rPr>
              <a:t>Espagnol </a:t>
            </a:r>
            <a:r>
              <a:rPr lang="en-CA" altLang="en-US" dirty="0"/>
              <a:t>et </a:t>
            </a:r>
            <a:r>
              <a:rPr lang="en-CA" altLang="en-US" dirty="0">
                <a:hlinkClick r:id="rId5"/>
              </a:rPr>
              <a:t>allemand</a:t>
            </a:r>
            <a:endParaRPr lang="en-CA" altLang="en-US" dirty="0"/>
          </a:p>
          <a:p>
            <a:pPr>
              <a:defRPr/>
            </a:pPr>
            <a:r>
              <a:rPr lang="en-CA" b="0" i="0" dirty="0">
                <a:solidFill>
                  <a:srgbClr val="1F1F1F"/>
                </a:solidFill>
                <a:effectLst/>
                <a:latin typeface="ElsevierGulliver"/>
                <a:hlinkClick r:id="rId6"/>
              </a:rPr>
              <a:t>Impact de l'épidémie de fièvre catarrhale du mouton de sérotype 3 sur la mortalité des ovins et des caprins aux Pays-Bas en 2023</a:t>
            </a:r>
            <a:endParaRPr lang="en-CA" b="0" i="0" dirty="0">
              <a:solidFill>
                <a:srgbClr val="1F1F1F"/>
              </a:solidFill>
              <a:effectLst/>
              <a:latin typeface="ElsevierGulliver"/>
            </a:endParaRPr>
          </a:p>
          <a:p>
            <a:pPr marL="0" indent="0">
              <a:buNone/>
              <a:defRPr/>
            </a:pPr>
            <a:endParaRPr lang="en-CA" altLang="en-US" dirty="0"/>
          </a:p>
          <a:p>
            <a:pPr>
              <a:defRPr/>
            </a:pPr>
            <a:endParaRPr lang="en-CA" altLang="en-US" dirty="0"/>
          </a:p>
          <a:p>
            <a:pPr>
              <a:defRPr/>
            </a:pPr>
            <a:endParaRPr lang="en-CA" altLang="en-US" dirty="0"/>
          </a:p>
          <a:p>
            <a:pPr lvl="1">
              <a:defRPr/>
            </a:pPr>
            <a:endParaRPr lang="en-CA" altLang="en-US" dirty="0"/>
          </a:p>
        </p:txBody>
      </p:sp>
      <p:pic>
        <p:nvPicPr>
          <p:cNvPr id="3" name="Picture 2">
            <a:extLst>
              <a:ext uri="{FF2B5EF4-FFF2-40B4-BE49-F238E27FC236}">
                <a16:creationId xmlns:a16="http://schemas.microsoft.com/office/drawing/2014/main" id="{2E892AC2-2E27-D2C0-A871-37D55D1659F5}"/>
              </a:ext>
            </a:extLst>
          </p:cNvPr>
          <p:cNvPicPr>
            <a:picLocks noChangeAspect="1"/>
          </p:cNvPicPr>
          <p:nvPr/>
        </p:nvPicPr>
        <p:blipFill>
          <a:blip r:embed="rId7"/>
          <a:stretch>
            <a:fillRect/>
          </a:stretch>
        </p:blipFill>
        <p:spPr>
          <a:xfrm>
            <a:off x="7423074" y="144583"/>
            <a:ext cx="4638298" cy="6568833"/>
          </a:xfrm>
          <a:prstGeom prst="rect">
            <a:avLst/>
          </a:prstGeom>
          <a:ln w="19050">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A6A6F-1341-78D3-1C87-84814391AF51}"/>
              </a:ext>
            </a:extLst>
          </p:cNvPr>
          <p:cNvSpPr>
            <a:spLocks noGrp="1"/>
          </p:cNvSpPr>
          <p:nvPr>
            <p:ph type="title"/>
          </p:nvPr>
        </p:nvSpPr>
        <p:spPr>
          <a:xfrm>
            <a:off x="141923" y="-13939"/>
            <a:ext cx="10515600" cy="1325563"/>
          </a:xfrm>
        </p:spPr>
        <p:txBody>
          <a:bodyPr/>
          <a:lstStyle/>
          <a:p>
            <a:pPr>
              <a:defRPr/>
            </a:pPr>
            <a:r>
              <a:rPr lang="en-US" sz="3200" dirty="0"/>
              <a:t>Virus de la fièvre catarrhale du mouton (FCM-3) en Europe</a:t>
            </a:r>
            <a:endParaRPr lang="en-CA" sz="3200" dirty="0"/>
          </a:p>
        </p:txBody>
      </p:sp>
      <p:sp>
        <p:nvSpPr>
          <p:cNvPr id="18436" name="Rectangle 2">
            <a:extLst>
              <a:ext uri="{FF2B5EF4-FFF2-40B4-BE49-F238E27FC236}">
                <a16:creationId xmlns:a16="http://schemas.microsoft.com/office/drawing/2014/main" id="{29972E90-510E-48FC-838C-C99A2A668399}"/>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8" name="Content Placeholder 9">
            <a:extLst>
              <a:ext uri="{FF2B5EF4-FFF2-40B4-BE49-F238E27FC236}">
                <a16:creationId xmlns:a16="http://schemas.microsoft.com/office/drawing/2014/main" id="{8087B0A9-28AF-1C28-CA6F-8182F3B8DB0A}"/>
              </a:ext>
            </a:extLst>
          </p:cNvPr>
          <p:cNvSpPr>
            <a:spLocks noGrp="1"/>
          </p:cNvSpPr>
          <p:nvPr>
            <p:ph sz="half" idx="1"/>
          </p:nvPr>
        </p:nvSpPr>
        <p:spPr>
          <a:xfrm>
            <a:off x="256899" y="916608"/>
            <a:ext cx="7073900" cy="4683124"/>
          </a:xfrm>
        </p:spPr>
        <p:txBody>
          <a:bodyPr/>
          <a:lstStyle/>
          <a:p>
            <a:pPr marL="0" indent="0">
              <a:buFont typeface="Arial" panose="020B0604020202020204" pitchFamily="34" charset="0"/>
              <a:buNone/>
              <a:defRPr/>
            </a:pPr>
            <a:r>
              <a:rPr lang="en-CA" altLang="en-US" b="1" dirty="0">
                <a:hlinkClick r:id="rId3"/>
              </a:rPr>
              <a:t>Belgique</a:t>
            </a:r>
            <a:endParaRPr lang="en-CA" altLang="en-US" dirty="0"/>
          </a:p>
          <a:p>
            <a:pPr>
              <a:defRPr/>
            </a:pPr>
            <a:r>
              <a:rPr lang="en-CA" altLang="en-US" dirty="0"/>
              <a:t>10 octobre 2023 cas de FCM-3 chez des moutons à </a:t>
            </a:r>
            <a:r>
              <a:rPr lang="en-CA" altLang="en-US" dirty="0" err="1">
                <a:hlinkClick r:id="rId3"/>
              </a:rPr>
              <a:t>Merksplas</a:t>
            </a:r>
            <a:endParaRPr lang="en-CA" altLang="en-US" dirty="0"/>
          </a:p>
          <a:p>
            <a:pPr>
              <a:defRPr/>
            </a:pPr>
            <a:r>
              <a:rPr lang="en-CA" altLang="en-US" dirty="0"/>
              <a:t>Le </a:t>
            </a:r>
            <a:r>
              <a:rPr lang="en-CA" altLang="en-US" dirty="0">
                <a:hlinkClick r:id="rId4"/>
              </a:rPr>
              <a:t>tableau de bord </a:t>
            </a:r>
            <a:r>
              <a:rPr lang="en-CA" altLang="en-US" dirty="0"/>
              <a:t>affiche désormais les cas dans l'ensemble du pays</a:t>
            </a:r>
          </a:p>
          <a:p>
            <a:pPr>
              <a:defRPr/>
            </a:pPr>
            <a:r>
              <a:rPr lang="en-CA" dirty="0"/>
              <a:t>~1 </a:t>
            </a:r>
            <a:r>
              <a:rPr lang="en-CA" dirty="0">
                <a:hlinkClick r:id="rId5"/>
              </a:rPr>
              <a:t>192 exploitations </a:t>
            </a:r>
            <a:r>
              <a:rPr lang="en-CA" dirty="0"/>
              <a:t>touchées, soit 3 fois plus qu'il y a trois semaines</a:t>
            </a:r>
          </a:p>
          <a:p>
            <a:pPr marL="0" indent="0">
              <a:buNone/>
              <a:defRPr/>
            </a:pPr>
            <a:r>
              <a:rPr lang="en-CA" altLang="en-US" b="1" dirty="0">
                <a:hlinkClick r:id="rId6"/>
              </a:rPr>
              <a:t>Allemagne</a:t>
            </a:r>
            <a:endParaRPr lang="en-CA" altLang="en-US" b="1" dirty="0"/>
          </a:p>
          <a:p>
            <a:pPr>
              <a:defRPr/>
            </a:pPr>
            <a:r>
              <a:rPr lang="en-CA" altLang="en-US" dirty="0"/>
              <a:t>13 </a:t>
            </a:r>
            <a:r>
              <a:rPr lang="en-CA" altLang="en-US" dirty="0" err="1"/>
              <a:t>octobre</a:t>
            </a:r>
            <a:r>
              <a:rPr lang="en-CA" altLang="en-US" dirty="0"/>
              <a:t> 2023 cas de sérotype 3 du virus de la fièvre catarrhale ovine à </a:t>
            </a:r>
            <a:r>
              <a:rPr lang="en-CA" altLang="en-US" dirty="0">
                <a:hlinkClick r:id="rId7"/>
              </a:rPr>
              <a:t>Clèves</a:t>
            </a:r>
            <a:endParaRPr lang="en-CA" altLang="en-US" dirty="0"/>
          </a:p>
        </p:txBody>
      </p:sp>
      <p:pic>
        <p:nvPicPr>
          <p:cNvPr id="3" name="Picture 2">
            <a:extLst>
              <a:ext uri="{FF2B5EF4-FFF2-40B4-BE49-F238E27FC236}">
                <a16:creationId xmlns:a16="http://schemas.microsoft.com/office/drawing/2014/main" id="{BEE6A01C-18D7-6F8F-77EE-18D45AB66E3E}"/>
              </a:ext>
            </a:extLst>
          </p:cNvPr>
          <p:cNvPicPr>
            <a:picLocks noChangeAspect="1"/>
          </p:cNvPicPr>
          <p:nvPr/>
        </p:nvPicPr>
        <p:blipFill>
          <a:blip r:embed="rId8"/>
          <a:stretch>
            <a:fillRect/>
          </a:stretch>
        </p:blipFill>
        <p:spPr>
          <a:xfrm>
            <a:off x="7330799" y="1036639"/>
            <a:ext cx="4275415" cy="3459162"/>
          </a:xfrm>
          <a:prstGeom prst="rect">
            <a:avLst/>
          </a:prstGeom>
          <a:ln w="19050">
            <a:solidFill>
              <a:schemeClr val="tx1"/>
            </a:solidFill>
          </a:ln>
        </p:spPr>
      </p:pic>
      <p:cxnSp>
        <p:nvCxnSpPr>
          <p:cNvPr id="5" name="Straight Arrow Connector 4">
            <a:extLst>
              <a:ext uri="{FF2B5EF4-FFF2-40B4-BE49-F238E27FC236}">
                <a16:creationId xmlns:a16="http://schemas.microsoft.com/office/drawing/2014/main" id="{DA193263-BB09-17F0-B071-68F1BB81D242}"/>
              </a:ext>
            </a:extLst>
          </p:cNvPr>
          <p:cNvCxnSpPr>
            <a:cxnSpLocks/>
          </p:cNvCxnSpPr>
          <p:nvPr/>
        </p:nvCxnSpPr>
        <p:spPr>
          <a:xfrm>
            <a:off x="4374239" y="2939415"/>
            <a:ext cx="2956560"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ED88FED-A5DA-E26B-6E21-2F1EF97E17EC}"/>
              </a:ext>
            </a:extLst>
          </p:cNvPr>
          <p:cNvSpPr txBox="1"/>
          <p:nvPr/>
        </p:nvSpPr>
        <p:spPr>
          <a:xfrm>
            <a:off x="256899" y="5354433"/>
            <a:ext cx="11391900" cy="1384995"/>
          </a:xfrm>
          <a:prstGeom prst="rect">
            <a:avLst/>
          </a:prstGeom>
          <a:noFill/>
        </p:spPr>
        <p:txBody>
          <a:bodyPr wrap="square">
            <a:spAutoFit/>
          </a:bodyPr>
          <a:lstStyle/>
          <a:p>
            <a:pPr marL="285750" indent="-285750">
              <a:buFont typeface="Arial" panose="020B0604020202020204" pitchFamily="34" charset="0"/>
              <a:buChar char="•"/>
              <a:defRPr/>
            </a:pPr>
            <a:r>
              <a:rPr lang="en-CA" altLang="en-US" sz="2800" dirty="0"/>
              <a:t>Cas chez les bovins et les ovins</a:t>
            </a:r>
          </a:p>
          <a:p>
            <a:pPr marL="285750" indent="-285750">
              <a:buFont typeface="Arial" panose="020B0604020202020204" pitchFamily="34" charset="0"/>
              <a:buChar char="•"/>
              <a:defRPr/>
            </a:pPr>
            <a:r>
              <a:rPr lang="en-CA" altLang="en-US" sz="2800" dirty="0"/>
              <a:t>Peu de rapports WOAH, mais </a:t>
            </a:r>
            <a:r>
              <a:rPr lang="en-CA" altLang="en-US" sz="2800" dirty="0">
                <a:hlinkClick r:id="rId9"/>
              </a:rPr>
              <a:t>les médias </a:t>
            </a:r>
            <a:r>
              <a:rPr lang="en-CA" altLang="en-US" sz="2800" dirty="0"/>
              <a:t>suggèrent que la maladie est répandue (seul un État, Berlin, n'a pas été touché)</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0CD87-480A-BCDE-E4F2-92FFA081B5E0}"/>
              </a:ext>
            </a:extLst>
          </p:cNvPr>
          <p:cNvSpPr>
            <a:spLocks noGrp="1"/>
          </p:cNvSpPr>
          <p:nvPr>
            <p:ph type="title"/>
          </p:nvPr>
        </p:nvSpPr>
        <p:spPr>
          <a:xfrm>
            <a:off x="449263" y="-14288"/>
            <a:ext cx="11152188" cy="1325563"/>
          </a:xfrm>
        </p:spPr>
        <p:txBody>
          <a:bodyPr/>
          <a:lstStyle/>
          <a:p>
            <a:pPr>
              <a:defRPr/>
            </a:pPr>
            <a:r>
              <a:rPr lang="en-US" sz="3200" dirty="0"/>
              <a:t>Le virus de la fièvre catarrhale du mouton (FCM-3) en Europe (*nouveau pays)</a:t>
            </a:r>
            <a:endParaRPr lang="en-CA" sz="3200" dirty="0"/>
          </a:p>
        </p:txBody>
      </p:sp>
      <p:sp>
        <p:nvSpPr>
          <p:cNvPr id="20483" name="Rectangle 2">
            <a:extLst>
              <a:ext uri="{FF2B5EF4-FFF2-40B4-BE49-F238E27FC236}">
                <a16:creationId xmlns:a16="http://schemas.microsoft.com/office/drawing/2014/main" id="{DE98966E-6BD2-E0F9-E7CE-07DE34B4B261}"/>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6" name="Content Placeholder 9">
            <a:extLst>
              <a:ext uri="{FF2B5EF4-FFF2-40B4-BE49-F238E27FC236}">
                <a16:creationId xmlns:a16="http://schemas.microsoft.com/office/drawing/2014/main" id="{DEB57F0A-A549-5BB9-3710-5F2CE42DCC7D}"/>
              </a:ext>
            </a:extLst>
          </p:cNvPr>
          <p:cNvSpPr>
            <a:spLocks noGrp="1"/>
          </p:cNvSpPr>
          <p:nvPr>
            <p:ph sz="half" idx="1"/>
          </p:nvPr>
        </p:nvSpPr>
        <p:spPr>
          <a:xfrm>
            <a:off x="590549" y="1123049"/>
            <a:ext cx="6038851" cy="5186362"/>
          </a:xfrm>
        </p:spPr>
        <p:txBody>
          <a:bodyPr/>
          <a:lstStyle/>
          <a:p>
            <a:pPr marL="0" indent="0">
              <a:buFont typeface="Arial" panose="020B0604020202020204" pitchFamily="34" charset="0"/>
              <a:buNone/>
              <a:defRPr/>
            </a:pPr>
            <a:r>
              <a:rPr lang="en-CA" altLang="en-US" b="1" dirty="0">
                <a:hlinkClick r:id="rId3"/>
              </a:rPr>
              <a:t>France </a:t>
            </a:r>
            <a:r>
              <a:rPr lang="en-CA" altLang="en-US" b="1" dirty="0"/>
              <a:t>*</a:t>
            </a:r>
            <a:endParaRPr lang="en-CA" altLang="en-US" b="1" dirty="0">
              <a:hlinkClick r:id="rId4"/>
            </a:endParaRPr>
          </a:p>
          <a:p>
            <a:pPr>
              <a:defRPr/>
            </a:pPr>
            <a:r>
              <a:rPr lang="en-CA" altLang="en-US" sz="2400" dirty="0"/>
              <a:t>Première affaire le 30 juillet 2024</a:t>
            </a:r>
          </a:p>
          <a:p>
            <a:pPr>
              <a:defRPr/>
            </a:pPr>
            <a:r>
              <a:rPr lang="en-CA" sz="2400" kern="0" dirty="0">
                <a:effectLst/>
                <a:latin typeface="Calibri" panose="020F0502020204030204" pitchFamily="34" charset="0"/>
                <a:cs typeface="Times New Roman" panose="02020603050405020304" pitchFamily="18" charset="0"/>
              </a:rPr>
              <a:t>Le dernier rapport du WOAH fait état de 185 foyers chez les ovins et les bovins.</a:t>
            </a:r>
          </a:p>
          <a:p>
            <a:pPr>
              <a:defRPr/>
            </a:pPr>
            <a:r>
              <a:rPr lang="en-CA" sz="2400" kern="0" dirty="0">
                <a:effectLst/>
                <a:latin typeface="Calibri" panose="020F0502020204030204" pitchFamily="34" charset="0"/>
                <a:cs typeface="Times New Roman" panose="02020603050405020304" pitchFamily="18" charset="0"/>
              </a:rPr>
              <a:t>Distribution de vaccins prévue, 6,4 millions de doses</a:t>
            </a:r>
            <a:endParaRPr lang="en-CA" altLang="en-US" sz="2400" dirty="0">
              <a:hlinkClick r:id="rId4">
                <a:extLst>
                  <a:ext uri="{A12FA001-AC4F-418D-AE19-62706E023703}">
                    <ahyp:hlinkClr xmlns:ahyp="http://schemas.microsoft.com/office/drawing/2018/hyperlinkcolor" val="tx"/>
                  </a:ext>
                </a:extLst>
              </a:hlinkClick>
            </a:endParaRPr>
          </a:p>
          <a:p>
            <a:pPr marL="0" indent="0">
              <a:buFont typeface="Arial" panose="020B0604020202020204" pitchFamily="34" charset="0"/>
              <a:buNone/>
              <a:defRPr/>
            </a:pPr>
            <a:r>
              <a:rPr lang="en-CA" altLang="en-US" b="1" dirty="0">
                <a:solidFill>
                  <a:srgbClr val="0563C1"/>
                </a:solidFill>
                <a:hlinkClick r:id="rId4">
                  <a:extLst>
                    <a:ext uri="{A12FA001-AC4F-418D-AE19-62706E023703}">
                      <ahyp:hlinkClr xmlns:ahyp="http://schemas.microsoft.com/office/drawing/2018/hyperlinkcolor" val="tx"/>
                    </a:ext>
                  </a:extLst>
                </a:hlinkClick>
              </a:rPr>
              <a:t>ROYAUME-UNI</a:t>
            </a:r>
            <a:endParaRPr lang="en-CA" altLang="en-US" b="1" dirty="0"/>
          </a:p>
          <a:p>
            <a:pPr>
              <a:defRPr/>
            </a:pPr>
            <a:r>
              <a:rPr lang="en-CA" altLang="en-US" sz="2400" dirty="0"/>
              <a:t>Nov 10, 2023 cas de sérotype 3 du virus de la fièvre catarrhale du mouton chez des bovins dans le </a:t>
            </a:r>
            <a:r>
              <a:rPr lang="en-CA" altLang="en-US" sz="2400" dirty="0">
                <a:hlinkClick r:id="rId4"/>
              </a:rPr>
              <a:t>Kent</a:t>
            </a:r>
            <a:endParaRPr lang="en-CA" altLang="en-US" sz="2400" dirty="0"/>
          </a:p>
          <a:p>
            <a:pPr>
              <a:defRPr/>
            </a:pPr>
            <a:r>
              <a:rPr lang="en-CA" altLang="en-US" sz="2400" dirty="0"/>
              <a:t>Réapparition à la fin du mois d'août 2024</a:t>
            </a:r>
          </a:p>
          <a:p>
            <a:pPr>
              <a:defRPr/>
            </a:pPr>
            <a:r>
              <a:rPr lang="en-CA" altLang="en-US" sz="2400" dirty="0"/>
              <a:t>À la date du 8 septembre, 34 locaux étaient touchés dans les États du Norfolk, du Suffolk et de </a:t>
            </a:r>
            <a:r>
              <a:rPr lang="en-CA" altLang="en-US" sz="2400" dirty="0" err="1"/>
              <a:t>l'Essex</a:t>
            </a:r>
            <a:endParaRPr lang="en-CA" altLang="en-US" sz="2400" dirty="0"/>
          </a:p>
        </p:txBody>
      </p:sp>
      <p:pic>
        <p:nvPicPr>
          <p:cNvPr id="7" name="Picture 6">
            <a:extLst>
              <a:ext uri="{FF2B5EF4-FFF2-40B4-BE49-F238E27FC236}">
                <a16:creationId xmlns:a16="http://schemas.microsoft.com/office/drawing/2014/main" id="{8A87FD06-8243-F3E6-5197-1F1A2FE048BF}"/>
              </a:ext>
            </a:extLst>
          </p:cNvPr>
          <p:cNvPicPr>
            <a:picLocks noChangeAspect="1"/>
          </p:cNvPicPr>
          <p:nvPr/>
        </p:nvPicPr>
        <p:blipFill>
          <a:blip r:embed="rId5"/>
          <a:stretch>
            <a:fillRect/>
          </a:stretch>
        </p:blipFill>
        <p:spPr>
          <a:xfrm>
            <a:off x="6763246" y="1152522"/>
            <a:ext cx="4996954" cy="3638556"/>
          </a:xfrm>
          <a:prstGeom prst="rect">
            <a:avLst/>
          </a:prstGeom>
          <a:ln w="19050">
            <a:solidFill>
              <a:schemeClr val="tx1"/>
            </a:solidFill>
          </a:ln>
        </p:spPr>
      </p:pic>
      <p:sp>
        <p:nvSpPr>
          <p:cNvPr id="9" name="TextBox 8">
            <a:extLst>
              <a:ext uri="{FF2B5EF4-FFF2-40B4-BE49-F238E27FC236}">
                <a16:creationId xmlns:a16="http://schemas.microsoft.com/office/drawing/2014/main" id="{BB0A5BD7-A176-BB51-2B42-E44D17E1EA71}"/>
              </a:ext>
            </a:extLst>
          </p:cNvPr>
          <p:cNvSpPr txBox="1"/>
          <p:nvPr/>
        </p:nvSpPr>
        <p:spPr>
          <a:xfrm>
            <a:off x="6757986" y="4809227"/>
            <a:ext cx="3739654" cy="369332"/>
          </a:xfrm>
          <a:prstGeom prst="rect">
            <a:avLst/>
          </a:prstGeom>
          <a:noFill/>
        </p:spPr>
        <p:txBody>
          <a:bodyPr wrap="square" rtlCol="0">
            <a:spAutoFit/>
          </a:bodyPr>
          <a:lstStyle/>
          <a:p>
            <a:r>
              <a:rPr lang="en-CA" b="1" dirty="0">
                <a:hlinkClick r:id="rId6"/>
              </a:rPr>
              <a:t>Carte interactive de la TVB au Royaume-Uni</a:t>
            </a:r>
            <a:endParaRPr lang="en-CA" b="1" dirty="0"/>
          </a:p>
        </p:txBody>
      </p:sp>
    </p:spTree>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1A6A6F-1341-78D3-1C87-84814391AF51}"/>
              </a:ext>
            </a:extLst>
          </p:cNvPr>
          <p:cNvSpPr>
            <a:spLocks noGrp="1"/>
          </p:cNvSpPr>
          <p:nvPr>
            <p:ph type="title"/>
          </p:nvPr>
        </p:nvSpPr>
        <p:spPr>
          <a:xfrm>
            <a:off x="487363" y="0"/>
            <a:ext cx="10515600" cy="1325563"/>
          </a:xfrm>
        </p:spPr>
        <p:txBody>
          <a:bodyPr/>
          <a:lstStyle/>
          <a:p>
            <a:pPr>
              <a:defRPr/>
            </a:pPr>
            <a:r>
              <a:rPr lang="en-US" sz="3200" dirty="0"/>
              <a:t>Le virus de la fièvre catarrhale du mouton (FCM-3) en Europe (*nouveau pays)</a:t>
            </a:r>
            <a:endParaRPr lang="en-CA" sz="3200" dirty="0"/>
          </a:p>
        </p:txBody>
      </p:sp>
      <p:sp>
        <p:nvSpPr>
          <p:cNvPr id="6" name="Content Placeholder 9">
            <a:extLst>
              <a:ext uri="{FF2B5EF4-FFF2-40B4-BE49-F238E27FC236}">
                <a16:creationId xmlns:a16="http://schemas.microsoft.com/office/drawing/2014/main" id="{DEB57F0A-A549-5BB9-3710-5F2CE42DCC7D}"/>
              </a:ext>
            </a:extLst>
          </p:cNvPr>
          <p:cNvSpPr>
            <a:spLocks noGrp="1"/>
          </p:cNvSpPr>
          <p:nvPr>
            <p:ph sz="half" idx="1"/>
          </p:nvPr>
        </p:nvSpPr>
        <p:spPr>
          <a:xfrm>
            <a:off x="284957" y="1207691"/>
            <a:ext cx="5811043" cy="5186362"/>
          </a:xfrm>
        </p:spPr>
        <p:txBody>
          <a:bodyPr/>
          <a:lstStyle/>
          <a:p>
            <a:pPr marL="0" indent="0">
              <a:buFont typeface="Arial" panose="020B0604020202020204" pitchFamily="34" charset="0"/>
              <a:buNone/>
              <a:defRPr/>
            </a:pPr>
            <a:r>
              <a:rPr lang="en-CA" altLang="en-US" b="1" dirty="0">
                <a:hlinkClick r:id="rId3"/>
              </a:rPr>
              <a:t>Luxembourg</a:t>
            </a:r>
            <a:r>
              <a:rPr lang="en-CA" altLang="en-US" b="1" dirty="0"/>
              <a:t>*</a:t>
            </a:r>
            <a:endParaRPr lang="en-CA" altLang="en-US" dirty="0"/>
          </a:p>
          <a:p>
            <a:pPr>
              <a:defRPr/>
            </a:pPr>
            <a:r>
              <a:rPr lang="en-CA" altLang="en-US" sz="2000" dirty="0"/>
              <a:t>Première affaire 2 août 2024</a:t>
            </a:r>
          </a:p>
          <a:p>
            <a:pPr>
              <a:defRPr/>
            </a:pPr>
            <a:r>
              <a:rPr lang="en-CA" altLang="en-US" sz="2000" dirty="0"/>
              <a:t>Au 21 août, 339 animaux, dont 236 bovins, 99 ovins et 4 caprins, répartis dans 180 exploitations au Luxembourg, étaient actuellement infectés.</a:t>
            </a:r>
          </a:p>
          <a:p>
            <a:pPr>
              <a:defRPr/>
            </a:pPr>
            <a:r>
              <a:rPr lang="en-CA" altLang="en-US" sz="2000" dirty="0"/>
              <a:t>Vaccination en cours depuis le 9 août 2024</a:t>
            </a:r>
          </a:p>
          <a:p>
            <a:pPr marL="0" indent="0">
              <a:buNone/>
              <a:defRPr/>
            </a:pPr>
            <a:r>
              <a:rPr lang="en-CA" altLang="en-US" b="1" dirty="0">
                <a:hlinkClick r:id="rId4"/>
              </a:rPr>
              <a:t>Danemark</a:t>
            </a:r>
            <a:r>
              <a:rPr lang="en-CA" altLang="en-US" b="1" dirty="0"/>
              <a:t>*</a:t>
            </a:r>
          </a:p>
          <a:p>
            <a:pPr>
              <a:defRPr/>
            </a:pPr>
            <a:r>
              <a:rPr lang="en-CA" altLang="en-US" sz="2000" dirty="0"/>
              <a:t>Premiers cas de FCM-3 confirmés le 9 août 2024</a:t>
            </a:r>
          </a:p>
          <a:p>
            <a:pPr lvl="1">
              <a:defRPr/>
            </a:pPr>
            <a:r>
              <a:rPr lang="en-CA" altLang="en-US" sz="2000" dirty="0"/>
              <a:t>Troupeau de moutons à </a:t>
            </a:r>
            <a:r>
              <a:rPr lang="en-CA" altLang="en-US" sz="2000" dirty="0" err="1"/>
              <a:t>Tonder</a:t>
            </a:r>
            <a:endParaRPr lang="en-CA" altLang="en-US" sz="2000" dirty="0"/>
          </a:p>
          <a:p>
            <a:pPr lvl="1">
              <a:defRPr/>
            </a:pPr>
            <a:r>
              <a:rPr lang="en-CA" altLang="en-US" sz="2000" dirty="0"/>
              <a:t>L'établissement a également retenu du bétail, mais aucun symptôme n'est apparu jusqu'à présent.</a:t>
            </a:r>
          </a:p>
          <a:p>
            <a:pPr>
              <a:defRPr/>
            </a:pPr>
            <a:r>
              <a:rPr lang="en-CA" altLang="en-US" sz="2000" dirty="0"/>
              <a:t>Le nombre total de </a:t>
            </a:r>
            <a:r>
              <a:rPr lang="en-CA" altLang="en-US" sz="2000" dirty="0" err="1"/>
              <a:t>cas</a:t>
            </a:r>
            <a:r>
              <a:rPr lang="en-CA" altLang="en-US" sz="2000" dirty="0"/>
              <a:t> s'élève désormais à 17</a:t>
            </a:r>
          </a:p>
        </p:txBody>
      </p:sp>
      <p:sp>
        <p:nvSpPr>
          <p:cNvPr id="18436" name="Rectangle 2">
            <a:extLst>
              <a:ext uri="{FF2B5EF4-FFF2-40B4-BE49-F238E27FC236}">
                <a16:creationId xmlns:a16="http://schemas.microsoft.com/office/drawing/2014/main" id="{29972E90-510E-48FC-838C-C99A2A668399}"/>
              </a:ext>
            </a:extLst>
          </p:cNvPr>
          <p:cNvSpPr>
            <a:spLocks noChangeArrowheads="1"/>
          </p:cNvSpPr>
          <p:nvPr/>
        </p:nvSpPr>
        <p:spPr bwMode="auto">
          <a:xfrm>
            <a:off x="6297613" y="383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8" name="Content Placeholder 9">
            <a:extLst>
              <a:ext uri="{FF2B5EF4-FFF2-40B4-BE49-F238E27FC236}">
                <a16:creationId xmlns:a16="http://schemas.microsoft.com/office/drawing/2014/main" id="{8087B0A9-28AF-1C28-CA6F-8182F3B8DB0A}"/>
              </a:ext>
            </a:extLst>
          </p:cNvPr>
          <p:cNvSpPr>
            <a:spLocks noGrp="1"/>
          </p:cNvSpPr>
          <p:nvPr>
            <p:ph sz="half" idx="1"/>
          </p:nvPr>
        </p:nvSpPr>
        <p:spPr>
          <a:xfrm>
            <a:off x="6197600" y="1188641"/>
            <a:ext cx="5994400" cy="5205412"/>
          </a:xfrm>
        </p:spPr>
        <p:txBody>
          <a:bodyPr/>
          <a:lstStyle/>
          <a:p>
            <a:pPr marL="0" indent="0">
              <a:buFont typeface="Arial" panose="020B0604020202020204" pitchFamily="34" charset="0"/>
              <a:buNone/>
              <a:defRPr/>
            </a:pPr>
            <a:r>
              <a:rPr lang="en-CA" altLang="en-US" b="1" dirty="0">
                <a:hlinkClick r:id="rId5"/>
              </a:rPr>
              <a:t>Suisse</a:t>
            </a:r>
            <a:r>
              <a:rPr lang="en-CA" altLang="en-US" b="1" dirty="0"/>
              <a:t>*</a:t>
            </a:r>
            <a:endParaRPr lang="en-CA" altLang="en-US" dirty="0"/>
          </a:p>
          <a:p>
            <a:pPr>
              <a:defRPr/>
            </a:pPr>
            <a:r>
              <a:rPr lang="en-CA" sz="2000" dirty="0"/>
              <a:t>Premiers cas de FCM-3 28/29 août 2024</a:t>
            </a:r>
          </a:p>
          <a:p>
            <a:pPr lvl="1">
              <a:defRPr/>
            </a:pPr>
            <a:r>
              <a:rPr lang="en-CA" sz="2000" dirty="0"/>
              <a:t>Trois cas (un mouton à Soleure et deux moutons dans une ferme du Jura)</a:t>
            </a:r>
          </a:p>
          <a:p>
            <a:pPr lvl="1">
              <a:defRPr/>
            </a:pPr>
            <a:r>
              <a:rPr lang="en-CA" sz="2000" dirty="0"/>
              <a:t>Aucun vaccin contre le FCM-3 n'est actuellement autorisé en Suisse.</a:t>
            </a:r>
          </a:p>
          <a:p>
            <a:pPr marL="457200" lvl="1" indent="0">
              <a:buNone/>
              <a:defRPr/>
            </a:pPr>
            <a:endParaRPr lang="en-CA" sz="1000" dirty="0"/>
          </a:p>
          <a:p>
            <a:pPr marL="0" indent="0">
              <a:buNone/>
              <a:defRPr/>
            </a:pPr>
            <a:r>
              <a:rPr lang="en-CA" altLang="en-US" b="1" dirty="0">
                <a:hlinkClick r:id="rId6"/>
              </a:rPr>
              <a:t>Norvège </a:t>
            </a:r>
            <a:r>
              <a:rPr lang="en-CA" altLang="en-US" b="1" dirty="0"/>
              <a:t>et </a:t>
            </a:r>
            <a:r>
              <a:rPr lang="en-CA" altLang="en-US" b="1" dirty="0">
                <a:hlinkClick r:id="rId7"/>
              </a:rPr>
              <a:t>République tchèque</a:t>
            </a:r>
            <a:endParaRPr lang="en-CA" altLang="en-US" b="1" dirty="0"/>
          </a:p>
          <a:p>
            <a:pPr>
              <a:defRPr/>
            </a:pPr>
            <a:r>
              <a:rPr lang="en-CA" altLang="en-US" sz="2000" dirty="0"/>
              <a:t>Rapport récent du WAHIS - pas encore sérotypé</a:t>
            </a:r>
          </a:p>
          <a:p>
            <a:pPr lvl="1">
              <a:defRPr/>
            </a:pPr>
            <a:endParaRPr lang="en-CA" dirty="0"/>
          </a:p>
        </p:txBody>
      </p:sp>
    </p:spTree>
    <p:extLst>
      <p:ext uri="{BB962C8B-B14F-4D97-AF65-F5344CB8AC3E}">
        <p14:creationId xmlns:p14="http://schemas.microsoft.com/office/powerpoint/2010/main" val="41345687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2DF03A-FF92-A237-CBC1-C4C8BC10950E}"/>
              </a:ext>
            </a:extLst>
          </p:cNvPr>
          <p:cNvSpPr>
            <a:spLocks noGrp="1"/>
          </p:cNvSpPr>
          <p:nvPr>
            <p:ph type="title"/>
          </p:nvPr>
        </p:nvSpPr>
        <p:spPr>
          <a:xfrm>
            <a:off x="211138" y="144463"/>
            <a:ext cx="10515600" cy="1325562"/>
          </a:xfrm>
        </p:spPr>
        <p:txBody>
          <a:bodyPr/>
          <a:lstStyle/>
          <a:p>
            <a:pPr>
              <a:defRPr/>
            </a:pPr>
            <a:r>
              <a:rPr lang="en-US" sz="3200" dirty="0"/>
              <a:t>Tique Longhorn et Theileriosis aux Etats-Unis</a:t>
            </a:r>
            <a:endParaRPr lang="en-CA" sz="3200" dirty="0"/>
          </a:p>
        </p:txBody>
      </p:sp>
      <p:sp>
        <p:nvSpPr>
          <p:cNvPr id="24579" name="Text Placeholder 2">
            <a:extLst>
              <a:ext uri="{FF2B5EF4-FFF2-40B4-BE49-F238E27FC236}">
                <a16:creationId xmlns:a16="http://schemas.microsoft.com/office/drawing/2014/main" id="{223AF907-D4D2-AC65-B93A-DCC78776EE24}"/>
              </a:ext>
            </a:extLst>
          </p:cNvPr>
          <p:cNvSpPr>
            <a:spLocks noGrp="1"/>
          </p:cNvSpPr>
          <p:nvPr>
            <p:ph type="body" sz="quarter" idx="13"/>
          </p:nvPr>
        </p:nvSpPr>
        <p:spPr>
          <a:xfrm>
            <a:off x="366713" y="1236663"/>
            <a:ext cx="6230937" cy="5514975"/>
          </a:xfrm>
        </p:spPr>
        <p:txBody>
          <a:bodyPr/>
          <a:lstStyle/>
          <a:p>
            <a:r>
              <a:rPr lang="en-US" altLang="en-US" sz="2400" dirty="0">
                <a:hlinkClick r:id="rId3"/>
              </a:rPr>
              <a:t>Oklahoma </a:t>
            </a:r>
            <a:r>
              <a:rPr lang="en-US" altLang="en-US" sz="2400" dirty="0"/>
              <a:t>- un nouvel état qui déclare avoir trouvé l'ALHT</a:t>
            </a:r>
          </a:p>
          <a:p>
            <a:pPr lvl="1"/>
            <a:r>
              <a:rPr lang="en-US" altLang="en-US" dirty="0"/>
              <a:t>Le comté de Mayes a été signalé à l'origine, mais c'est là que se trouve le bureau. Le pâturage se trouve dans le comté de Craig</a:t>
            </a:r>
          </a:p>
          <a:p>
            <a:pPr lvl="1"/>
            <a:r>
              <a:rPr lang="en-US" altLang="en-US" dirty="0"/>
              <a:t>31 juillet 2024 - 13 tiques femelles prélevées sur 22 vaches chargées dans une étable du Missouri, toutes les tiques </a:t>
            </a:r>
            <a:r>
              <a:rPr lang="en-US" altLang="en-US" dirty="0" err="1"/>
              <a:t>étaient</a:t>
            </a:r>
            <a:r>
              <a:rPr lang="en-US" altLang="en-US" dirty="0"/>
              <a:t> </a:t>
            </a:r>
            <a:r>
              <a:rPr lang="en-US" altLang="en-US" dirty="0" err="1"/>
              <a:t>engorgées</a:t>
            </a:r>
            <a:endParaRPr lang="en-US" altLang="en-US" dirty="0"/>
          </a:p>
          <a:p>
            <a:r>
              <a:rPr lang="en-US" altLang="en-US" sz="2400" i="1" dirty="0"/>
              <a:t>R. </a:t>
            </a:r>
            <a:r>
              <a:rPr lang="en-US" altLang="en-US" sz="2400" i="1" dirty="0" err="1"/>
              <a:t>rickettsi</a:t>
            </a:r>
            <a:r>
              <a:rPr lang="en-US" altLang="en-US" sz="2400" i="1" dirty="0"/>
              <a:t> </a:t>
            </a:r>
            <a:r>
              <a:rPr lang="en-US" altLang="en-US" sz="2400" dirty="0"/>
              <a:t>a été trouvé dans une tique collectée sur le terrain dans le New Jersey</a:t>
            </a:r>
          </a:p>
          <a:p>
            <a:r>
              <a:rPr lang="en-CA" sz="2400" i="0" dirty="0">
                <a:effectLst/>
                <a:hlinkClick r:id="rId4"/>
              </a:rPr>
              <a:t>Haemaphysalis longicornis (Acari : Ixodidae) ne transmet pas Babesia bovis, agent responsable de la fièvre bovine</a:t>
            </a:r>
            <a:endParaRPr lang="en-CA" sz="2400" i="0" dirty="0">
              <a:effectLst/>
            </a:endParaRPr>
          </a:p>
          <a:p>
            <a:endParaRPr lang="en-CA" altLang="en-US" sz="2400" dirty="0"/>
          </a:p>
        </p:txBody>
      </p:sp>
      <p:sp>
        <p:nvSpPr>
          <p:cNvPr id="24580" name="Rectangle 2">
            <a:extLst>
              <a:ext uri="{FF2B5EF4-FFF2-40B4-BE49-F238E27FC236}">
                <a16:creationId xmlns:a16="http://schemas.microsoft.com/office/drawing/2014/main" id="{1E581E6E-5E51-F34E-41A4-EA3A4D9CD540}"/>
              </a:ext>
            </a:extLst>
          </p:cNvPr>
          <p:cNvSpPr>
            <a:spLocks noChangeArrowheads="1"/>
          </p:cNvSpPr>
          <p:nvPr/>
        </p:nvSpPr>
        <p:spPr bwMode="auto">
          <a:xfrm>
            <a:off x="6881813" y="3513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CA" altLang="en-US" sz="1800"/>
          </a:p>
        </p:txBody>
      </p:sp>
      <p:sp>
        <p:nvSpPr>
          <p:cNvPr id="24582" name="TextBox 6">
            <a:extLst>
              <a:ext uri="{FF2B5EF4-FFF2-40B4-BE49-F238E27FC236}">
                <a16:creationId xmlns:a16="http://schemas.microsoft.com/office/drawing/2014/main" id="{2B3AE668-022A-4C80-6F1B-617F05C5C601}"/>
              </a:ext>
            </a:extLst>
          </p:cNvPr>
          <p:cNvSpPr txBox="1">
            <a:spLocks noChangeArrowheads="1"/>
          </p:cNvSpPr>
          <p:nvPr/>
        </p:nvSpPr>
        <p:spPr bwMode="auto">
          <a:xfrm>
            <a:off x="7621588" y="5718175"/>
            <a:ext cx="457041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CA" altLang="en-US" sz="1400" b="1"/>
              <a:t>USDA </a:t>
            </a:r>
            <a:r>
              <a:rPr lang="en-CA" altLang="en-US" sz="1400" b="1" i="1"/>
              <a:t>Haemaphysalis longicornis </a:t>
            </a:r>
            <a:r>
              <a:rPr lang="en-CA" altLang="en-US" sz="1400" b="1"/>
              <a:t>(Asian longhorned tick) Rapport de situation</a:t>
            </a:r>
          </a:p>
        </p:txBody>
      </p:sp>
      <p:pic>
        <p:nvPicPr>
          <p:cNvPr id="4" name="Picture 3">
            <a:extLst>
              <a:ext uri="{FF2B5EF4-FFF2-40B4-BE49-F238E27FC236}">
                <a16:creationId xmlns:a16="http://schemas.microsoft.com/office/drawing/2014/main" id="{BF99286F-1365-96BE-BEEF-92BA2D4D9B83}"/>
              </a:ext>
            </a:extLst>
          </p:cNvPr>
          <p:cNvPicPr>
            <a:picLocks noChangeAspect="1"/>
          </p:cNvPicPr>
          <p:nvPr/>
        </p:nvPicPr>
        <p:blipFill>
          <a:blip r:embed="rId5"/>
          <a:stretch>
            <a:fillRect/>
          </a:stretch>
        </p:blipFill>
        <p:spPr>
          <a:xfrm>
            <a:off x="6881813" y="1317172"/>
            <a:ext cx="5148090" cy="4344849"/>
          </a:xfrm>
          <a:prstGeom prst="rect">
            <a:avLst/>
          </a:prstGeom>
          <a:ln w="19050">
            <a:solidFill>
              <a:schemeClr val="tx1"/>
            </a:solidFill>
          </a:ln>
        </p:spPr>
      </p:pic>
      <p:sp>
        <p:nvSpPr>
          <p:cNvPr id="5" name="Oval 4">
            <a:extLst>
              <a:ext uri="{FF2B5EF4-FFF2-40B4-BE49-F238E27FC236}">
                <a16:creationId xmlns:a16="http://schemas.microsoft.com/office/drawing/2014/main" id="{218F94ED-A70E-389A-5331-3A23F5B72F32}"/>
              </a:ext>
            </a:extLst>
          </p:cNvPr>
          <p:cNvSpPr/>
          <p:nvPr/>
        </p:nvSpPr>
        <p:spPr>
          <a:xfrm>
            <a:off x="7260772" y="3799114"/>
            <a:ext cx="293914" cy="250364"/>
          </a:xfrm>
          <a:prstGeom prst="ellipse">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4" y="85748"/>
            <a:ext cx="10515600" cy="1325563"/>
          </a:xfrm>
        </p:spPr>
        <p:txBody>
          <a:bodyPr/>
          <a:lstStyle/>
          <a:p>
            <a:r>
              <a:rPr lang="en-CA" dirty="0"/>
              <a:t>Virus du Nil occidental </a:t>
            </a:r>
          </a:p>
        </p:txBody>
      </p:sp>
      <p:sp>
        <p:nvSpPr>
          <p:cNvPr id="3" name="Content Placeholder 2"/>
          <p:cNvSpPr>
            <a:spLocks noGrp="1"/>
          </p:cNvSpPr>
          <p:nvPr>
            <p:ph sz="half" idx="1"/>
          </p:nvPr>
        </p:nvSpPr>
        <p:spPr>
          <a:xfrm>
            <a:off x="266928" y="2598216"/>
            <a:ext cx="2116738" cy="2665118"/>
          </a:xfrm>
        </p:spPr>
        <p:txBody>
          <a:bodyPr/>
          <a:lstStyle/>
          <a:p>
            <a:pPr marL="0" indent="0">
              <a:buNone/>
            </a:pPr>
            <a:r>
              <a:rPr lang="en-CA" sz="2600" dirty="0"/>
              <a:t>Augmentation du nombre de signaux pendant les mois d'été au Canada et aux États-Unis</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7</a:t>
            </a:fld>
            <a:endParaRPr lang="en-US"/>
          </a:p>
        </p:txBody>
      </p:sp>
      <p:pic>
        <p:nvPicPr>
          <p:cNvPr id="8" name="Picture 7">
            <a:extLst>
              <a:ext uri="{FF2B5EF4-FFF2-40B4-BE49-F238E27FC236}">
                <a16:creationId xmlns:a16="http://schemas.microsoft.com/office/drawing/2014/main" id="{E4A2F938-9DB6-3BB9-F114-E2F02087966B}"/>
              </a:ext>
            </a:extLst>
          </p:cNvPr>
          <p:cNvPicPr>
            <a:picLocks noChangeAspect="1"/>
          </p:cNvPicPr>
          <p:nvPr/>
        </p:nvPicPr>
        <p:blipFill>
          <a:blip r:embed="rId3"/>
          <a:stretch>
            <a:fillRect/>
          </a:stretch>
        </p:blipFill>
        <p:spPr>
          <a:xfrm>
            <a:off x="2383666" y="1549969"/>
            <a:ext cx="9463268" cy="4806382"/>
          </a:xfrm>
          <a:prstGeom prst="rect">
            <a:avLst/>
          </a:prstGeom>
          <a:ln w="19050">
            <a:solidFill>
              <a:schemeClr val="tx1"/>
            </a:solidFill>
          </a:ln>
        </p:spPr>
      </p:pic>
      <p:sp>
        <p:nvSpPr>
          <p:cNvPr id="4" name="Rectangle 3">
            <a:extLst>
              <a:ext uri="{FF2B5EF4-FFF2-40B4-BE49-F238E27FC236}">
                <a16:creationId xmlns:a16="http://schemas.microsoft.com/office/drawing/2014/main" id="{4BFD229A-4B73-B27A-F988-8ECE0526C65F}"/>
              </a:ext>
            </a:extLst>
          </p:cNvPr>
          <p:cNvSpPr/>
          <p:nvPr/>
        </p:nvSpPr>
        <p:spPr>
          <a:xfrm>
            <a:off x="11495314" y="2598216"/>
            <a:ext cx="323612" cy="311678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4244229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514" y="217940"/>
            <a:ext cx="10515600" cy="1325563"/>
          </a:xfrm>
        </p:spPr>
        <p:txBody>
          <a:bodyPr/>
          <a:lstStyle/>
          <a:p>
            <a:r>
              <a:rPr lang="en-CA" dirty="0"/>
              <a:t>Virus du Nil occidental - Canada</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8</a:t>
            </a:fld>
            <a:endParaRPr lang="en-US"/>
          </a:p>
        </p:txBody>
      </p:sp>
      <p:sp>
        <p:nvSpPr>
          <p:cNvPr id="7" name="Content Placeholder 2">
            <a:extLst>
              <a:ext uri="{FF2B5EF4-FFF2-40B4-BE49-F238E27FC236}">
                <a16:creationId xmlns:a16="http://schemas.microsoft.com/office/drawing/2014/main" id="{1E891B2E-0186-B419-1A1D-E1495A5582FA}"/>
              </a:ext>
            </a:extLst>
          </p:cNvPr>
          <p:cNvSpPr>
            <a:spLocks noGrp="1"/>
          </p:cNvSpPr>
          <p:nvPr>
            <p:ph sz="half" idx="1"/>
          </p:nvPr>
        </p:nvSpPr>
        <p:spPr>
          <a:xfrm>
            <a:off x="588322" y="1240454"/>
            <a:ext cx="11080669" cy="5314497"/>
          </a:xfrm>
        </p:spPr>
        <p:txBody>
          <a:bodyPr/>
          <a:lstStyle/>
          <a:p>
            <a:pPr marL="0" indent="0">
              <a:buNone/>
            </a:pPr>
            <a:r>
              <a:rPr lang="en-CA" sz="2000" b="1" dirty="0"/>
              <a:t>Résumé des rapports :</a:t>
            </a:r>
            <a:endParaRPr lang="en-CA" sz="2000" b="1" dirty="0">
              <a:hlinkClick r:id="rId3"/>
            </a:endParaRPr>
          </a:p>
          <a:p>
            <a:pPr>
              <a:lnSpc>
                <a:spcPct val="80000"/>
              </a:lnSpc>
            </a:pPr>
            <a:r>
              <a:rPr lang="en-CA" sz="2000" dirty="0">
                <a:hlinkClick r:id="rId3"/>
              </a:rPr>
              <a:t>Surveillance - Santé publique </a:t>
            </a:r>
            <a:r>
              <a:rPr lang="en-CA" sz="2000" dirty="0"/>
              <a:t>Ontario </a:t>
            </a:r>
          </a:p>
          <a:p>
            <a:pPr marL="446088" indent="-446088">
              <a:lnSpc>
                <a:spcPct val="80000"/>
              </a:lnSpc>
              <a:buNone/>
            </a:pPr>
            <a:r>
              <a:rPr lang="en-CA" sz="2000" dirty="0"/>
              <a:t>	31 août 2024 - 12 cas humains, 196 pools de moustiques positifs</a:t>
            </a:r>
          </a:p>
          <a:p>
            <a:pPr lvl="1">
              <a:lnSpc>
                <a:spcPct val="80000"/>
              </a:lnSpc>
            </a:pPr>
            <a:r>
              <a:rPr lang="en-CA" sz="2000" dirty="0">
                <a:hlinkClick r:id="rId4"/>
              </a:rPr>
              <a:t>Essex-Windsor </a:t>
            </a:r>
            <a:r>
              <a:rPr lang="en-CA" sz="2000" dirty="0"/>
              <a:t>(humain)</a:t>
            </a:r>
          </a:p>
          <a:p>
            <a:pPr lvl="1">
              <a:lnSpc>
                <a:spcPct val="80000"/>
              </a:lnSpc>
            </a:pPr>
            <a:r>
              <a:rPr lang="en-CA" sz="2000" dirty="0">
                <a:hlinkClick r:id="rId5"/>
              </a:rPr>
              <a:t>Londres </a:t>
            </a:r>
            <a:r>
              <a:rPr lang="en-CA" sz="2000" dirty="0"/>
              <a:t>(humain)</a:t>
            </a:r>
          </a:p>
          <a:p>
            <a:pPr lvl="1">
              <a:lnSpc>
                <a:spcPct val="80000"/>
              </a:lnSpc>
            </a:pPr>
            <a:r>
              <a:rPr lang="en-CA" sz="2000" dirty="0">
                <a:hlinkClick r:id="rId6"/>
              </a:rPr>
              <a:t>District d'Algoma </a:t>
            </a:r>
            <a:r>
              <a:rPr lang="en-CA" sz="2000" dirty="0"/>
              <a:t>(humain)</a:t>
            </a:r>
          </a:p>
          <a:p>
            <a:pPr lvl="1">
              <a:lnSpc>
                <a:spcPct val="80000"/>
              </a:lnSpc>
            </a:pPr>
            <a:r>
              <a:rPr lang="en-CA" sz="2000" dirty="0"/>
              <a:t>&amp; </a:t>
            </a:r>
            <a:r>
              <a:rPr lang="en-CA" sz="2000" dirty="0">
                <a:hlinkClick r:id="rId7"/>
              </a:rPr>
              <a:t>Ottawa </a:t>
            </a:r>
            <a:r>
              <a:rPr lang="en-CA" sz="2000" dirty="0"/>
              <a:t>(cas humain à partir de juillet)</a:t>
            </a:r>
          </a:p>
          <a:p>
            <a:pPr marL="342900" indent="-342900">
              <a:spcBef>
                <a:spcPts val="0"/>
              </a:spcBef>
              <a:buFont typeface="Arial" panose="020B0604020202020204" pitchFamily="34" charset="0"/>
              <a:buChar char="•"/>
            </a:pPr>
            <a:endParaRPr lang="en-CA" sz="800" dirty="0">
              <a:hlinkClick r:id="rId8"/>
            </a:endParaRPr>
          </a:p>
          <a:p>
            <a:pPr marL="342900" indent="-342900">
              <a:lnSpc>
                <a:spcPct val="150000"/>
              </a:lnSpc>
              <a:spcBef>
                <a:spcPts val="0"/>
              </a:spcBef>
              <a:buFont typeface="Arial" panose="020B0604020202020204" pitchFamily="34" charset="0"/>
              <a:buChar char="•"/>
            </a:pPr>
            <a:r>
              <a:rPr lang="en-CA" sz="2000" dirty="0">
                <a:hlinkClick r:id="rId8"/>
              </a:rPr>
              <a:t>North Bay </a:t>
            </a:r>
            <a:r>
              <a:rPr lang="en-CA" sz="2000" dirty="0"/>
              <a:t>(faucon)</a:t>
            </a:r>
          </a:p>
          <a:p>
            <a:pPr marL="342900" indent="-342900">
              <a:lnSpc>
                <a:spcPct val="150000"/>
              </a:lnSpc>
              <a:spcBef>
                <a:spcPts val="0"/>
              </a:spcBef>
              <a:buFont typeface="Arial" panose="020B0604020202020204" pitchFamily="34" charset="0"/>
              <a:buChar char="•"/>
            </a:pPr>
            <a:r>
              <a:rPr lang="en-CA" sz="2000" dirty="0">
                <a:hlinkClick r:id="rId9"/>
              </a:rPr>
              <a:t>North Bay </a:t>
            </a:r>
            <a:r>
              <a:rPr lang="en-CA" sz="2000" dirty="0"/>
              <a:t>, </a:t>
            </a:r>
            <a:r>
              <a:rPr lang="en-CA" sz="2000" dirty="0">
                <a:hlinkClick r:id="rId4"/>
              </a:rPr>
              <a:t>Grey-Bruce </a:t>
            </a:r>
            <a:r>
              <a:rPr lang="en-CA" sz="2000" dirty="0"/>
              <a:t>(corbeaux)</a:t>
            </a:r>
          </a:p>
          <a:p>
            <a:pPr marL="342900" indent="-342900">
              <a:lnSpc>
                <a:spcPct val="150000"/>
              </a:lnSpc>
              <a:spcBef>
                <a:spcPts val="0"/>
              </a:spcBef>
              <a:buFont typeface="Arial" panose="020B0604020202020204" pitchFamily="34" charset="0"/>
              <a:buChar char="•"/>
            </a:pPr>
            <a:r>
              <a:rPr lang="en-CA" sz="2000" dirty="0">
                <a:hlinkClick r:id="" action="ppaction://noaction"/>
              </a:rPr>
              <a:t>Comté de Perth </a:t>
            </a:r>
            <a:r>
              <a:rPr lang="en-CA" sz="2000" dirty="0"/>
              <a:t>et </a:t>
            </a:r>
            <a:r>
              <a:rPr lang="en-CA" sz="2000" dirty="0">
                <a:hlinkClick r:id="rId10"/>
              </a:rPr>
              <a:t>Chatham-Kent </a:t>
            </a:r>
            <a:r>
              <a:rPr lang="en-CA" sz="2000" dirty="0"/>
              <a:t>(moustiques)</a:t>
            </a:r>
          </a:p>
          <a:p>
            <a:pPr marL="342900" indent="-342900">
              <a:buFont typeface="Arial" panose="020B0604020202020204" pitchFamily="34" charset="0"/>
              <a:buChar char="•"/>
            </a:pPr>
            <a:r>
              <a:rPr lang="en-CA" sz="2000" dirty="0">
                <a:hlinkClick r:id="rId11"/>
              </a:rPr>
              <a:t>Norfolk Country</a:t>
            </a:r>
            <a:r>
              <a:rPr lang="en-CA" sz="2000" dirty="0"/>
              <a:t>, </a:t>
            </a:r>
            <a:r>
              <a:rPr lang="en-CA" sz="2000" dirty="0">
                <a:hlinkClick r:id="rId12"/>
              </a:rPr>
              <a:t>Simcoe County </a:t>
            </a:r>
            <a:r>
              <a:rPr lang="en-CA" sz="2000" dirty="0"/>
              <a:t>, </a:t>
            </a:r>
            <a:r>
              <a:rPr lang="en-CA" sz="2000" dirty="0">
                <a:hlinkClick r:id="rId12"/>
              </a:rPr>
              <a:t>United Counties of Prescott and Russell</a:t>
            </a:r>
            <a:r>
              <a:rPr lang="en-CA" sz="2000" dirty="0"/>
              <a:t>, </a:t>
            </a:r>
            <a:r>
              <a:rPr lang="en-CA" sz="2000" dirty="0" err="1">
                <a:hlinkClick r:id="rId13"/>
              </a:rPr>
              <a:t>Témiscamingue</a:t>
            </a:r>
            <a:r>
              <a:rPr lang="en-CA" sz="2000" dirty="0"/>
              <a:t>, </a:t>
            </a:r>
            <a:r>
              <a:rPr lang="en-CA" sz="2000" dirty="0" err="1">
                <a:hlinkClick r:id="rId14"/>
              </a:rPr>
              <a:t>Région </a:t>
            </a:r>
            <a:r>
              <a:rPr lang="en-CA" sz="2000" dirty="0">
                <a:hlinkClick r:id="rId14"/>
              </a:rPr>
              <a:t>du Saguenay </a:t>
            </a:r>
            <a:r>
              <a:rPr lang="en-CA" sz="2000" dirty="0"/>
              <a:t>(chevaux)</a:t>
            </a:r>
          </a:p>
          <a:p>
            <a:pPr marL="342900" indent="-342900">
              <a:buFont typeface="Arial" panose="020B0604020202020204" pitchFamily="34" charset="0"/>
              <a:buChar char="•"/>
            </a:pPr>
            <a:endParaRPr lang="en-CA" sz="2000" dirty="0"/>
          </a:p>
          <a:p>
            <a:pPr marL="342900" indent="-342900">
              <a:spcBef>
                <a:spcPts val="0"/>
              </a:spcBef>
              <a:buFont typeface="Arial" panose="020B0604020202020204" pitchFamily="34" charset="0"/>
              <a:buChar char="•"/>
            </a:pPr>
            <a:endParaRPr lang="en-CA" sz="2000" dirty="0"/>
          </a:p>
          <a:p>
            <a:pPr marL="0" indent="0">
              <a:lnSpc>
                <a:spcPct val="80000"/>
              </a:lnSpc>
              <a:buNone/>
            </a:pPr>
            <a:endParaRPr lang="en-CA" sz="2000" b="1" dirty="0"/>
          </a:p>
          <a:p>
            <a:pPr marL="0" indent="0">
              <a:lnSpc>
                <a:spcPct val="80000"/>
              </a:lnSpc>
              <a:buNone/>
            </a:pPr>
            <a:endParaRPr lang="en-CA" sz="2000" dirty="0"/>
          </a:p>
          <a:p>
            <a:pPr marL="0" indent="0">
              <a:lnSpc>
                <a:spcPct val="80000"/>
              </a:lnSpc>
              <a:buNone/>
            </a:pPr>
            <a:endParaRPr lang="en-CA" sz="2000" dirty="0"/>
          </a:p>
          <a:p>
            <a:pPr marL="0" indent="0">
              <a:buNone/>
            </a:pPr>
            <a:endParaRPr lang="fr-FR" sz="1400" dirty="0"/>
          </a:p>
        </p:txBody>
      </p:sp>
    </p:spTree>
    <p:extLst>
      <p:ext uri="{BB962C8B-B14F-4D97-AF65-F5344CB8AC3E}">
        <p14:creationId xmlns:p14="http://schemas.microsoft.com/office/powerpoint/2010/main" val="28864981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009" y="136525"/>
            <a:ext cx="10515600" cy="1325563"/>
          </a:xfrm>
        </p:spPr>
        <p:txBody>
          <a:bodyPr/>
          <a:lstStyle/>
          <a:p>
            <a:r>
              <a:rPr lang="en-CA" dirty="0"/>
              <a:t>Encéphalite équine de l'Est</a:t>
            </a:r>
          </a:p>
        </p:txBody>
      </p:sp>
      <p:sp>
        <p:nvSpPr>
          <p:cNvPr id="5" name="Slide Number Placeholder 4"/>
          <p:cNvSpPr>
            <a:spLocks noGrp="1"/>
          </p:cNvSpPr>
          <p:nvPr>
            <p:ph type="sldNum" sz="quarter" idx="10"/>
          </p:nvPr>
        </p:nvSpPr>
        <p:spPr/>
        <p:txBody>
          <a:bodyPr/>
          <a:lstStyle/>
          <a:p>
            <a:pPr>
              <a:defRPr/>
            </a:pPr>
            <a:fld id="{222C2B47-41F2-42A5-AA41-34CCD9669551}" type="slidenum">
              <a:rPr lang="en-US" smtClean="0"/>
              <a:t>9</a:t>
            </a:fld>
            <a:endParaRPr lang="en-US"/>
          </a:p>
        </p:txBody>
      </p:sp>
      <p:pic>
        <p:nvPicPr>
          <p:cNvPr id="10" name="Picture 9">
            <a:extLst>
              <a:ext uri="{FF2B5EF4-FFF2-40B4-BE49-F238E27FC236}">
                <a16:creationId xmlns:a16="http://schemas.microsoft.com/office/drawing/2014/main" id="{FD785C40-FD81-13D0-373C-5F3AD7EA403A}"/>
              </a:ext>
            </a:extLst>
          </p:cNvPr>
          <p:cNvPicPr>
            <a:picLocks noChangeAspect="1"/>
          </p:cNvPicPr>
          <p:nvPr/>
        </p:nvPicPr>
        <p:blipFill>
          <a:blip r:embed="rId3"/>
          <a:stretch>
            <a:fillRect/>
          </a:stretch>
        </p:blipFill>
        <p:spPr>
          <a:xfrm>
            <a:off x="5807409" y="3594100"/>
            <a:ext cx="5606382" cy="2685040"/>
          </a:xfrm>
          <a:prstGeom prst="rect">
            <a:avLst/>
          </a:prstGeom>
          <a:ln w="19050">
            <a:solidFill>
              <a:schemeClr val="tx1"/>
            </a:solidFill>
          </a:ln>
        </p:spPr>
      </p:pic>
      <p:sp>
        <p:nvSpPr>
          <p:cNvPr id="6" name="Content Placeholder 5">
            <a:extLst>
              <a:ext uri="{FF2B5EF4-FFF2-40B4-BE49-F238E27FC236}">
                <a16:creationId xmlns:a16="http://schemas.microsoft.com/office/drawing/2014/main" id="{23BF7D41-449F-3E2D-B490-DBCD25E12E42}"/>
              </a:ext>
            </a:extLst>
          </p:cNvPr>
          <p:cNvSpPr txBox="1">
            <a:spLocks/>
          </p:cNvSpPr>
          <p:nvPr/>
        </p:nvSpPr>
        <p:spPr bwMode="auto">
          <a:xfrm>
            <a:off x="474517" y="1253331"/>
            <a:ext cx="5181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CA" sz="2200" b="1" dirty="0"/>
              <a:t>Résumé des rapports - Canada :</a:t>
            </a:r>
          </a:p>
          <a:p>
            <a:pPr marL="0" indent="0">
              <a:buFont typeface="Arial" panose="020B0604020202020204" pitchFamily="34" charset="0"/>
              <a:buNone/>
            </a:pPr>
            <a:r>
              <a:rPr lang="en-CA" sz="2200" dirty="0"/>
              <a:t>Cas de chevaux en Ontario et au Québec</a:t>
            </a:r>
          </a:p>
          <a:p>
            <a:pPr>
              <a:spcBef>
                <a:spcPts val="0"/>
              </a:spcBef>
              <a:spcAft>
                <a:spcPts val="500"/>
              </a:spcAft>
            </a:pPr>
            <a:r>
              <a:rPr lang="en-CA" sz="2000" dirty="0">
                <a:hlinkClick r:id="rId4"/>
              </a:rPr>
              <a:t>Comté de Lanark </a:t>
            </a:r>
            <a:r>
              <a:rPr lang="en-CA" sz="2000" dirty="0"/>
              <a:t>(</a:t>
            </a:r>
            <a:r>
              <a:rPr lang="en-CA" sz="2000" dirty="0">
                <a:hlinkClick r:id="rId5"/>
              </a:rPr>
              <a:t>divers cas</a:t>
            </a:r>
            <a:r>
              <a:rPr lang="en-CA" sz="2000" dirty="0"/>
              <a:t>)</a:t>
            </a:r>
          </a:p>
          <a:p>
            <a:pPr>
              <a:spcBef>
                <a:spcPts val="0"/>
              </a:spcBef>
              <a:spcAft>
                <a:spcPts val="500"/>
              </a:spcAft>
            </a:pPr>
            <a:r>
              <a:rPr lang="en-CA" sz="2000" dirty="0">
                <a:hlinkClick r:id="rId6"/>
              </a:rPr>
              <a:t>Comtés unis </a:t>
            </a:r>
            <a:r>
              <a:rPr lang="en-CA" sz="2000" dirty="0"/>
              <a:t>de </a:t>
            </a:r>
            <a:r>
              <a:rPr lang="en-CA" sz="2000" dirty="0">
                <a:hlinkClick r:id="rId7"/>
              </a:rPr>
              <a:t>Leeds et Grenville </a:t>
            </a:r>
            <a:r>
              <a:rPr lang="en-CA" sz="2000" dirty="0"/>
              <a:t>(</a:t>
            </a:r>
            <a:r>
              <a:rPr lang="en-CA" sz="2000" dirty="0">
                <a:hlinkClick r:id="rId5"/>
              </a:rPr>
              <a:t>divers </a:t>
            </a:r>
            <a:r>
              <a:rPr lang="en-CA" sz="2000" dirty="0">
                <a:hlinkClick r:id="rId8"/>
              </a:rPr>
              <a:t>cas</a:t>
            </a:r>
            <a:r>
              <a:rPr lang="en-CA" sz="2000" dirty="0"/>
              <a:t>)</a:t>
            </a:r>
          </a:p>
          <a:p>
            <a:pPr>
              <a:spcBef>
                <a:spcPts val="0"/>
              </a:spcBef>
              <a:spcAft>
                <a:spcPts val="500"/>
              </a:spcAft>
            </a:pPr>
            <a:r>
              <a:rPr lang="en-CA" sz="2000" dirty="0">
                <a:hlinkClick r:id="rId9"/>
              </a:rPr>
              <a:t>Ottawa </a:t>
            </a:r>
            <a:r>
              <a:rPr lang="en-CA" sz="2000" dirty="0"/>
              <a:t>(</a:t>
            </a:r>
            <a:r>
              <a:rPr lang="en-CA" sz="2000" dirty="0">
                <a:hlinkClick r:id="rId6"/>
              </a:rPr>
              <a:t>divers cas</a:t>
            </a:r>
            <a:r>
              <a:rPr lang="en-CA" sz="2000" dirty="0"/>
              <a:t>)</a:t>
            </a:r>
          </a:p>
          <a:p>
            <a:pPr>
              <a:spcBef>
                <a:spcPts val="0"/>
              </a:spcBef>
              <a:spcAft>
                <a:spcPts val="500"/>
              </a:spcAft>
            </a:pPr>
            <a:r>
              <a:rPr lang="en-CA" sz="2000" dirty="0">
                <a:hlinkClick r:id="rId6"/>
              </a:rPr>
              <a:t>District de Parry Sound</a:t>
            </a:r>
            <a:endParaRPr lang="en-CA" sz="2000" dirty="0"/>
          </a:p>
          <a:p>
            <a:pPr>
              <a:spcBef>
                <a:spcPts val="0"/>
              </a:spcBef>
              <a:spcAft>
                <a:spcPts val="500"/>
              </a:spcAft>
            </a:pPr>
            <a:r>
              <a:rPr lang="en-CA" sz="2000" dirty="0">
                <a:hlinkClick r:id="rId5"/>
              </a:rPr>
              <a:t>Comtés unis de Prescott et Russell</a:t>
            </a:r>
            <a:endParaRPr lang="en-CA" sz="2000" dirty="0"/>
          </a:p>
          <a:p>
            <a:pPr>
              <a:spcBef>
                <a:spcPts val="0"/>
              </a:spcBef>
              <a:spcAft>
                <a:spcPts val="500"/>
              </a:spcAft>
            </a:pPr>
            <a:r>
              <a:rPr lang="en-CA" sz="2000" dirty="0" err="1">
                <a:hlinkClick r:id="rId10"/>
              </a:rPr>
              <a:t>Lanaudière</a:t>
            </a:r>
            <a:endParaRPr lang="en-CA" sz="2000" dirty="0"/>
          </a:p>
          <a:p>
            <a:pPr>
              <a:spcBef>
                <a:spcPts val="0"/>
              </a:spcBef>
              <a:spcAft>
                <a:spcPts val="500"/>
              </a:spcAft>
            </a:pPr>
            <a:r>
              <a:rPr lang="en-CA" sz="2000" dirty="0">
                <a:hlinkClick r:id="rId11"/>
              </a:rPr>
              <a:t>MRC Haut-Saint-Laurent, </a:t>
            </a:r>
            <a:r>
              <a:rPr lang="en-CA" sz="2000" dirty="0" err="1">
                <a:hlinkClick r:id="rId11"/>
              </a:rPr>
              <a:t>Montérégie </a:t>
            </a:r>
            <a:r>
              <a:rPr lang="en-CA" sz="2000" dirty="0"/>
              <a:t>(</a:t>
            </a:r>
            <a:r>
              <a:rPr lang="en-CA" sz="2000" dirty="0">
                <a:hlinkClick r:id="rId12"/>
              </a:rPr>
              <a:t>divers cas</a:t>
            </a:r>
            <a:r>
              <a:rPr lang="en-CA" sz="2000" dirty="0"/>
              <a:t>)</a:t>
            </a:r>
          </a:p>
          <a:p>
            <a:pPr>
              <a:spcBef>
                <a:spcPts val="0"/>
              </a:spcBef>
              <a:spcAft>
                <a:spcPts val="500"/>
              </a:spcAft>
            </a:pPr>
            <a:r>
              <a:rPr lang="en-CA" sz="2000" dirty="0">
                <a:hlinkClick r:id="rId12"/>
              </a:rPr>
              <a:t>MRC Thérèse-De Blainville</a:t>
            </a:r>
            <a:endParaRPr lang="en-CA" sz="2000" dirty="0"/>
          </a:p>
          <a:p>
            <a:pPr marL="0" indent="0">
              <a:spcBef>
                <a:spcPts val="0"/>
              </a:spcBef>
              <a:spcAft>
                <a:spcPts val="500"/>
              </a:spcAft>
              <a:buFont typeface="Arial" panose="020B0604020202020204" pitchFamily="34" charset="0"/>
              <a:buNone/>
            </a:pPr>
            <a:endParaRPr lang="en-CA" sz="2000" dirty="0"/>
          </a:p>
          <a:p>
            <a:pPr marL="0" indent="0">
              <a:spcBef>
                <a:spcPts val="0"/>
              </a:spcBef>
              <a:spcAft>
                <a:spcPts val="500"/>
              </a:spcAft>
              <a:buFont typeface="Arial" panose="020B0604020202020204" pitchFamily="34" charset="0"/>
              <a:buNone/>
            </a:pPr>
            <a:r>
              <a:rPr lang="en-CA" sz="2200" dirty="0"/>
              <a:t>Autre cas, celui d'un </a:t>
            </a:r>
            <a:r>
              <a:rPr lang="en-CA" sz="2200" dirty="0">
                <a:hlinkClick r:id="rId13"/>
              </a:rPr>
              <a:t>âne </a:t>
            </a:r>
            <a:r>
              <a:rPr lang="en-CA" sz="2200" dirty="0"/>
              <a:t>en Ontario :</a:t>
            </a:r>
          </a:p>
          <a:p>
            <a:pPr>
              <a:spcBef>
                <a:spcPts val="0"/>
              </a:spcBef>
              <a:spcAft>
                <a:spcPts val="500"/>
              </a:spcAft>
            </a:pPr>
            <a:r>
              <a:rPr lang="en-CA" sz="2200" dirty="0">
                <a:solidFill>
                  <a:srgbClr val="000000"/>
                </a:solidFill>
              </a:rPr>
              <a:t>Comtés unis de Leeds et Grenville</a:t>
            </a:r>
            <a:endParaRPr lang="en-CA" sz="2200" b="1" dirty="0"/>
          </a:p>
          <a:p>
            <a:pPr marL="0" indent="0">
              <a:spcBef>
                <a:spcPts val="0"/>
              </a:spcBef>
              <a:spcAft>
                <a:spcPts val="500"/>
              </a:spcAft>
              <a:buFont typeface="Arial" panose="020B0604020202020204" pitchFamily="34" charset="0"/>
              <a:buNone/>
            </a:pPr>
            <a:endParaRPr lang="en-CA" sz="2000" b="1" dirty="0"/>
          </a:p>
          <a:p>
            <a:pPr>
              <a:spcBef>
                <a:spcPts val="0"/>
              </a:spcBef>
              <a:spcAft>
                <a:spcPts val="500"/>
              </a:spcAft>
            </a:pPr>
            <a:endParaRPr lang="en-CA" sz="2000" dirty="0"/>
          </a:p>
          <a:p>
            <a:pPr>
              <a:spcBef>
                <a:spcPts val="0"/>
              </a:spcBef>
              <a:spcAft>
                <a:spcPts val="500"/>
              </a:spcAft>
            </a:pPr>
            <a:endParaRPr lang="en-CA" sz="2000" dirty="0"/>
          </a:p>
        </p:txBody>
      </p:sp>
      <p:sp>
        <p:nvSpPr>
          <p:cNvPr id="9" name="Rectangle 8">
            <a:extLst>
              <a:ext uri="{FF2B5EF4-FFF2-40B4-BE49-F238E27FC236}">
                <a16:creationId xmlns:a16="http://schemas.microsoft.com/office/drawing/2014/main" id="{E433DB86-2260-13B3-9005-9369391BD80E}"/>
              </a:ext>
            </a:extLst>
          </p:cNvPr>
          <p:cNvSpPr/>
          <p:nvPr/>
        </p:nvSpPr>
        <p:spPr>
          <a:xfrm>
            <a:off x="11163300" y="3958935"/>
            <a:ext cx="250492" cy="1974273"/>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Content Placeholder 2">
            <a:extLst>
              <a:ext uri="{FF2B5EF4-FFF2-40B4-BE49-F238E27FC236}">
                <a16:creationId xmlns:a16="http://schemas.microsoft.com/office/drawing/2014/main" id="{9957E7F0-1BF8-73F8-82BC-3C51549936B8}"/>
              </a:ext>
            </a:extLst>
          </p:cNvPr>
          <p:cNvSpPr>
            <a:spLocks noGrp="1"/>
          </p:cNvSpPr>
          <p:nvPr>
            <p:ph sz="half" idx="1"/>
          </p:nvPr>
        </p:nvSpPr>
        <p:spPr>
          <a:xfrm>
            <a:off x="5656117" y="1173818"/>
            <a:ext cx="6155438" cy="1735133"/>
          </a:xfrm>
        </p:spPr>
        <p:txBody>
          <a:bodyPr/>
          <a:lstStyle/>
          <a:p>
            <a:pPr marL="0" indent="0">
              <a:buNone/>
            </a:pPr>
            <a:r>
              <a:rPr lang="en-CA" sz="2600" dirty="0"/>
              <a:t>De nombreux autres cas d'équidés signalés aux États-Unis</a:t>
            </a:r>
          </a:p>
          <a:p>
            <a:pPr lvl="1"/>
            <a:r>
              <a:rPr lang="en-CA" sz="2200" dirty="0"/>
              <a:t>également des rapports sur l'EEE chez un cerf, une dinde et des humains</a:t>
            </a:r>
          </a:p>
          <a:p>
            <a:pPr lvl="1"/>
            <a:r>
              <a:rPr lang="en-CA" sz="2200" dirty="0"/>
              <a:t>certaines villes du Maine, du Vermont et du Massachusetts ont instauré des </a:t>
            </a:r>
            <a:r>
              <a:rPr lang="en-CA" sz="2200" dirty="0">
                <a:hlinkClick r:id="rId14"/>
              </a:rPr>
              <a:t>couvre-feux </a:t>
            </a:r>
            <a:r>
              <a:rPr lang="en-CA" sz="2200" dirty="0"/>
              <a:t>volontaires</a:t>
            </a:r>
          </a:p>
        </p:txBody>
      </p:sp>
    </p:spTree>
    <p:extLst>
      <p:ext uri="{BB962C8B-B14F-4D97-AF65-F5344CB8AC3E}">
        <p14:creationId xmlns:p14="http://schemas.microsoft.com/office/powerpoint/2010/main" val="28338148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43784</TotalTime>
  <Words>4568</Words>
  <Application>Microsoft Office PowerPoint</Application>
  <PresentationFormat>Widescreen</PresentationFormat>
  <Paragraphs>406</Paragraphs>
  <Slides>18</Slides>
  <Notes>17</Notes>
  <HiddenSlides>0</HiddenSlides>
  <MMClips>0</MMClips>
  <ScaleCrop>false</ScaleCrop>
  <HeadingPairs>
    <vt:vector size="6" baseType="variant">
      <vt:variant>
        <vt:lpstr>Fonts Used</vt:lpstr>
      </vt:variant>
      <vt:variant>
        <vt:i4>18</vt:i4>
      </vt:variant>
      <vt:variant>
        <vt:lpstr>Theme</vt:lpstr>
      </vt:variant>
      <vt:variant>
        <vt:i4>1</vt:i4>
      </vt:variant>
      <vt:variant>
        <vt:lpstr>Slide Titles</vt:lpstr>
      </vt:variant>
      <vt:variant>
        <vt:i4>18</vt:i4>
      </vt:variant>
    </vt:vector>
  </HeadingPairs>
  <TitlesOfParts>
    <vt:vector size="37" baseType="lpstr">
      <vt:lpstr>Arial</vt:lpstr>
      <vt:lpstr>Calibri</vt:lpstr>
      <vt:lpstr>Calibri Light</vt:lpstr>
      <vt:lpstr>Cambria</vt:lpstr>
      <vt:lpstr>CicleGordita</vt:lpstr>
      <vt:lpstr>ElsevierGulliver</vt:lpstr>
      <vt:lpstr>Georgia</vt:lpstr>
      <vt:lpstr>Lucida Sans</vt:lpstr>
      <vt:lpstr>Montserrat</vt:lpstr>
      <vt:lpstr>Open Sans</vt:lpstr>
      <vt:lpstr>Open Sans Bold</vt:lpstr>
      <vt:lpstr>OpenSans</vt:lpstr>
      <vt:lpstr>Raleway</vt:lpstr>
      <vt:lpstr>Roboto Condensed</vt:lpstr>
      <vt:lpstr>Segoe UI</vt:lpstr>
      <vt:lpstr>Symbol</vt:lpstr>
      <vt:lpstr>ui-sans-serif</vt:lpstr>
      <vt:lpstr>Wingdings</vt:lpstr>
      <vt:lpstr>2_Office Theme</vt:lpstr>
      <vt:lpstr>Communauté des maladies émergentes et zoonotiques Identifier les risques émergents grâce à l'intelligence collective</vt:lpstr>
      <vt:lpstr>Virus de la fièvre catarrhale du mouton (FCM-3) en Europe</vt:lpstr>
      <vt:lpstr>Virus de la fièvre catarrhale du mouton (FCM-3) en Europe</vt:lpstr>
      <vt:lpstr>Le virus de la fièvre catarrhale du mouton (FCM-3) en Europe (*nouveau pays)</vt:lpstr>
      <vt:lpstr>Le virus de la fièvre catarrhale du mouton (FCM-3) en Europe (*nouveau pays)</vt:lpstr>
      <vt:lpstr>Tique Longhorn et Theileriosis aux Etats-Unis</vt:lpstr>
      <vt:lpstr>Virus du Nil occidental </vt:lpstr>
      <vt:lpstr>Virus du Nil occidental - Canada</vt:lpstr>
      <vt:lpstr>Encéphalite équine de l'Est</vt:lpstr>
      <vt:lpstr>Rapport de cas : Co-infection par l'EEE, le VNO et l'encéphalite de Saint-Louis</vt:lpstr>
      <vt:lpstr>Maladie de Lyme</vt:lpstr>
      <vt:lpstr>“New World Screwworm” en Amérique du Sud</vt:lpstr>
      <vt:lpstr>Fièvre hémorragique de Crimée-Congo</vt:lpstr>
      <vt:lpstr>Dengue</vt:lpstr>
      <vt:lpstr>Virus de l'Oropouche</vt:lpstr>
      <vt:lpstr>Virus de l'Oropouche - Résultats et rapports scientifiques</vt:lpstr>
      <vt:lpstr>Résultats scientifiques</vt:lpstr>
      <vt:lpstr>Résultats scientifiques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keywords>, docId:FD2E4756FCD9F895A12F8D26E5170975</cp:keywords>
  <cp:lastModifiedBy>Murray Gillies</cp:lastModifiedBy>
  <cp:revision>609</cp:revision>
  <cp:lastPrinted>2024-03-11T14:03:21Z</cp:lastPrinted>
  <dcterms:created xsi:type="dcterms:W3CDTF">2020-02-07T23:34:08Z</dcterms:created>
  <dcterms:modified xsi:type="dcterms:W3CDTF">2024-09-19T13:48:09Z</dcterms:modified>
</cp:coreProperties>
</file>