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57" r:id="rId5"/>
    <p:sldId id="495" r:id="rId6"/>
    <p:sldId id="508" r:id="rId7"/>
    <p:sldId id="497" r:id="rId8"/>
    <p:sldId id="503" r:id="rId9"/>
    <p:sldId id="496" r:id="rId10"/>
    <p:sldId id="510" r:id="rId11"/>
    <p:sldId id="498" r:id="rId12"/>
    <p:sldId id="509" r:id="rId13"/>
    <p:sldId id="511" r:id="rId14"/>
    <p:sldId id="512" r:id="rId15"/>
    <p:sldId id="501" r:id="rId16"/>
    <p:sldId id="506" r:id="rId17"/>
    <p:sldId id="504" r:id="rId18"/>
    <p:sldId id="491" r:id="rId19"/>
    <p:sldId id="466" r:id="rId20"/>
    <p:sldId id="507" r:id="rId21"/>
    <p:sldId id="267" r:id="rId22"/>
    <p:sldId id="268" r:id="rId23"/>
  </p:sldIdLst>
  <p:sldSz cx="12192000" cy="6858000"/>
  <p:notesSz cx="7019925" cy="93059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FC8E3-6B30-49FA-B0D4-E4FA8BF883F6}" v="1" dt="2025-10-24T14:45:46.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7951" autoAdjust="0"/>
  </p:normalViewPr>
  <p:slideViewPr>
    <p:cSldViewPr snapToGrid="0">
      <p:cViewPr varScale="1">
        <p:scale>
          <a:sx n="42" d="100"/>
          <a:sy n="42" d="100"/>
        </p:scale>
        <p:origin x="1412" y="2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Gillies" userId="1cd6b1ce-44ca-4ba9-a610-e2ff726d2f20" providerId="ADAL" clId="{BFEE193D-7912-475D-9D12-C35F0A568EA7}"/>
    <pc:docChg chg="modSld">
      <pc:chgData name="Murray Gillies" userId="1cd6b1ce-44ca-4ba9-a610-e2ff726d2f20" providerId="ADAL" clId="{BFEE193D-7912-475D-9D12-C35F0A568EA7}" dt="2025-10-24T14:46:38.304" v="26" actId="20577"/>
      <pc:docMkLst>
        <pc:docMk/>
      </pc:docMkLst>
      <pc:sldChg chg="modSp mod">
        <pc:chgData name="Murray Gillies" userId="1cd6b1ce-44ca-4ba9-a610-e2ff726d2f20" providerId="ADAL" clId="{BFEE193D-7912-475D-9D12-C35F0A568EA7}" dt="2025-10-24T14:45:35.792" v="6" actId="20577"/>
        <pc:sldMkLst>
          <pc:docMk/>
          <pc:sldMk cId="0" sldId="257"/>
        </pc:sldMkLst>
        <pc:spChg chg="mod">
          <ac:chgData name="Murray Gillies" userId="1cd6b1ce-44ca-4ba9-a610-e2ff726d2f20" providerId="ADAL" clId="{BFEE193D-7912-475D-9D12-C35F0A568EA7}" dt="2025-10-24T14:45:35.792" v="6" actId="20577"/>
          <ac:spMkLst>
            <pc:docMk/>
            <pc:sldMk cId="0" sldId="257"/>
            <ac:spMk id="9" creationId="{4F5602AF-0A7B-CA13-6225-BABC351E877B}"/>
          </ac:spMkLst>
        </pc:spChg>
      </pc:sldChg>
      <pc:sldChg chg="modSp mod modNotes">
        <pc:chgData name="Murray Gillies" userId="1cd6b1ce-44ca-4ba9-a610-e2ff726d2f20" providerId="ADAL" clId="{BFEE193D-7912-475D-9D12-C35F0A568EA7}" dt="2025-10-24T14:46:16.992" v="9" actId="20577"/>
        <pc:sldMkLst>
          <pc:docMk/>
          <pc:sldMk cId="3104318234" sldId="498"/>
        </pc:sldMkLst>
        <pc:spChg chg="mod">
          <ac:chgData name="Murray Gillies" userId="1cd6b1ce-44ca-4ba9-a610-e2ff726d2f20" providerId="ADAL" clId="{BFEE193D-7912-475D-9D12-C35F0A568EA7}" dt="2025-10-24T14:46:16.992" v="9" actId="20577"/>
          <ac:spMkLst>
            <pc:docMk/>
            <pc:sldMk cId="3104318234" sldId="498"/>
            <ac:spMk id="13" creationId="{3A84B5D3-9826-6CBA-45D3-60E86E2B7887}"/>
          </ac:spMkLst>
        </pc:spChg>
      </pc:sldChg>
      <pc:sldChg chg="modSp mod">
        <pc:chgData name="Murray Gillies" userId="1cd6b1ce-44ca-4ba9-a610-e2ff726d2f20" providerId="ADAL" clId="{BFEE193D-7912-475D-9D12-C35F0A568EA7}" dt="2025-10-24T14:46:38.304" v="26" actId="20577"/>
        <pc:sldMkLst>
          <pc:docMk/>
          <pc:sldMk cId="0" sldId="511"/>
        </pc:sldMkLst>
        <pc:spChg chg="mod">
          <ac:chgData name="Murray Gillies" userId="1cd6b1ce-44ca-4ba9-a610-e2ff726d2f20" providerId="ADAL" clId="{BFEE193D-7912-475D-9D12-C35F0A568EA7}" dt="2025-10-24T14:46:38.304" v="26" actId="20577"/>
          <ac:spMkLst>
            <pc:docMk/>
            <pc:sldMk cId="0" sldId="511"/>
            <ac:spMk id="22" creationId="{5CD4B7D5-7923-663F-D951-102DE543F2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081050-B584-F6F5-841C-9310A76684C1}"/>
              </a:ext>
            </a:extLst>
          </p:cNvPr>
          <p:cNvSpPr>
            <a:spLocks noGrp="1"/>
          </p:cNvSpPr>
          <p:nvPr>
            <p:ph type="hdr" sz="quarter"/>
          </p:nvPr>
        </p:nvSpPr>
        <p:spPr>
          <a:xfrm>
            <a:off x="0" y="0"/>
            <a:ext cx="3041650" cy="466725"/>
          </a:xfrm>
          <a:prstGeom prst="rect">
            <a:avLst/>
          </a:prstGeom>
        </p:spPr>
        <p:txBody>
          <a:bodyPr vert="horz" lIns="93287" tIns="46644" rIns="93287" bIns="4664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1916327-DE34-DFDF-3FB5-A716ABE84232}"/>
              </a:ext>
            </a:extLst>
          </p:cNvPr>
          <p:cNvSpPr>
            <a:spLocks noGrp="1"/>
          </p:cNvSpPr>
          <p:nvPr>
            <p:ph type="dt" idx="1"/>
          </p:nvPr>
        </p:nvSpPr>
        <p:spPr>
          <a:xfrm>
            <a:off x="3976688" y="0"/>
            <a:ext cx="3041650" cy="466725"/>
          </a:xfrm>
          <a:prstGeom prst="rect">
            <a:avLst/>
          </a:prstGeom>
        </p:spPr>
        <p:txBody>
          <a:bodyPr vert="horz" lIns="93287" tIns="46644" rIns="93287" bIns="46644" rtlCol="0"/>
          <a:lstStyle>
            <a:lvl1pPr algn="r" eaLnBrk="1" fontAlgn="auto" hangingPunct="1">
              <a:spcBef>
                <a:spcPts val="0"/>
              </a:spcBef>
              <a:spcAft>
                <a:spcPts val="0"/>
              </a:spcAft>
              <a:defRPr sz="1200">
                <a:latin typeface="+mn-lt"/>
              </a:defRPr>
            </a:lvl1pPr>
          </a:lstStyle>
          <a:p>
            <a:pPr>
              <a:defRPr/>
            </a:pPr>
            <a:fld id="{FD299287-FE16-4DA4-9428-2FBD0A3E7973}" type="datetimeFigureOut">
              <a:rPr lang="en-US"/>
              <a:t>10/24/2025</a:t>
            </a:fld>
            <a:endParaRPr lang="en-US"/>
          </a:p>
        </p:txBody>
      </p:sp>
      <p:sp>
        <p:nvSpPr>
          <p:cNvPr id="4" name="Slide Image Placeholder 3">
            <a:extLst>
              <a:ext uri="{FF2B5EF4-FFF2-40B4-BE49-F238E27FC236}">
                <a16:creationId xmlns:a16="http://schemas.microsoft.com/office/drawing/2014/main" id="{768A893F-CC54-8DB5-DE64-C947402C48AE}"/>
              </a:ext>
            </a:extLst>
          </p:cNvPr>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pPr lvl="0"/>
            <a:endParaRPr lang="en-US" noProof="0"/>
          </a:p>
        </p:txBody>
      </p:sp>
      <p:sp>
        <p:nvSpPr>
          <p:cNvPr id="5" name="Notes Placeholder 4">
            <a:extLst>
              <a:ext uri="{FF2B5EF4-FFF2-40B4-BE49-F238E27FC236}">
                <a16:creationId xmlns:a16="http://schemas.microsoft.com/office/drawing/2014/main" id="{3ACF666B-E000-B2A4-334B-FAB72D2ADE48}"/>
              </a:ext>
            </a:extLst>
          </p:cNvPr>
          <p:cNvSpPr>
            <a:spLocks noGrp="1"/>
          </p:cNvSpPr>
          <p:nvPr>
            <p:ph type="body" sz="quarter" idx="3"/>
          </p:nvPr>
        </p:nvSpPr>
        <p:spPr>
          <a:xfrm>
            <a:off x="701675" y="4478338"/>
            <a:ext cx="5616575" cy="3663950"/>
          </a:xfrm>
          <a:prstGeom prst="rect">
            <a:avLst/>
          </a:prstGeom>
        </p:spPr>
        <p:txBody>
          <a:bodyPr vert="horz" lIns="93287" tIns="46644" rIns="93287" bIns="46644" rtlCol="0"/>
          <a:lstStyle/>
          <a:p>
            <a:pPr lvl="0"/>
            <a:r>
              <a:rPr lang="en-US" noProof="0"/>
              <a:t>Modifier les styles de texte principaux</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a:extLst>
              <a:ext uri="{FF2B5EF4-FFF2-40B4-BE49-F238E27FC236}">
                <a16:creationId xmlns:a16="http://schemas.microsoft.com/office/drawing/2014/main" id="{78659D8E-0D21-41F2-9D96-A7B78CE00061}"/>
              </a:ext>
            </a:extLst>
          </p:cNvPr>
          <p:cNvSpPr>
            <a:spLocks noGrp="1"/>
          </p:cNvSpPr>
          <p:nvPr>
            <p:ph type="ftr" sz="quarter" idx="4"/>
          </p:nvPr>
        </p:nvSpPr>
        <p:spPr>
          <a:xfrm>
            <a:off x="0" y="8839200"/>
            <a:ext cx="3041650" cy="466725"/>
          </a:xfrm>
          <a:prstGeom prst="rect">
            <a:avLst/>
          </a:prstGeom>
        </p:spPr>
        <p:txBody>
          <a:bodyPr vert="horz" lIns="93287" tIns="46644" rIns="93287" bIns="4664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3E8A9AB-105D-9959-65BC-E3606D14A7D1}"/>
              </a:ext>
            </a:extLst>
          </p:cNvPr>
          <p:cNvSpPr>
            <a:spLocks noGrp="1"/>
          </p:cNvSpPr>
          <p:nvPr>
            <p:ph type="sldNum" sz="quarter" idx="5"/>
          </p:nvPr>
        </p:nvSpPr>
        <p:spPr>
          <a:xfrm>
            <a:off x="3976688" y="8839200"/>
            <a:ext cx="3041650" cy="466725"/>
          </a:xfrm>
          <a:prstGeom prst="rect">
            <a:avLst/>
          </a:prstGeom>
        </p:spPr>
        <p:txBody>
          <a:bodyPr vert="horz" wrap="square" lIns="93287" tIns="46644" rIns="93287" bIns="46644" numCol="1" anchor="b" anchorCtr="0" compatLnSpc="1">
            <a:prstTxWarp prst="textNoShape">
              <a:avLst/>
            </a:prstTxWarp>
          </a:bodyPr>
          <a:lstStyle>
            <a:lvl1pPr algn="r" eaLnBrk="1" hangingPunct="1">
              <a:defRPr sz="1200"/>
            </a:lvl1pPr>
          </a:lstStyle>
          <a:p>
            <a:pPr>
              <a:defRPr/>
            </a:pPr>
            <a:fld id="{E4F56EEE-78B0-4BAA-A8D3-D12602D40C66}"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12CD00-5E08-44AC-14CD-C9DCBD6BC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3C5C017-86A7-6C8D-41A5-B94352DDBA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8BC49DF4-42CA-C837-BB4D-2D260D39D7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238" indent="-290513">
              <a:defRPr>
                <a:solidFill>
                  <a:schemeClr val="tx1"/>
                </a:solidFill>
                <a:latin typeface="Calibri" panose="020F0502020204030204" pitchFamily="34" charset="0"/>
              </a:defRPr>
            </a:lvl2pPr>
            <a:lvl3pPr marL="1165225" indent="-231775">
              <a:defRPr>
                <a:solidFill>
                  <a:schemeClr val="tx1"/>
                </a:solidFill>
                <a:latin typeface="Calibri" panose="020F0502020204030204" pitchFamily="34" charset="0"/>
              </a:defRPr>
            </a:lvl3pPr>
            <a:lvl4pPr marL="1631950" indent="-231775">
              <a:defRPr>
                <a:solidFill>
                  <a:schemeClr val="tx1"/>
                </a:solidFill>
                <a:latin typeface="Calibri" panose="020F0502020204030204" pitchFamily="34" charset="0"/>
              </a:defRPr>
            </a:lvl4pPr>
            <a:lvl5pPr marL="2098675" indent="-231775">
              <a:defRPr>
                <a:solidFill>
                  <a:schemeClr val="tx1"/>
                </a:solidFill>
                <a:latin typeface="Calibri" panose="020F0502020204030204" pitchFamily="34" charset="0"/>
              </a:defRPr>
            </a:lvl5pPr>
            <a:lvl6pPr marL="2555875" indent="-231775" eaLnBrk="0" fontAlgn="base" hangingPunct="0">
              <a:spcBef>
                <a:spcPct val="0"/>
              </a:spcBef>
              <a:spcAft>
                <a:spcPct val="0"/>
              </a:spcAft>
              <a:defRPr>
                <a:solidFill>
                  <a:schemeClr val="tx1"/>
                </a:solidFill>
                <a:latin typeface="Calibri" panose="020F0502020204030204" pitchFamily="34" charset="0"/>
              </a:defRPr>
            </a:lvl6pPr>
            <a:lvl7pPr marL="3013075" indent="-231775" eaLnBrk="0" fontAlgn="base" hangingPunct="0">
              <a:spcBef>
                <a:spcPct val="0"/>
              </a:spcBef>
              <a:spcAft>
                <a:spcPct val="0"/>
              </a:spcAft>
              <a:defRPr>
                <a:solidFill>
                  <a:schemeClr val="tx1"/>
                </a:solidFill>
                <a:latin typeface="Calibri" panose="020F0502020204030204" pitchFamily="34" charset="0"/>
              </a:defRPr>
            </a:lvl7pPr>
            <a:lvl8pPr marL="3470275" indent="-231775" eaLnBrk="0" fontAlgn="base" hangingPunct="0">
              <a:spcBef>
                <a:spcPct val="0"/>
              </a:spcBef>
              <a:spcAft>
                <a:spcPct val="0"/>
              </a:spcAft>
              <a:defRPr>
                <a:solidFill>
                  <a:schemeClr val="tx1"/>
                </a:solidFill>
                <a:latin typeface="Calibri" panose="020F0502020204030204" pitchFamily="34" charset="0"/>
              </a:defRPr>
            </a:lvl8pPr>
            <a:lvl9pPr marL="3927475" indent="-231775" eaLnBrk="0" fontAlgn="base" hangingPunct="0">
              <a:spcBef>
                <a:spcPct val="0"/>
              </a:spcBef>
              <a:spcAft>
                <a:spcPct val="0"/>
              </a:spcAft>
              <a:defRPr>
                <a:solidFill>
                  <a:schemeClr val="tx1"/>
                </a:solidFill>
                <a:latin typeface="Calibri" panose="020F0502020204030204" pitchFamily="34" charset="0"/>
              </a:defRPr>
            </a:lvl9pPr>
          </a:lstStyle>
          <a:p>
            <a:fld id="{7D4DF809-8F2F-4E94-9FBF-55A899DE3268}" type="slidenum">
              <a:rPr lang="en-US" altLang="en-US" smtClean="0">
                <a:solidFill>
                  <a:srgbClr val="000000"/>
                </a:solidFill>
              </a:r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D75CD53-40A7-2C84-AFE1-2140632D92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F9467C0-C7BC-F82A-1798-6D1544ABA8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kern="1200" baseline="0" dirty="0">
                <a:solidFill>
                  <a:schemeClr val="tx1"/>
                </a:solidFill>
                <a:latin typeface="+mn-lt"/>
                <a:ea typeface="+mn-ea"/>
                <a:cs typeface="+mn-cs"/>
              </a:rPr>
              <a:t>	</a:t>
            </a:r>
            <a:br>
              <a:rPr lang="en-CA" dirty="0">
                <a:effectLst/>
              </a:rPr>
            </a:br>
            <a:r>
              <a:rPr lang="en-CA" dirty="0">
                <a:effectLst/>
              </a:rPr>
              <a:t>Le nombre total de cas de BTV-3 en Grande-Bretagne pour la saison vectorielle 2025-2026 (depuis juillet 2025) est de 91. On a dénombré : 87 cas en Angleterre 4 cas au Pays de Galles Le nombre total de cas de BTV-8 en Grande-Bretagne pour la saison vectorielle 2025-2026 (depuis juillet 2025) est de un. Ce cas a été recensé en Angleterre.</a:t>
            </a:r>
          </a:p>
          <a:p>
            <a:endParaRPr lang="en-CA" dirty="0">
              <a:effectLst/>
            </a:endParaRPr>
          </a:p>
          <a:p>
            <a:r>
              <a:rPr lang="en-CA" dirty="0">
                <a:effectLst/>
              </a:rPr>
              <a:t>L'Italie a récemment signalé un cas de BTV-5 chez des moutons en Sardaigne</a:t>
            </a:r>
          </a:p>
          <a:p>
            <a:endParaRPr lang="en-CA" dirty="0">
              <a:effectLst/>
            </a:endParaRPr>
          </a:p>
          <a:p>
            <a:endParaRPr lang="en-CA" altLang="en-US" dirty="0"/>
          </a:p>
        </p:txBody>
      </p:sp>
      <p:sp>
        <p:nvSpPr>
          <p:cNvPr id="17412" name="Slide Number Placeholder 3">
            <a:extLst>
              <a:ext uri="{FF2B5EF4-FFF2-40B4-BE49-F238E27FC236}">
                <a16:creationId xmlns:a16="http://schemas.microsoft.com/office/drawing/2014/main" id="{B2C7FA14-631B-65D1-E0D5-633579EDC4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76C257-B166-44D5-BB7B-9AE5BBE00DC0}"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564D5-5DAB-9AAF-DF27-7807B8F03261}"/>
            </a:ext>
          </a:extLst>
        </p:cNvPr>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B024CEB-7440-31E1-4BD0-67F6C208F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B9723623-A256-7E6C-F427-2AB8333D63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CA" altLang="en-US" dirty="0"/>
          </a:p>
        </p:txBody>
      </p:sp>
      <p:sp>
        <p:nvSpPr>
          <p:cNvPr id="17412" name="Slide Number Placeholder 3">
            <a:extLst>
              <a:ext uri="{FF2B5EF4-FFF2-40B4-BE49-F238E27FC236}">
                <a16:creationId xmlns:a16="http://schemas.microsoft.com/office/drawing/2014/main" id="{6897DA1C-913E-2E18-46EF-AE73898972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76C257-B166-44D5-BB7B-9AE5BBE00DC0}" type="slidenum">
              <a:rPr lang="en-US" altLang="en-US" smtClean="0"/>
              <a:t>11</a:t>
            </a:fld>
            <a:endParaRPr lang="en-US" altLang="en-US"/>
          </a:p>
        </p:txBody>
      </p:sp>
    </p:spTree>
    <p:extLst>
      <p:ext uri="{BB962C8B-B14F-4D97-AF65-F5344CB8AC3E}">
        <p14:creationId xmlns:p14="http://schemas.microsoft.com/office/powerpoint/2010/main" val="1961139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FEF4-8A52-FB78-4C7C-45B21087C0FD}"/>
            </a:ext>
          </a:extLst>
        </p:cNvPr>
        <p:cNvGrpSpPr/>
        <p:nvPr/>
      </p:nvGrpSpPr>
      <p:grpSpPr>
        <a:xfrm>
          <a:off x="0" y="0"/>
          <a:ext cx="0" cy="0"/>
          <a:chOff x="0" y="0"/>
          <a:chExt cx="0" cy="0"/>
        </a:xfrm>
      </p:grpSpPr>
      <p:sp>
        <p:nvSpPr>
          <p:cNvPr id="31746" name="Notes Placeholder 1">
            <a:extLst>
              <a:ext uri="{FF2B5EF4-FFF2-40B4-BE49-F238E27FC236}">
                <a16:creationId xmlns:a16="http://schemas.microsoft.com/office/drawing/2014/main" id="{233396A1-6F44-BD87-C560-171C2939FC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Au 20 septembre 2025, selon les données de l'ASPC (semaine épidémiologique 38), 187 cas humains de VNO ont été signalés à travers le Canada, avec 4 décès, 37 cas chez les chevaux, 231 oiseaux sauvages morts détectés et 412 pools de moustiques positifs (Ontario et Manitoba).</a:t>
            </a:r>
          </a:p>
          <a:p>
            <a:endParaRPr lang="en-CA" altLang="en-US" dirty="0"/>
          </a:p>
          <a:p>
            <a:endParaRPr lang="en-CA" altLang="en-US" dirty="0"/>
          </a:p>
          <a:p>
            <a:endParaRPr lang="en-CA" altLang="en-US" dirty="0"/>
          </a:p>
          <a:p>
            <a:r>
              <a:rPr lang="en-CA" b="1" dirty="0"/>
              <a:t>Les cas de VNO sont en forte augmentation en Europe</a:t>
            </a:r>
            <a:r>
              <a:rPr lang="en-CA" dirty="0"/>
              <a:t>, </a:t>
            </a:r>
            <a:r>
              <a:rPr lang="en-CA" b="1" dirty="0"/>
              <a:t>le changement climatique élargissant l'habitat des moustiques</a:t>
            </a:r>
            <a:r>
              <a:rPr lang="en-CA" dirty="0"/>
              <a:t>, en particulier ceux du genre </a:t>
            </a:r>
            <a:r>
              <a:rPr lang="en-CA" i="1" dirty="0"/>
              <a:t>Culex</a:t>
            </a:r>
            <a:r>
              <a:rPr lang="en-CA" dirty="0"/>
              <a:t>. [L'Italie est le pays le plus touché, avec </a:t>
            </a:r>
            <a:r>
              <a:rPr lang="en-CA" b="1" dirty="0"/>
              <a:t>plus de 80 % de toutes les infections confirmées </a:t>
            </a:r>
            <a:r>
              <a:rPr lang="en-CA" dirty="0"/>
              <a:t>dans l'UE</a:t>
            </a:r>
          </a:p>
          <a:p>
            <a:endParaRPr lang="en-CA"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sz="1200" dirty="0"/>
              <a:t>Il est impossible d'inclure tous les signaux, ce graphique est donc également sous-représentatif. </a:t>
            </a:r>
          </a:p>
          <a:p>
            <a:endParaRPr lang="en-CA" altLang="en-US" dirty="0"/>
          </a:p>
        </p:txBody>
      </p:sp>
    </p:spTree>
    <p:extLst>
      <p:ext uri="{BB962C8B-B14F-4D97-AF65-F5344CB8AC3E}">
        <p14:creationId xmlns:p14="http://schemas.microsoft.com/office/powerpoint/2010/main" val="75981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B3BD-00AE-F2BC-D026-C07D3CFF9267}"/>
            </a:ext>
          </a:extLst>
        </p:cNvPr>
        <p:cNvGrpSpPr/>
        <p:nvPr/>
      </p:nvGrpSpPr>
      <p:grpSpPr>
        <a:xfrm>
          <a:off x="0" y="0"/>
          <a:ext cx="0" cy="0"/>
          <a:chOff x="0" y="0"/>
          <a:chExt cx="0" cy="0"/>
        </a:xfrm>
      </p:grpSpPr>
      <p:sp>
        <p:nvSpPr>
          <p:cNvPr id="31746" name="Notes Placeholder 1">
            <a:extLst>
              <a:ext uri="{FF2B5EF4-FFF2-40B4-BE49-F238E27FC236}">
                <a16:creationId xmlns:a16="http://schemas.microsoft.com/office/drawing/2014/main" id="{706C5327-EF79-E02D-941E-9ADB30B23A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Canada – 1 cas humain provenait de Hamilton, en Ontario. </a:t>
            </a:r>
          </a:p>
        </p:txBody>
      </p:sp>
    </p:spTree>
    <p:extLst>
      <p:ext uri="{BB962C8B-B14F-4D97-AF65-F5344CB8AC3E}">
        <p14:creationId xmlns:p14="http://schemas.microsoft.com/office/powerpoint/2010/main" val="355734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Le chikungunya est une maladie virale transmise par les moustiques, causée par le virus CHIKV et transmise par </a:t>
            </a:r>
            <a:r>
              <a:rPr lang="en-CA" sz="1200" b="0" i="1" kern="1200" dirty="0">
                <a:solidFill>
                  <a:schemeClr val="tx1"/>
                </a:solidFill>
                <a:effectLst/>
                <a:latin typeface="+mn-lt"/>
                <a:ea typeface="+mn-ea"/>
                <a:cs typeface="+mn-cs"/>
              </a:rPr>
              <a:t>les moustiques Aedes aegypti </a:t>
            </a:r>
            <a:r>
              <a:rPr lang="en-CA" sz="1200" b="0" i="0" kern="1200" dirty="0">
                <a:solidFill>
                  <a:schemeClr val="tx1"/>
                </a:solidFill>
                <a:effectLst/>
                <a:latin typeface="+mn-lt"/>
                <a:ea typeface="+mn-ea"/>
                <a:cs typeface="+mn-cs"/>
              </a:rPr>
              <a:t>et </a:t>
            </a:r>
            <a:r>
              <a:rPr lang="en-CA" sz="1200" b="0" i="1" kern="1200" dirty="0">
                <a:solidFill>
                  <a:schemeClr val="tx1"/>
                </a:solidFill>
                <a:effectLst/>
                <a:latin typeface="+mn-lt"/>
                <a:ea typeface="+mn-ea"/>
                <a:cs typeface="+mn-cs"/>
              </a:rPr>
              <a:t>Aedes albopictus</a:t>
            </a:r>
            <a:r>
              <a:rPr lang="en-CA" sz="1200" b="0" i="0" kern="1200" dirty="0">
                <a:solidFill>
                  <a:schemeClr val="tx1"/>
                </a:solidFill>
                <a:effectLst/>
                <a:latin typeface="+mn-lt"/>
                <a:ea typeface="+mn-ea"/>
                <a:cs typeface="+mn-cs"/>
              </a:rPr>
              <a:t>, qui peuvent également transmettre les virus de la dengue et du Zika.</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Selon les données disponibles de janvier à septembre 2025, 263 592 cas suspects et 181 679 cas confirmés de maladie à CHIKV ont été signalés dans le monde, ainsi que 155 décès liés à cette maladie. Si certaines régions de l'OMS signalent un nombre de cas inférieur à celui de 2024, d'autres connaissent une augmentation marquée.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 La maladie à CHIKV peut être introduite dans de nouvelles zones par des voyageurs infectés et une transmission locale peut s'établir en présence de moustiques Aedes et d'une population sensible.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En Chine, au 27 septembre 2025, un total de 16 452 cas de transmission locale ont été signalés dans la province du Guangdong. Tous les cas ont été confirmés en laboratoire. Il s'agit de la plus grande épidémie de chikungunya jamais enregistrée en Chine. Les cas ont été signalés dans 21 villes, principalement à Foshan (10 032), Jiangmen (5 209), Guangzhou (590), Shenzhen (128), Zhanjiang (112), Zhuhai (60) et Zhongshan (54). En outre, entre le 1er et le 21 septembre, la région autonome du Guangxi Zhuang a signalé 297 cas locaux et associés ; la province du Fujian a signalé 124 cas locaux et associés ; et certaines autres provinces (telles que les provinces du Hunan, du Sichuan et de Hainan) ont également signalé des cas.</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En 2025, deux pays européens, la France et l'Italie, ont signalé des cas de maladie à virus CHIKV acquis localement. La France a enregistré 479 cas répartis dans 54 clusters, dont 40 sont actuellement actifs. L'Italie a signalé 205 cas acquis localement répartis dans quatre clusters, dont</a:t>
            </a:r>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t>14</a:t>
            </a:fld>
            <a:endParaRPr lang="en-US" altLang="en-US"/>
          </a:p>
        </p:txBody>
      </p:sp>
    </p:spTree>
    <p:extLst>
      <p:ext uri="{BB962C8B-B14F-4D97-AF65-F5344CB8AC3E}">
        <p14:creationId xmlns:p14="http://schemas.microsoft.com/office/powerpoint/2010/main" val="931325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otes Placeholder 1">
            <a:extLst>
              <a:ext uri="{FF2B5EF4-FFF2-40B4-BE49-F238E27FC236}">
                <a16:creationId xmlns:a16="http://schemas.microsoft.com/office/drawing/2014/main" id="{F0A25F9B-BEB6-0580-3EB0-69973F8964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En 2025, entre la semaine épidémiologique 1 et la semaine épidémiologique 30, 12 786 cas confirmés d'Oropouche ont été signalés dans la région des Amériques. Des cas confirmés ont été signalés dans 11 pays : Brésil (n = 11 888 cas, dont cinq décès), Canada (n = 1 cas importé), Chili (n = 2 cas importés), Colombie (n = 26 cas), Cuba (n = 28 cas), États-Unis d'Amérique (n = 1 cas importé), Guyana (n = 1 cas), Panama (n = 501 cas, dont un décès), Pérou (n = 330 cas), Uruguay (n = 3 cas importés) et Venezuela (République bolivarienne du) (n = 5 cas) (Figure 5) (33)</a:t>
            </a:r>
            <a:endParaRPr lang="en-CA" altLang="en-US" dirty="0"/>
          </a:p>
        </p:txBody>
      </p:sp>
    </p:spTree>
    <p:extLst>
      <p:ext uri="{BB962C8B-B14F-4D97-AF65-F5344CB8AC3E}">
        <p14:creationId xmlns:p14="http://schemas.microsoft.com/office/powerpoint/2010/main" val="307763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2E51104-B0D4-547B-FEBC-1A79D23A97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1DF1E55F-1D32-490B-FCB6-C23E75A6EA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CA" b="0" i="0" dirty="0">
              <a:solidFill>
                <a:srgbClr val="212529"/>
              </a:solidFill>
              <a:effectLst/>
              <a:latin typeface="roboto" panose="02000000000000000000" pitchFamily="2" charset="0"/>
            </a:endParaRPr>
          </a:p>
          <a:p>
            <a:pPr algn="l"/>
            <a:r>
              <a:rPr lang="en-CA" dirty="0"/>
              <a:t>Au cours de la semaine épidémiologique 36 de 2025, un total de 3 814 835 millions de cas suspects de dengue ont été signalés, 1 527 118 cas (40 %) ont été confirmés en laboratoire et 6 198 (0,2 %) ont été classés comme cas graves de dengue. Au total, 1 936 décès ont été enregistrés, soit un taux de létalité (CFR) de 0,051 %.</a:t>
            </a:r>
          </a:p>
          <a:p>
            <a:pPr algn="l"/>
            <a:endParaRPr lang="en-CA" dirty="0"/>
          </a:p>
          <a:p>
            <a:pPr algn="l"/>
            <a:r>
              <a:rPr lang="en-CA" dirty="0"/>
              <a:t>Toutefois, le nombre total de cas représente une baisse de 68 % par rapport à la même période en 2024 et de 10 % par rapport à la moyenne des cinq dernières années.</a:t>
            </a:r>
          </a:p>
          <a:p>
            <a:pPr algn="l"/>
            <a:endParaRPr lang="en-CA" b="0" i="0" dirty="0">
              <a:solidFill>
                <a:srgbClr val="000000"/>
              </a:solidFill>
              <a:effectLst/>
              <a:latin typeface="abcsans"/>
            </a:endParaRPr>
          </a:p>
          <a:p>
            <a:pPr algn="l"/>
            <a:r>
              <a:rPr lang="en-CA" b="0" i="0" dirty="0">
                <a:solidFill>
                  <a:srgbClr val="000000"/>
                </a:solidFill>
                <a:effectLst/>
                <a:latin typeface="abcsans"/>
              </a:rPr>
              <a:t>Le pays ayant signalé le plus grand nombre de cas est le Brésil, suivi de la Colombie, du Mexique et de la Guyane </a:t>
            </a:r>
          </a:p>
          <a:p>
            <a:pPr algn="l"/>
            <a:endParaRPr lang="en-CA" b="0" i="0" dirty="0">
              <a:solidFill>
                <a:srgbClr val="000000"/>
              </a:solidFill>
              <a:effectLst/>
              <a:latin typeface="abcsans"/>
            </a:endParaRPr>
          </a:p>
          <a:p>
            <a:r>
              <a:rPr lang="en-CA" b="1" dirty="0"/>
              <a:t>Bangladesh </a:t>
            </a:r>
            <a:r>
              <a:rPr lang="en-CA" dirty="0"/>
              <a:t>: augmentation du nombre de cas, &gt;</a:t>
            </a:r>
            <a:r>
              <a:rPr lang="en-CA" sz="1200" b="0" i="0" kern="1200" dirty="0">
                <a:solidFill>
                  <a:schemeClr val="tx1"/>
                </a:solidFill>
                <a:effectLst/>
                <a:latin typeface="+mn-lt"/>
                <a:ea typeface="+mn-ea"/>
                <a:cs typeface="+mn-cs"/>
              </a:rPr>
              <a:t> 50 000 cas pour l'année (50 689) et 215 décès.</a:t>
            </a:r>
          </a:p>
          <a:p>
            <a:pPr algn="l"/>
            <a:r>
              <a:rPr lang="en-CA" b="1" dirty="0"/>
              <a:t>Inde </a:t>
            </a:r>
            <a:r>
              <a:rPr lang="en-CA" dirty="0"/>
              <a:t>: augmentation du nombre de cas au </a:t>
            </a:r>
            <a:r>
              <a:rPr lang="en-CA" b="1" dirty="0"/>
              <a:t>Kerala </a:t>
            </a:r>
            <a:r>
              <a:rPr lang="en-CA" dirty="0"/>
              <a:t>(566 cas) et au </a:t>
            </a:r>
            <a:r>
              <a:rPr lang="en-CA" b="1" dirty="0"/>
              <a:t>Karnataka </a:t>
            </a:r>
            <a:r>
              <a:rPr lang="en-CA" dirty="0"/>
              <a:t>(183 cas). </a:t>
            </a:r>
          </a:p>
          <a:p>
            <a:pPr algn="l"/>
            <a:r>
              <a:rPr lang="en-CA" b="1" dirty="0"/>
              <a:t>Afghanistan </a:t>
            </a:r>
            <a:r>
              <a:rPr lang="en-CA" dirty="0"/>
              <a:t>: augmentation des cas suspects depuis la mi-avril (595 cas).</a:t>
            </a:r>
          </a:p>
          <a:p>
            <a:pPr algn="l"/>
            <a:r>
              <a:rPr lang="en-CA" b="1" dirty="0"/>
              <a:t>Chine </a:t>
            </a:r>
            <a:r>
              <a:rPr lang="en-CA" dirty="0"/>
              <a:t>: 563 cas confirmés, soit plus qu'en juin 2024.</a:t>
            </a:r>
            <a:endParaRPr lang="en-CA" b="0" i="0" dirty="0">
              <a:solidFill>
                <a:srgbClr val="000000"/>
              </a:solidFill>
              <a:effectLst/>
              <a:latin typeface="abcsans"/>
            </a:endParaRPr>
          </a:p>
          <a:p>
            <a:endParaRPr lang="en-CA" altLang="en-US" dirty="0"/>
          </a:p>
        </p:txBody>
      </p:sp>
      <p:sp>
        <p:nvSpPr>
          <p:cNvPr id="33796" name="Slide Number Placeholder 3">
            <a:extLst>
              <a:ext uri="{FF2B5EF4-FFF2-40B4-BE49-F238E27FC236}">
                <a16:creationId xmlns:a16="http://schemas.microsoft.com/office/drawing/2014/main" id="{85EF2F75-A6F0-E003-185C-BB808A57F0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7E169B3-34B7-4C52-95D0-43E49D91793C}"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8039-4BFC-DA21-60DF-AE4192D29D7E}"/>
            </a:ext>
          </a:extLst>
        </p:cNvPr>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6017EF7-A6DB-9935-4647-EFF24CECAE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FABB84E-7532-2894-4E26-959E39EEFD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Des publications récentes mettent en évidence les risques émergents et les nouvelles découvertes : </a:t>
            </a:r>
          </a:p>
          <a:p>
            <a:r>
              <a:rPr lang="en-CA" dirty="0"/>
              <a:t>Endémicité de la maladie de Chagas aux États-Unis</a:t>
            </a:r>
          </a:p>
          <a:p>
            <a:r>
              <a:rPr lang="en-CA" dirty="0"/>
              <a:t>Nouveaux </a:t>
            </a:r>
            <a:r>
              <a:rPr lang="en-CA" dirty="0" err="1"/>
              <a:t>orthobunyavirus </a:t>
            </a:r>
            <a:r>
              <a:rPr lang="en-CA" dirty="0"/>
              <a:t>en Afrique du Sud</a:t>
            </a:r>
          </a:p>
          <a:p>
            <a:r>
              <a:rPr lang="en-CA" dirty="0"/>
              <a:t>Tiques exotiques importées et agents pathogènes vecteurs chez les chiens</a:t>
            </a:r>
          </a:p>
          <a:p>
            <a:r>
              <a:rPr lang="en-CA" dirty="0"/>
              <a:t>Transmission verticale du virus Usutu</a:t>
            </a:r>
          </a:p>
          <a:p>
            <a:r>
              <a:rPr lang="en-CA" dirty="0"/>
              <a:t>La fièvre hémorragique de Crimée-Congo en Europe et en Afrique</a:t>
            </a:r>
          </a:p>
          <a:p>
            <a:r>
              <a:rPr lang="en-CA" dirty="0"/>
              <a:t>Mises à jour de la surveillance de la dengue, du VNO et d'autres arbovirus</a:t>
            </a:r>
          </a:p>
        </p:txBody>
      </p:sp>
      <p:sp>
        <p:nvSpPr>
          <p:cNvPr id="39940" name="Slide Number Placeholder 3">
            <a:extLst>
              <a:ext uri="{FF2B5EF4-FFF2-40B4-BE49-F238E27FC236}">
                <a16:creationId xmlns:a16="http://schemas.microsoft.com/office/drawing/2014/main" id="{F4991FC2-1D54-329F-54B9-95E12B2C73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6A60B-BDCE-4335-B86E-5E199513AA5D}" type="slidenum">
              <a:rPr lang="en-US" altLang="en-US" smtClean="0"/>
              <a:t>17</a:t>
            </a:fld>
            <a:endParaRPr lang="en-US" altLang="en-US"/>
          </a:p>
        </p:txBody>
      </p:sp>
    </p:spTree>
    <p:extLst>
      <p:ext uri="{BB962C8B-B14F-4D97-AF65-F5344CB8AC3E}">
        <p14:creationId xmlns:p14="http://schemas.microsoft.com/office/powerpoint/2010/main" val="398606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60EC5A7-73EF-F155-2EF9-FEF7A9B70F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5788AB9-92A3-6F4C-DC0D-0C3AB16182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9940" name="Slide Number Placeholder 3">
            <a:extLst>
              <a:ext uri="{FF2B5EF4-FFF2-40B4-BE49-F238E27FC236}">
                <a16:creationId xmlns:a16="http://schemas.microsoft.com/office/drawing/2014/main" id="{F5DC6174-4B62-B4EC-12B9-1DBCBC9FC3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6A60B-BDCE-4335-B86E-5E199513AA5D}"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764ADE6-B2CC-8867-CC2D-DDED577AC8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065B6B4-32E6-7634-1A85-928A312E9D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1988" name="Slide Number Placeholder 3">
            <a:extLst>
              <a:ext uri="{FF2B5EF4-FFF2-40B4-BE49-F238E27FC236}">
                <a16:creationId xmlns:a16="http://schemas.microsoft.com/office/drawing/2014/main" id="{A0E2B440-A259-F455-7374-DE5CBAA85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0A93C7-00C1-4353-ABB4-9C787A6A3154}"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La fièvre maculée des montagnes Rocheuses est une maladie causée par la bactérie Rickettsia </a:t>
            </a:r>
            <a:r>
              <a:rPr lang="en-CA" sz="1200" b="0" i="0" u="none" strike="noStrike" kern="1200" baseline="0" dirty="0" err="1">
                <a:solidFill>
                  <a:schemeClr val="tx1"/>
                </a:solidFill>
                <a:latin typeface="+mn-lt"/>
                <a:ea typeface="+mn-ea"/>
                <a:cs typeface="+mn-cs"/>
              </a:rPr>
              <a:t>rickettii</a:t>
            </a:r>
            <a:r>
              <a:rPr lang="en-CA" sz="1200" b="0" i="0" u="none" strike="noStrike" kern="1200" baseline="0" dirty="0">
                <a:solidFill>
                  <a:schemeClr val="tx1"/>
                </a:solidFill>
                <a:latin typeface="+mn-lt"/>
                <a:ea typeface="+mn-ea"/>
                <a:cs typeface="+mn-cs"/>
              </a:rPr>
              <a:t>, qui se transmet par les piqûres de tiques. Elle est endémique au Mexique et dans certaines régions des États-Unis, où elle est principalement transmise par la tique américaine du chien, mais aussi par la tique des bois des Rocheuses et la tique brune du chien.</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La tique américaine du chien </a:t>
            </a:r>
            <a:r>
              <a:rPr lang="en-CA" sz="1200" kern="1200" dirty="0">
                <a:solidFill>
                  <a:schemeClr val="tx1"/>
                </a:solidFill>
                <a:effectLst/>
                <a:latin typeface="+mn-lt"/>
                <a:ea typeface="+mn-ea"/>
                <a:cs typeface="+mn-cs"/>
              </a:rPr>
              <a:t>est également bien implantée dans tout le Canada, de l'est de l'Alberta à la Nouvelle-Écosse, avec une forte prévalence au Manitoba, en Ontario et en Nouvelle-Écosse à la fin du printemps et au début de l'été. Son aire de répartition s'est étendue vers le nord et l'ouest au fil du temps, probablement en raison du changement climatique, des changements dans l'utilisation des terres et de la migration des hôtes.</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Cet été, des cas ont commencé à apparaître en Ontario, puis au Québec et en Saskatchewan. </a:t>
            </a:r>
            <a:r>
              <a:rPr lang="en-CA" dirty="0"/>
              <a:t>Au Canada, la RMSF n'est actuellement pas déclarable au niveau national ni à l'Agence de la santé publique du Canada (ASPC), mais elle est surveillée en tant que pathogène émergent. </a:t>
            </a:r>
            <a:endParaRPr lang="en-CA" sz="1100" dirty="0"/>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À la fin du mois de juin 2025, des cas de RMSF ont été signalés chez des chiens en Ontario. Un </a:t>
            </a:r>
            <a:r>
              <a:rPr lang="en-CA" dirty="0" err="1"/>
              <a:t>premier </a:t>
            </a:r>
            <a:r>
              <a:rPr lang="en-CA" dirty="0"/>
              <a:t>cas a été testé positif à </a:t>
            </a:r>
            <a:r>
              <a:rPr lang="en-CA" i="1" dirty="0"/>
              <a:t>Rickettsia </a:t>
            </a:r>
            <a:r>
              <a:rPr lang="en-CA" i="1" dirty="0" err="1"/>
              <a:t>rickettsii </a:t>
            </a:r>
            <a:r>
              <a:rPr lang="en-CA" dirty="0"/>
              <a:t>par PCR et présentait des signes cliniques correspondants. D'autres cas non vérifiés ont été signalés dans la même région. Peu après, </a:t>
            </a:r>
            <a:r>
              <a:rPr lang="en-CA" sz="1200" b="0" i="0" u="none" strike="noStrike" kern="1200" baseline="0" dirty="0">
                <a:solidFill>
                  <a:schemeClr val="tx1"/>
                </a:solidFill>
                <a:latin typeface="+mn-lt"/>
                <a:ea typeface="+mn-ea"/>
                <a:cs typeface="+mn-cs"/>
              </a:rPr>
              <a:t>quatre autres cas ont été signalés, portant le nombre total de cas à cinq, dont quatre avaient séjourné à Long Point, une région bien connue pour son abondance de tiques et de maladies transmises par les tiques.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Les antécédents du cinquième chien sont moins clairs, mais il se peut qu'il ait également séjourné dans la région. </a:t>
            </a:r>
          </a:p>
          <a:p>
            <a:r>
              <a:rPr lang="en-CA" sz="1200" b="0" i="0" u="none" strike="noStrike" kern="1200" baseline="0" dirty="0">
                <a:solidFill>
                  <a:schemeClr val="tx1"/>
                </a:solidFill>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À la mi-août, le Québec </a:t>
            </a:r>
            <a:r>
              <a:rPr lang="en-CA" dirty="0"/>
              <a:t>a confirmé son premier cas de RMSF chez un résident des </a:t>
            </a:r>
            <a:r>
              <a:rPr lang="en-CA" b="1" dirty="0"/>
              <a:t>Cantons-de-l'Est (nous y reviendrons dans un instant).</a:t>
            </a:r>
            <a:endParaRPr lang="en-CA" dirty="0"/>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r>
              <a:rPr lang="en-CA" sz="1200" b="0" i="0" u="none" strike="noStrike" kern="1200" baseline="0" dirty="0">
                <a:solidFill>
                  <a:schemeClr val="tx1"/>
                </a:solidFill>
                <a:latin typeface="+mn-lt"/>
                <a:ea typeface="+mn-ea"/>
                <a:cs typeface="+mn-cs"/>
              </a:rPr>
              <a:t>Début septembre, un homme de </a:t>
            </a:r>
            <a:r>
              <a:rPr lang="en-CA" sz="1200" b="1" i="0" u="none" strike="noStrike" kern="1200" baseline="0" dirty="0">
                <a:solidFill>
                  <a:schemeClr val="tx1"/>
                </a:solidFill>
                <a:latin typeface="+mn-lt"/>
                <a:ea typeface="+mn-ea"/>
                <a:cs typeface="+mn-cs"/>
              </a:rPr>
              <a:t>Prince Albert, en Saskatchewan</a:t>
            </a:r>
            <a:r>
              <a:rPr lang="en-CA" sz="1200" b="0" i="0" u="none" strike="noStrike" kern="1200" baseline="0" dirty="0">
                <a:solidFill>
                  <a:schemeClr val="tx1"/>
                </a:solidFill>
                <a:latin typeface="+mn-lt"/>
                <a:ea typeface="+mn-ea"/>
                <a:cs typeface="+mn-cs"/>
              </a:rPr>
              <a:t>, a été testé positif à la RMSF ; il pense avoir contracté la maladie à la suite d'une piqûre de tique à </a:t>
            </a:r>
            <a:r>
              <a:rPr lang="en-CA" sz="1200" b="1" i="0" u="none" strike="noStrike" kern="1200" baseline="0" dirty="0">
                <a:solidFill>
                  <a:schemeClr val="tx1"/>
                </a:solidFill>
                <a:latin typeface="+mn-lt"/>
                <a:ea typeface="+mn-ea"/>
                <a:cs typeface="+mn-cs"/>
              </a:rPr>
              <a:t>Emma Lake. </a:t>
            </a:r>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r>
              <a:rPr lang="en-CA" sz="1200" b="1" i="0" u="none" strike="noStrike" kern="1200" baseline="0" dirty="0">
                <a:solidFill>
                  <a:schemeClr val="tx1"/>
                </a:solidFill>
                <a:latin typeface="+mn-lt"/>
                <a:ea typeface="+mn-ea"/>
                <a:cs typeface="+mn-cs"/>
              </a:rPr>
              <a:t>À la mi-septembre, l'Ontario </a:t>
            </a:r>
            <a:r>
              <a:rPr lang="en-CA" sz="1200" b="0" i="0" u="none" strike="noStrike" kern="1200" baseline="0" dirty="0">
                <a:solidFill>
                  <a:schemeClr val="tx1"/>
                </a:solidFill>
                <a:latin typeface="+mn-lt"/>
                <a:ea typeface="+mn-ea"/>
                <a:cs typeface="+mn-cs"/>
              </a:rPr>
              <a:t>a confirmé deux cas humains de RMSF chez des personnes ayant déclaré s'être rendues à </a:t>
            </a:r>
            <a:r>
              <a:rPr lang="en-CA" sz="1200" b="1" i="0" u="none" strike="noStrike" kern="1200" baseline="0" dirty="0">
                <a:solidFill>
                  <a:schemeClr val="tx1"/>
                </a:solidFill>
                <a:latin typeface="+mn-lt"/>
                <a:ea typeface="+mn-ea"/>
                <a:cs typeface="+mn-cs"/>
              </a:rPr>
              <a:t>Long Point </a:t>
            </a:r>
            <a:r>
              <a:rPr lang="en-CA" sz="1200" b="0" i="0" u="none" strike="noStrike" kern="1200" baseline="0" dirty="0">
                <a:solidFill>
                  <a:schemeClr val="tx1"/>
                </a:solidFill>
                <a:latin typeface="+mn-lt"/>
                <a:ea typeface="+mn-ea"/>
                <a:cs typeface="+mn-cs"/>
              </a:rPr>
              <a:t>(la même région où des cas chez des chiens ont été signalés au début de l'été). Cependant, l'une des sources a mentionné que l'une de ces personnes était la même que celle qui avait été déclarée positive au Québec. </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La surveillance locale des tiques dans la région de Long Point a  permis d'identifier </a:t>
            </a:r>
            <a:r>
              <a:rPr lang="en-CA" sz="1200" i="1" dirty="0"/>
              <a:t>R. </a:t>
            </a:r>
            <a:r>
              <a:rPr lang="en-CA" sz="1200" i="1" dirty="0" err="1"/>
              <a:t>rickettsii </a:t>
            </a:r>
            <a:r>
              <a:rPr lang="en-CA" sz="1200" dirty="0"/>
              <a:t>chez les tiques américaines du chien.</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Au total, il y a donc eu 5 cas confirmés chez les chiens et 3 (ou 4) cas signalés chez les humains au cours de l'été dernier. </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t>2</a:t>
            </a:fld>
            <a:endParaRPr lang="en-US" altLang="en-US"/>
          </a:p>
        </p:txBody>
      </p:sp>
    </p:spTree>
    <p:extLst>
      <p:ext uri="{BB962C8B-B14F-4D97-AF65-F5344CB8AC3E}">
        <p14:creationId xmlns:p14="http://schemas.microsoft.com/office/powerpoint/2010/main" val="2696958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B8C3-83DD-4CB8-DC9C-BB45FB13C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570C0-1DA8-7FFD-5CE7-8F386346F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F33B3-1267-CA3E-EB20-98AEE502A1DA}"/>
              </a:ext>
            </a:extLst>
          </p:cNvPr>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	</a:t>
            </a:r>
          </a:p>
          <a:p>
            <a:r>
              <a:rPr lang="en-CA" dirty="0"/>
              <a:t>En raison du nombre croissant de signalements, nous avons décidé de lancer un appel à la communauté afin de recueillir des commentaires sur la pertinence pour le Canada, </a:t>
            </a:r>
            <a:r>
              <a:rPr lang="en-CA" sz="1200" kern="1200" dirty="0">
                <a:solidFill>
                  <a:schemeClr val="tx1"/>
                </a:solidFill>
                <a:effectLst/>
                <a:latin typeface="+mn-lt"/>
                <a:ea typeface="+mn-ea"/>
                <a:cs typeface="+mn-cs"/>
              </a:rPr>
              <a:t>les préoccupations ou les implications les plus urgentes, et les mesures que nous pourrions prendre pour empêcher une nouvelle propagation et améliorer la détection précoce.</a:t>
            </a:r>
          </a:p>
          <a:p>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5A122077-C56A-FB84-7A32-EFA8D2275FF8}"/>
              </a:ext>
            </a:extLst>
          </p:cNvPr>
          <p:cNvSpPr>
            <a:spLocks noGrp="1"/>
          </p:cNvSpPr>
          <p:nvPr>
            <p:ph type="sldNum" sz="quarter" idx="5"/>
          </p:nvPr>
        </p:nvSpPr>
        <p:spPr/>
        <p:txBody>
          <a:bodyPr/>
          <a:lstStyle/>
          <a:p>
            <a:pPr>
              <a:defRPr/>
            </a:pPr>
            <a:fld id="{E4F56EEE-78B0-4BAA-A8D3-D12602D40C66}" type="slidenum">
              <a:rPr lang="en-US" altLang="en-US" smtClean="0"/>
              <a:t>3</a:t>
            </a:fld>
            <a:endParaRPr lang="en-US" altLang="en-US"/>
          </a:p>
        </p:txBody>
      </p:sp>
    </p:spTree>
    <p:extLst>
      <p:ext uri="{BB962C8B-B14F-4D97-AF65-F5344CB8AC3E}">
        <p14:creationId xmlns:p14="http://schemas.microsoft.com/office/powerpoint/2010/main" val="209445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954D-BC7A-D41E-3E76-5126C0B4A949}"/>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3B6AA2C-902E-D32C-CD67-A9BD6099DB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85882EF-C5CC-DF57-8F3E-AA6405870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US" altLang="en-US" dirty="0"/>
          </a:p>
        </p:txBody>
      </p:sp>
      <p:sp>
        <p:nvSpPr>
          <p:cNvPr id="25604" name="Slide Number Placeholder 3">
            <a:extLst>
              <a:ext uri="{FF2B5EF4-FFF2-40B4-BE49-F238E27FC236}">
                <a16:creationId xmlns:a16="http://schemas.microsoft.com/office/drawing/2014/main" id="{EE72844B-3007-0CDB-F042-0DCA86D4D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E9953A-31F7-4EA1-8FD1-AD60B5BC714F}" type="slidenum">
              <a:rPr lang="en-US" altLang="en-US" smtClean="0"/>
              <a:t>4</a:t>
            </a:fld>
            <a:endParaRPr lang="en-US" altLang="en-US"/>
          </a:p>
        </p:txBody>
      </p:sp>
    </p:spTree>
    <p:extLst>
      <p:ext uri="{BB962C8B-B14F-4D97-AF65-F5344CB8AC3E}">
        <p14:creationId xmlns:p14="http://schemas.microsoft.com/office/powerpoint/2010/main" val="2740674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Les États-Unis ne présentent actuellement pas les conditions propices à une épidémie majeure, mais celles-ci deviennent de plus en plus favorables à la transmission du paludisme. Les hivers plus doux permettent aux moustiques </a:t>
            </a:r>
            <a:r>
              <a:rPr lang="en-CA" sz="1200" b="0" i="1" kern="1200" dirty="0">
                <a:solidFill>
                  <a:schemeClr val="tx1"/>
                </a:solidFill>
                <a:effectLst/>
                <a:latin typeface="+mn-lt"/>
                <a:ea typeface="+mn-ea"/>
                <a:cs typeface="+mn-cs"/>
              </a:rPr>
              <a:t>Anopheles </a:t>
            </a:r>
            <a:r>
              <a:rPr lang="en-CA" sz="1200" b="0" i="0" kern="1200" dirty="0">
                <a:solidFill>
                  <a:schemeClr val="tx1"/>
                </a:solidFill>
                <a:effectLst/>
                <a:latin typeface="+mn-lt"/>
                <a:ea typeface="+mn-ea"/>
                <a:cs typeface="+mn-cs"/>
              </a:rPr>
              <a:t>de se reproduire plus tôt, ce qui entraîne une croissance plus importante des populations et, par conséquent, une probabilité plus élevée de piquer une personne infectée qui s'est rendue dans une zone où le paludisme est endémique, puis de transmettre la maladie localement.</a:t>
            </a:r>
          </a:p>
          <a:p>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t>5</a:t>
            </a:fld>
            <a:endParaRPr lang="en-US" altLang="en-US"/>
          </a:p>
        </p:txBody>
      </p:sp>
    </p:spTree>
    <p:extLst>
      <p:ext uri="{BB962C8B-B14F-4D97-AF65-F5344CB8AC3E}">
        <p14:creationId xmlns:p14="http://schemas.microsoft.com/office/powerpoint/2010/main" val="158680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6968-02C3-9EC2-FA6D-B58B49F5289B}"/>
            </a:ext>
          </a:extLst>
        </p:cNvPr>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B075395-E4B4-2931-61D8-E0770475A8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F06949C6-7B3A-B0A8-B563-A2860A360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z="1200" b="0" i="0" kern="1200" dirty="0">
              <a:solidFill>
                <a:schemeClr val="tx1"/>
              </a:solidFill>
              <a:effectLst/>
              <a:latin typeface="+mn-lt"/>
              <a:ea typeface="+mn-ea"/>
              <a:cs typeface="+mn-cs"/>
            </a:endParaRPr>
          </a:p>
        </p:txBody>
      </p:sp>
      <p:sp>
        <p:nvSpPr>
          <p:cNvPr id="27652" name="Slide Number Placeholder 3">
            <a:extLst>
              <a:ext uri="{FF2B5EF4-FFF2-40B4-BE49-F238E27FC236}">
                <a16:creationId xmlns:a16="http://schemas.microsoft.com/office/drawing/2014/main" id="{43D33BEF-1F55-F3D3-374A-3B8A1291B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t>6</a:t>
            </a:fld>
            <a:endParaRPr lang="en-US" altLang="en-US"/>
          </a:p>
        </p:txBody>
      </p:sp>
    </p:spTree>
    <p:extLst>
      <p:ext uri="{BB962C8B-B14F-4D97-AF65-F5344CB8AC3E}">
        <p14:creationId xmlns:p14="http://schemas.microsoft.com/office/powerpoint/2010/main" val="407551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3EEBF-B223-1107-EBE1-198497A9A1F6}"/>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1F15AF7-F414-4E83-A3EC-27DDBC74A9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DB8E81CD-6CDE-825B-C0E2-50E0C731CB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kern="1200" baseline="0" dirty="0">
                <a:solidFill>
                  <a:schemeClr val="tx1"/>
                </a:solidFill>
                <a:effectLst/>
                <a:latin typeface="+mn-lt"/>
                <a:ea typeface="+mn-ea"/>
                <a:cs typeface="+mn-cs"/>
              </a:rPr>
              <a:t>Le LSD est une maladie virale qui touche les bovins et les buffles d'eau. Elle se propage par les mouches et les moustiques. </a:t>
            </a:r>
          </a:p>
          <a:p>
            <a:r>
              <a:rPr lang="en-CA" b="0" dirty="0"/>
              <a:t>Les signes cliniques comprennent de la fièvre, des nodules cutanés, des écoulements nasaux/oculaires, une boiterie et une baisse de la production laitière.</a:t>
            </a:r>
            <a:endParaRPr lang="en-CA" sz="1200" b="0" i="0" u="none" strike="noStrike" kern="1200" baseline="0" dirty="0">
              <a:solidFill>
                <a:schemeClr val="tx1"/>
              </a:solidFill>
              <a:effectLst/>
              <a:latin typeface="+mn-lt"/>
              <a:ea typeface="+mn-ea"/>
              <a:cs typeface="+mn-cs"/>
            </a:endParaRPr>
          </a:p>
          <a:p>
            <a:endParaRPr lang="en-CA" sz="1200" b="0" i="0" u="none" strike="noStrike" kern="1200" baseline="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Elle a été identifiée pour la première fois en Zambie en 1929 et est présente dans toute l'Afrique.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Elle est étroitement liée à la SGP</a:t>
            </a:r>
          </a:p>
          <a:p>
            <a:endParaRPr lang="en-CA" sz="1200" b="0" i="0" u="none" strike="noStrike" kern="1200" baseline="0" dirty="0">
              <a:solidFill>
                <a:schemeClr val="tx1"/>
              </a:solidFill>
              <a:latin typeface="+mn-lt"/>
              <a:ea typeface="+mn-ea"/>
              <a:cs typeface="+mn-cs"/>
            </a:endParaRPr>
          </a:p>
          <a:p>
            <a:r>
              <a:rPr lang="en-CA" b="0" dirty="0"/>
              <a:t>. La LSD entraîne des pertes économiques importantes en raison : </a:t>
            </a:r>
          </a:p>
          <a:p>
            <a:r>
              <a:rPr lang="en-CA" b="0" dirty="0"/>
              <a:t>Diminution de la production laitière (jusqu'à 30 %) </a:t>
            </a:r>
          </a:p>
          <a:p>
            <a:r>
              <a:rPr lang="en-CA" dirty="0"/>
              <a:t>des restrictions commerciales</a:t>
            </a:r>
          </a:p>
          <a:p>
            <a:r>
              <a:rPr lang="en-CA" dirty="0"/>
              <a:t>L'abattage des animaux infectés</a:t>
            </a:r>
          </a:p>
          <a:p>
            <a:r>
              <a:rPr lang="en-CA" dirty="0"/>
              <a:t>Dommages causés aux peaux et problèmes de reproduction</a:t>
            </a:r>
          </a:p>
          <a:p>
            <a:endParaRPr lang="en-CA" dirty="0"/>
          </a:p>
          <a:p>
            <a:endParaRPr lang="en-CA" dirty="0"/>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altLang="en-US" dirty="0"/>
          </a:p>
        </p:txBody>
      </p:sp>
      <p:sp>
        <p:nvSpPr>
          <p:cNvPr id="37892" name="Slide Number Placeholder 3">
            <a:extLst>
              <a:ext uri="{FF2B5EF4-FFF2-40B4-BE49-F238E27FC236}">
                <a16:creationId xmlns:a16="http://schemas.microsoft.com/office/drawing/2014/main" id="{333D92B6-9330-3750-0656-7DA2E42CFC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EFB7DF-080C-4FEA-B389-DBFF26552584}" type="slidenum">
              <a:rPr lang="en-US" altLang="en-US" smtClean="0"/>
              <a:t>7</a:t>
            </a:fld>
            <a:endParaRPr lang="en-US" altLang="en-US"/>
          </a:p>
        </p:txBody>
      </p:sp>
    </p:spTree>
    <p:extLst>
      <p:ext uri="{BB962C8B-B14F-4D97-AF65-F5344CB8AC3E}">
        <p14:creationId xmlns:p14="http://schemas.microsoft.com/office/powerpoint/2010/main" val="3478998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20FF4-894E-5060-B7F3-894AB0614819}"/>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B7291A7-E71E-2B2A-417C-4F91EFC7CB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12F8362-54D9-30AA-249A-74577AB97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Fin juin 2025, les premiers cas </a:t>
            </a:r>
            <a:r>
              <a:rPr lang="en-CA" dirty="0"/>
              <a:t>de LSD en Europe ont été signalés en </a:t>
            </a:r>
            <a:r>
              <a:rPr lang="en-CA" b="1" dirty="0"/>
              <a:t>Italie, puis en France.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1" dirty="0"/>
          </a:p>
          <a:p>
            <a:r>
              <a:rPr lang="en-CA" sz="1200" dirty="0"/>
              <a:t>L'Italie a signalé ses premiers cas de LSD en Sardaigne. Sept cas de LSD ont été signalés chez des bovins domestiques à Orani. Le rapport du WAHIS identifie la source potentielle de l'épidémie comme étant le déplacement de vecteurs en provenance d'Afrique du Nord, où des cas de LSD ont récemment été signalés (Tunisie et Algérie). </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Un génotypage récent </a:t>
            </a:r>
            <a:r>
              <a:rPr lang="en-CA" sz="1200" dirty="0"/>
              <a:t>a montré que le virus circulant en Italie est étroitement lié au cluster 1.2, qui comprend des souches isolées au Nigeria et en Afrique du Sud.</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Peu après, </a:t>
            </a:r>
            <a:r>
              <a:rPr lang="en-CA" sz="1200" b="1" dirty="0"/>
              <a:t>la France </a:t>
            </a:r>
            <a:r>
              <a:rPr lang="en-CA" sz="1200" dirty="0"/>
              <a:t>a signalé ses premiers cas de LSD en </a:t>
            </a:r>
            <a:r>
              <a:rPr lang="en-CA" sz="1200" b="1" dirty="0"/>
              <a:t>Savoie </a:t>
            </a:r>
            <a:r>
              <a:rPr lang="en-CA" sz="1200" dirty="0"/>
              <a:t>(sud-est de la France), près de ses frontières avec la Suisse et l'Italie ; quinze cas ont été initialement signalés.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 </a:t>
            </a:r>
          </a:p>
          <a:p>
            <a:r>
              <a:rPr lang="en-CA" b="1" dirty="0"/>
              <a:t>Début octobre 2025</a:t>
            </a:r>
            <a:r>
              <a:rPr lang="en-CA" dirty="0"/>
              <a:t>, </a:t>
            </a:r>
            <a:r>
              <a:rPr lang="en-CA" b="1" dirty="0"/>
              <a:t>la France </a:t>
            </a:r>
            <a:r>
              <a:rPr lang="en-CA" dirty="0"/>
              <a:t>comptait 79 </a:t>
            </a:r>
            <a:r>
              <a:rPr lang="en-CA" dirty="0" err="1"/>
              <a:t>cas</a:t>
            </a:r>
            <a:r>
              <a:rPr lang="en-CA" dirty="0"/>
              <a:t>, principalement en </a:t>
            </a:r>
            <a:r>
              <a:rPr lang="en-CA" b="1" dirty="0"/>
              <a:t>Savoie,</a:t>
            </a:r>
            <a:r>
              <a:rPr lang="en-CA" dirty="0"/>
              <a:t> en </a:t>
            </a:r>
            <a:r>
              <a:rPr lang="en-CA" b="1" dirty="0"/>
              <a:t>Haute-Savoie et dans l'Ain</a:t>
            </a:r>
            <a:r>
              <a:rPr lang="en-CA" dirty="0"/>
              <a:t>, avec une propagation récente dans </a:t>
            </a:r>
            <a:r>
              <a:rPr lang="en-CA" b="1" dirty="0"/>
              <a:t>le Rhône</a:t>
            </a:r>
            <a:r>
              <a:rPr lang="en-CA" dirty="0"/>
              <a:t>.</a:t>
            </a:r>
          </a:p>
          <a:p>
            <a:endParaRPr lang="en-CA" b="1" dirty="0"/>
          </a:p>
          <a:p>
            <a:r>
              <a:rPr lang="en-CA" b="1" dirty="0"/>
              <a:t>Italie </a:t>
            </a:r>
            <a:r>
              <a:rPr lang="en-CA" dirty="0"/>
              <a:t>: 68 </a:t>
            </a:r>
            <a:r>
              <a:rPr lang="en-CA" dirty="0" err="1"/>
              <a:t>cas</a:t>
            </a:r>
            <a:r>
              <a:rPr lang="en-CA" dirty="0"/>
              <a:t>, concentrés en </a:t>
            </a:r>
            <a:r>
              <a:rPr lang="en-CA" b="1" dirty="0"/>
              <a:t>Sardaigne</a:t>
            </a:r>
            <a:r>
              <a:rPr lang="en-CA" dirty="0"/>
              <a:t>, avec des cas isolés en </a:t>
            </a:r>
            <a:r>
              <a:rPr lang="en-CA" b="1" dirty="0"/>
              <a:t>Lombardie </a:t>
            </a:r>
            <a:r>
              <a:rPr lang="en-CA" dirty="0"/>
              <a:t>(liés au déplacement d'animaux depuis la Sardaigne).</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Des zones de protection </a:t>
            </a:r>
            <a:r>
              <a:rPr lang="en-CA" dirty="0"/>
              <a:t>(rayon de 20 km) et </a:t>
            </a:r>
            <a:r>
              <a:rPr lang="en-CA" b="1" dirty="0"/>
              <a:t>des zones de surveillance </a:t>
            </a:r>
            <a:r>
              <a:rPr lang="en-CA" dirty="0"/>
              <a:t>(rayon de 50 km) ont été établies autour des </a:t>
            </a:r>
            <a:r>
              <a:rPr lang="en-CA" dirty="0" err="1"/>
              <a:t>cas</a:t>
            </a:r>
            <a:r>
              <a:rPr lang="en-CA" dirty="0"/>
              <a:t>. </a:t>
            </a:r>
            <a:r>
              <a:rPr lang="en-CA" b="1" dirty="0"/>
              <a:t>Des restrictions de déplacement des animaux </a:t>
            </a:r>
            <a:r>
              <a:rPr lang="en-CA" dirty="0"/>
              <a:t>sont en place au sein des régions touchées et entre celles-ci. L'abattage des troupeaux infectés est utilisé pour contenir la propagation.</a:t>
            </a:r>
          </a:p>
          <a:p>
            <a:r>
              <a:rPr lang="en-CA" b="1" dirty="0"/>
              <a:t>Des campagnes de vaccination d'urgence </a:t>
            </a:r>
            <a:r>
              <a:rPr lang="en-CA" dirty="0"/>
              <a:t>sont en cours dans les deux pays. </a:t>
            </a:r>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altLang="en-US" dirty="0"/>
          </a:p>
        </p:txBody>
      </p:sp>
      <p:sp>
        <p:nvSpPr>
          <p:cNvPr id="37892" name="Slide Number Placeholder 3">
            <a:extLst>
              <a:ext uri="{FF2B5EF4-FFF2-40B4-BE49-F238E27FC236}">
                <a16:creationId xmlns:a16="http://schemas.microsoft.com/office/drawing/2014/main" id="{CE5851E6-0430-5829-07EE-55B01E62E0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EFB7DF-080C-4FEA-B389-DBFF26552584}" type="slidenum">
              <a:rPr lang="en-US" altLang="en-US" smtClean="0"/>
              <a:t>8</a:t>
            </a:fld>
            <a:endParaRPr lang="en-US" altLang="en-US"/>
          </a:p>
        </p:txBody>
      </p:sp>
    </p:spTree>
    <p:extLst>
      <p:ext uri="{BB962C8B-B14F-4D97-AF65-F5344CB8AC3E}">
        <p14:creationId xmlns:p14="http://schemas.microsoft.com/office/powerpoint/2010/main" val="2588167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E24D0-47C6-170A-89C4-B3967917CD8B}"/>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6B8468E-6882-247E-143A-1E2928FA7B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532DAE4-4356-EFD7-D99A-0D8DAF4B30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Le Canada </a:t>
            </a:r>
            <a:r>
              <a:rPr lang="en-CA" dirty="0"/>
              <a:t>a suspendu les importations de certains produits bovins (par exemple, les fromages au lait cru et les peaux/cuirs) en provenance de France, d'Italie et de Suisse.</a:t>
            </a:r>
            <a:endParaRPr lang="en-CA" sz="1200" b="0" i="0" u="none" strike="noStrike" kern="1200" baseline="0" dirty="0">
              <a:solidFill>
                <a:schemeClr val="tx1"/>
              </a:solidFill>
              <a:latin typeface="+mn-lt"/>
              <a:ea typeface="+mn-ea"/>
              <a:cs typeface="+mn-cs"/>
            </a:endParaRPr>
          </a:p>
          <a:p>
            <a:endParaRPr lang="en-CA" altLang="en-US" dirty="0"/>
          </a:p>
        </p:txBody>
      </p:sp>
      <p:sp>
        <p:nvSpPr>
          <p:cNvPr id="37892" name="Slide Number Placeholder 3">
            <a:extLst>
              <a:ext uri="{FF2B5EF4-FFF2-40B4-BE49-F238E27FC236}">
                <a16:creationId xmlns:a16="http://schemas.microsoft.com/office/drawing/2014/main" id="{388C37AD-B23A-1833-BE3C-ECAA3FCF56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EFB7DF-080C-4FEA-B389-DBFF26552584}" type="slidenum">
              <a:rPr lang="en-US" altLang="en-US" smtClean="0"/>
              <a:t>9</a:t>
            </a:fld>
            <a:endParaRPr lang="en-US" altLang="en-US"/>
          </a:p>
        </p:txBody>
      </p:sp>
    </p:spTree>
    <p:extLst>
      <p:ext uri="{BB962C8B-B14F-4D97-AF65-F5344CB8AC3E}">
        <p14:creationId xmlns:p14="http://schemas.microsoft.com/office/powerpoint/2010/main" val="1542486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5774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4E30416-03C7-D6F8-C9B6-AEA9A49BFC7E}"/>
              </a:ext>
            </a:extLst>
          </p:cNvPr>
          <p:cNvSpPr>
            <a:spLocks noGrp="1"/>
          </p:cNvSpPr>
          <p:nvPr>
            <p:ph type="sldNum" sz="quarter" idx="10"/>
          </p:nvPr>
        </p:nvSpPr>
        <p:spPr/>
        <p:txBody>
          <a:bodyPr/>
          <a:lstStyle>
            <a:lvl1pPr>
              <a:defRPr/>
            </a:lvl1pPr>
          </a:lstStyle>
          <a:p>
            <a:pPr>
              <a:defRPr/>
            </a:pPr>
            <a:fld id="{651CF349-32BC-4255-BFF5-0464A9CC9AF1}" type="slidenum">
              <a:rPr lang="en-US" altLang="en-US"/>
              <a:pPr>
                <a:defRPr/>
              </a:pPr>
              <a:t>‹#›</a:t>
            </a:fld>
            <a:endParaRPr lang="en-US" altLang="en-US"/>
          </a:p>
        </p:txBody>
      </p:sp>
    </p:spTree>
    <p:extLst>
      <p:ext uri="{BB962C8B-B14F-4D97-AF65-F5344CB8AC3E}">
        <p14:creationId xmlns:p14="http://schemas.microsoft.com/office/powerpoint/2010/main" val="283146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0CABE26-7E79-E55D-69CB-FB8365AFE95A}"/>
              </a:ext>
            </a:extLst>
          </p:cNvPr>
          <p:cNvSpPr>
            <a:spLocks noGrp="1"/>
          </p:cNvSpPr>
          <p:nvPr>
            <p:ph type="sldNum" sz="quarter" idx="10"/>
          </p:nvPr>
        </p:nvSpPr>
        <p:spPr/>
        <p:txBody>
          <a:bodyPr/>
          <a:lstStyle>
            <a:lvl1pPr>
              <a:defRPr/>
            </a:lvl1pPr>
          </a:lstStyle>
          <a:p>
            <a:pPr>
              <a:defRPr/>
            </a:pPr>
            <a:fld id="{9CE63F1E-888D-468B-B838-F378B527AD85}" type="slidenum">
              <a:rPr lang="en-US" altLang="en-US"/>
              <a:pPr>
                <a:defRPr/>
              </a:pPr>
              <a:t>‹#›</a:t>
            </a:fld>
            <a:endParaRPr lang="en-US" altLang="en-US"/>
          </a:p>
        </p:txBody>
      </p:sp>
    </p:spTree>
    <p:extLst>
      <p:ext uri="{BB962C8B-B14F-4D97-AF65-F5344CB8AC3E}">
        <p14:creationId xmlns:p14="http://schemas.microsoft.com/office/powerpoint/2010/main" val="17843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1655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480E5EAA-5E1F-1317-0820-F49BB243684F}"/>
              </a:ext>
            </a:extLst>
          </p:cNvPr>
          <p:cNvSpPr>
            <a:spLocks noGrp="1"/>
          </p:cNvSpPr>
          <p:nvPr>
            <p:ph type="sldNum" sz="quarter" idx="10"/>
          </p:nvPr>
        </p:nvSpPr>
        <p:spPr/>
        <p:txBody>
          <a:bodyPr/>
          <a:lstStyle>
            <a:lvl1pPr>
              <a:defRPr/>
            </a:lvl1pPr>
          </a:lstStyle>
          <a:p>
            <a:pPr>
              <a:defRPr/>
            </a:pPr>
            <a:fld id="{589C40C2-7A94-424C-9771-F39272A79DD9}" type="slidenum">
              <a:rPr lang="en-US" altLang="en-US"/>
              <a:pPr>
                <a:defRPr/>
              </a:pPr>
              <a:t>‹#›</a:t>
            </a:fld>
            <a:endParaRPr lang="en-US" altLang="en-US"/>
          </a:p>
        </p:txBody>
      </p:sp>
    </p:spTree>
    <p:extLst>
      <p:ext uri="{BB962C8B-B14F-4D97-AF65-F5344CB8AC3E}">
        <p14:creationId xmlns:p14="http://schemas.microsoft.com/office/powerpoint/2010/main" val="315341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50E7BEAD-F7E2-A27C-354C-8B5B529C5F3A}"/>
              </a:ext>
            </a:extLst>
          </p:cNvPr>
          <p:cNvSpPr>
            <a:spLocks noGrp="1"/>
          </p:cNvSpPr>
          <p:nvPr>
            <p:ph type="sldNum" sz="quarter" idx="10"/>
          </p:nvPr>
        </p:nvSpPr>
        <p:spPr/>
        <p:txBody>
          <a:bodyPr/>
          <a:lstStyle>
            <a:lvl1pPr>
              <a:defRPr/>
            </a:lvl1pPr>
          </a:lstStyle>
          <a:p>
            <a:pPr>
              <a:defRPr/>
            </a:pPr>
            <a:fld id="{CD98E67A-15DF-4A5C-B8C0-CCB6B02C4A64}" type="slidenum">
              <a:rPr lang="en-US" altLang="en-US"/>
              <a:pPr>
                <a:defRPr/>
              </a:pPr>
              <a:t>‹#›</a:t>
            </a:fld>
            <a:endParaRPr lang="en-US" altLang="en-US"/>
          </a:p>
        </p:txBody>
      </p:sp>
    </p:spTree>
    <p:extLst>
      <p:ext uri="{BB962C8B-B14F-4D97-AF65-F5344CB8AC3E}">
        <p14:creationId xmlns:p14="http://schemas.microsoft.com/office/powerpoint/2010/main" val="9682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5C7426B1-A5DE-C567-3243-DE2284668F9A}"/>
              </a:ext>
            </a:extLst>
          </p:cNvPr>
          <p:cNvSpPr>
            <a:spLocks noGrp="1"/>
          </p:cNvSpPr>
          <p:nvPr>
            <p:ph type="sldNum" sz="quarter" idx="14"/>
          </p:nvPr>
        </p:nvSpPr>
        <p:spPr/>
        <p:txBody>
          <a:bodyPr/>
          <a:lstStyle>
            <a:lvl1pPr>
              <a:defRPr/>
            </a:lvl1pPr>
          </a:lstStyle>
          <a:p>
            <a:pPr>
              <a:defRPr/>
            </a:pPr>
            <a:fld id="{590668F6-C837-436A-91CA-1BA1567FCE7A}" type="slidenum">
              <a:rPr lang="en-US" altLang="en-US"/>
              <a:pPr>
                <a:defRPr/>
              </a:pPr>
              <a:t>‹#›</a:t>
            </a:fld>
            <a:endParaRPr lang="en-US" altLang="en-US"/>
          </a:p>
        </p:txBody>
      </p:sp>
    </p:spTree>
    <p:extLst>
      <p:ext uri="{BB962C8B-B14F-4D97-AF65-F5344CB8AC3E}">
        <p14:creationId xmlns:p14="http://schemas.microsoft.com/office/powerpoint/2010/main" val="352201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1EFDAED9-62E0-6868-77C2-9F01C34E6A08}"/>
              </a:ext>
            </a:extLst>
          </p:cNvPr>
          <p:cNvSpPr>
            <a:spLocks noGrp="1"/>
          </p:cNvSpPr>
          <p:nvPr>
            <p:ph type="sldNum" sz="quarter" idx="15"/>
          </p:nvPr>
        </p:nvSpPr>
        <p:spPr/>
        <p:txBody>
          <a:bodyPr/>
          <a:lstStyle>
            <a:lvl1pPr>
              <a:defRPr/>
            </a:lvl1pPr>
          </a:lstStyle>
          <a:p>
            <a:pPr>
              <a:defRPr/>
            </a:pPr>
            <a:fld id="{3CEC82CE-925C-4987-A85C-5163FB01F0F0}" type="slidenum">
              <a:rPr lang="en-US" altLang="en-US"/>
              <a:pPr>
                <a:defRPr/>
              </a:pPr>
              <a:t>‹#›</a:t>
            </a:fld>
            <a:endParaRPr lang="en-US" altLang="en-US"/>
          </a:p>
        </p:txBody>
      </p:sp>
    </p:spTree>
    <p:extLst>
      <p:ext uri="{BB962C8B-B14F-4D97-AF65-F5344CB8AC3E}">
        <p14:creationId xmlns:p14="http://schemas.microsoft.com/office/powerpoint/2010/main" val="69178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8C46048-7651-9F16-8FAC-8EFE5B139A3D}"/>
              </a:ext>
            </a:extLst>
          </p:cNvPr>
          <p:cNvSpPr>
            <a:spLocks noGrp="1"/>
          </p:cNvSpPr>
          <p:nvPr>
            <p:ph type="sldNum" sz="quarter" idx="10"/>
          </p:nvPr>
        </p:nvSpPr>
        <p:spPr/>
        <p:txBody>
          <a:bodyPr/>
          <a:lstStyle>
            <a:lvl1pPr>
              <a:defRPr/>
            </a:lvl1pPr>
          </a:lstStyle>
          <a:p>
            <a:pPr>
              <a:defRPr/>
            </a:pPr>
            <a:fld id="{8E88BEFF-8846-4AAD-96B0-62C7819C1D93}" type="slidenum">
              <a:rPr lang="en-US" altLang="en-US"/>
              <a:pPr>
                <a:defRPr/>
              </a:pPr>
              <a:t>‹#›</a:t>
            </a:fld>
            <a:endParaRPr lang="en-US" altLang="en-US"/>
          </a:p>
        </p:txBody>
      </p:sp>
    </p:spTree>
    <p:extLst>
      <p:ext uri="{BB962C8B-B14F-4D97-AF65-F5344CB8AC3E}">
        <p14:creationId xmlns:p14="http://schemas.microsoft.com/office/powerpoint/2010/main" val="161799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B4C3CFAD-F0D2-E0AA-37CD-64AF5F3A3CA3}"/>
              </a:ext>
            </a:extLst>
          </p:cNvPr>
          <p:cNvSpPr>
            <a:spLocks noGrp="1"/>
          </p:cNvSpPr>
          <p:nvPr>
            <p:ph type="sldNum" sz="quarter" idx="10"/>
          </p:nvPr>
        </p:nvSpPr>
        <p:spPr/>
        <p:txBody>
          <a:bodyPr/>
          <a:lstStyle>
            <a:lvl1pPr>
              <a:defRPr/>
            </a:lvl1pPr>
          </a:lstStyle>
          <a:p>
            <a:pPr>
              <a:defRPr/>
            </a:pPr>
            <a:fld id="{C94B8F49-8641-4B51-A733-C826119B25E3}" type="slidenum">
              <a:rPr lang="en-US" altLang="en-US"/>
              <a:pPr>
                <a:defRPr/>
              </a:pPr>
              <a:t>‹#›</a:t>
            </a:fld>
            <a:endParaRPr lang="en-US" altLang="en-US"/>
          </a:p>
        </p:txBody>
      </p:sp>
    </p:spTree>
    <p:extLst>
      <p:ext uri="{BB962C8B-B14F-4D97-AF65-F5344CB8AC3E}">
        <p14:creationId xmlns:p14="http://schemas.microsoft.com/office/powerpoint/2010/main" val="230284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DBFF31A4-A42A-103D-D7E9-C35E4F903CDE}"/>
              </a:ext>
            </a:extLst>
          </p:cNvPr>
          <p:cNvSpPr>
            <a:spLocks noGrp="1"/>
          </p:cNvSpPr>
          <p:nvPr>
            <p:ph type="sldNum" sz="quarter" idx="10"/>
          </p:nvPr>
        </p:nvSpPr>
        <p:spPr/>
        <p:txBody>
          <a:bodyPr/>
          <a:lstStyle>
            <a:lvl1pPr>
              <a:defRPr/>
            </a:lvl1pPr>
          </a:lstStyle>
          <a:p>
            <a:pPr>
              <a:defRPr/>
            </a:pPr>
            <a:fld id="{26437CB6-981D-4A66-A251-1EC6E5FFD298}" type="slidenum">
              <a:rPr lang="en-US" altLang="en-US"/>
              <a:pPr>
                <a:defRPr/>
              </a:pPr>
              <a:t>‹#›</a:t>
            </a:fld>
            <a:endParaRPr lang="en-US" altLang="en-US"/>
          </a:p>
        </p:txBody>
      </p:sp>
    </p:spTree>
    <p:extLst>
      <p:ext uri="{BB962C8B-B14F-4D97-AF65-F5344CB8AC3E}">
        <p14:creationId xmlns:p14="http://schemas.microsoft.com/office/powerpoint/2010/main" val="62694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97191DC-108B-F062-3ABD-9A138BF35BA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a:extLst>
              <a:ext uri="{FF2B5EF4-FFF2-40B4-BE49-F238E27FC236}">
                <a16:creationId xmlns:a16="http://schemas.microsoft.com/office/drawing/2014/main" id="{356BB6B8-5CF4-C4DF-E2FA-4FF9A2E01C3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de texte principaux</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a:extLst>
              <a:ext uri="{FF2B5EF4-FFF2-40B4-BE49-F238E27FC236}">
                <a16:creationId xmlns:a16="http://schemas.microsoft.com/office/drawing/2014/main" id="{B43D0AC4-8157-0EDD-48EE-2B832153D1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C41981C-33DC-4F67-AE3F-890F8ABB2090}" type="datetime1">
              <a:rPr lang="en-US"/>
              <a:t>10/24/2025</a:t>
            </a:fld>
            <a:endParaRPr lang="en-US"/>
          </a:p>
        </p:txBody>
      </p:sp>
      <p:sp>
        <p:nvSpPr>
          <p:cNvPr id="5" name="Footer Placeholder 4">
            <a:extLst>
              <a:ext uri="{FF2B5EF4-FFF2-40B4-BE49-F238E27FC236}">
                <a16:creationId xmlns:a16="http://schemas.microsoft.com/office/drawing/2014/main" id="{294DF336-0E54-C037-15A1-FE2472E39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A90421A-8018-52B4-2417-11A20638457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0A2D6E4-30EF-4252-83BD-D670973BC10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7" Type="http://schemas.openxmlformats.org/officeDocument/2006/relationships/hyperlink" Target="https://wahis.woah.org/#/in-review/6830"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ahis.woah.org/#/in-review/6836" TargetMode="External"/><Relationship Id="rId5" Type="http://schemas.openxmlformats.org/officeDocument/2006/relationships/hyperlink" Target="https://wahis.woah.org/#/in-review/6828"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health-infobase.canada.ca/zoonoses/mosquito/"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health-infobase.canada.ca/zoonoses/mosquito/" TargetMode="Externa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islandpacket.com/news/local/article312179872.html" TargetMode="External"/><Relationship Id="rId5" Type="http://schemas.openxmlformats.org/officeDocument/2006/relationships/hyperlink" Target="https://www.bangordailynews.com/2025/09/09/state/state-health/mainer-infected-with-eastern-equine-encephalitis/" TargetMode="External"/><Relationship Id="rId4" Type="http://schemas.openxmlformats.org/officeDocument/2006/relationships/hyperlink" Target="https://www.syracuse.com/health/2025/09/central-ny-man-with-eee-dies-first-eee-related-death-here-since-2015.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vax-before-travel.com/2025/09/27/cubas-chikungunya-outbreak-centered-matanza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who.int/emergencies/disease-outbreak-news/item/2025-DON581"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ww.paho.org/en/documents/epidemiological-alert-chikungunya-and-oropouche-americas-region-28-august-2025" TargetMode="Externa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paho.org/en/arbo-portal/arbo-portal-oropouche" TargetMode="External"/><Relationship Id="rId5" Type="http://schemas.openxmlformats.org/officeDocument/2006/relationships/hyperlink" Target="https://www.ncbi.nlm.nih.gov/pmc/articles/PMC5417190/"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paho.org/en/documents/dengue-epidemiological-situation-region-americas-epidemiological-week-36-2025" TargetMode="External"/><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paho.org/en/arbo-portal/dengue-data-and-analysis/dengue-analysis-country" TargetMode="External"/><Relationship Id="rId5" Type="http://schemas.openxmlformats.org/officeDocument/2006/relationships/hyperlink" Target="https://www.ecdc.europa.eu/en/dengue-monthly" TargetMode="External"/><Relationship Id="rId4" Type="http://schemas.openxmlformats.org/officeDocument/2006/relationships/hyperlink" Target="https://outbreaknewstoday.substack.com/p/bangladesh-dengue-cases-top-5000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medrxiv.org/content/10.1101/2025.08.19.25333804v1?utm_source" TargetMode="External"/><Relationship Id="rId13" Type="http://schemas.openxmlformats.org/officeDocument/2006/relationships/hyperlink" Target="https://www.clinicalmicrobiologyandinfection.org/article/S1198-743X(25)00299-X/fulltext" TargetMode="External"/><Relationship Id="rId3" Type="http://schemas.openxmlformats.org/officeDocument/2006/relationships/hyperlink" Target="https://journals.plos.org/plosntds/article?id=10.1371/journal.pntd.0012920" TargetMode="External"/><Relationship Id="rId7" Type="http://schemas.openxmlformats.org/officeDocument/2006/relationships/hyperlink" Target="https://www.biorxiv.org/content/10.1101/2025.05.16.654436v1" TargetMode="External"/><Relationship Id="rId12" Type="http://schemas.openxmlformats.org/officeDocument/2006/relationships/hyperlink" Target="https://www.cdc.gov/mmwr/volumes/74/wr/mm7426a2.htm#:~:text=On%20January%2025%2C%20the%20cat%27s,testing%20by%20PCR%20as%20needed."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pubmed.ncbi.nlm.nih.gov/40789262/" TargetMode="External"/><Relationship Id="rId11" Type="http://schemas.openxmlformats.org/officeDocument/2006/relationships/hyperlink" Target="https://pubmed.ncbi.nlm.nih.gov/40685364/" TargetMode="External"/><Relationship Id="rId5" Type="http://schemas.openxmlformats.org/officeDocument/2006/relationships/hyperlink" Target="https://wwwnc.cdc.gov/eid/article/31/7/24-1800_article" TargetMode="External"/><Relationship Id="rId10" Type="http://schemas.openxmlformats.org/officeDocument/2006/relationships/hyperlink" Target="https://www.cell.com/iscience/fulltext/S2589-0042(25)01484-1" TargetMode="External"/><Relationship Id="rId4" Type="http://schemas.openxmlformats.org/officeDocument/2006/relationships/hyperlink" Target="https://wwwnc.cdc.gov/eid/article/31/9/24-1700_article" TargetMode="External"/><Relationship Id="rId9" Type="http://schemas.openxmlformats.org/officeDocument/2006/relationships/hyperlink" Target="https://www.mdpi.com/2306-7381/12/5/50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sciencedirect.com/science/article/pii/S2666818125001457?via%3Dihub" TargetMode="External"/><Relationship Id="rId13" Type="http://schemas.openxmlformats.org/officeDocument/2006/relationships/hyperlink" Target="https://www.nature.com/articles/s41467-025-61109-1" TargetMode="External"/><Relationship Id="rId3" Type="http://schemas.openxmlformats.org/officeDocument/2006/relationships/hyperlink" Target="https://parasitesandvectors.biomedcentral.com/articles/10.1186/s13071-025-06843-7#:~:text=Methods,and%20the%20outcomes%20of%20interest." TargetMode="External"/><Relationship Id="rId7" Type="http://schemas.openxmlformats.org/officeDocument/2006/relationships/hyperlink" Target="https://idpjournal.biomedcentral.com/articles/10.1186/s40249-025-01311-x" TargetMode="External"/><Relationship Id="rId12" Type="http://schemas.openxmlformats.org/officeDocument/2006/relationships/hyperlink" Target="https://www.sciencedirect.com/science/article/pii/S2405939025001121"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onlinelibrary.wiley.com/doi/full/10.1111/zph.70009" TargetMode="External"/><Relationship Id="rId11" Type="http://schemas.openxmlformats.org/officeDocument/2006/relationships/hyperlink" Target="https://www.paho.org/en/documents/epidemiological-alert-chikungunya-and-oropouche-americas-region-28-august-2025" TargetMode="External"/><Relationship Id="rId5" Type="http://schemas.openxmlformats.org/officeDocument/2006/relationships/hyperlink" Target="https://www.eurosurveillance.org/content/10.2807/1560-7917.ES.2025.30.35.2500634#html_fulltext" TargetMode="External"/><Relationship Id="rId15" Type="http://schemas.openxmlformats.org/officeDocument/2006/relationships/hyperlink" Target="https://wwwnc.cdc.gov/eid/article/31/7/25-0468_article?ACSTrackingID=USCDC_331-DM147956&amp;ACSTrackingLabel=Emerging%20Infectious%20Diseases%20Journal%20-%20Volume%2031%2C%20Issue%207%20-%20July%202025%20Issue%20Now%20Online&amp;deliveryName=USCDC_331-DM147956" TargetMode="External"/><Relationship Id="rId10" Type="http://schemas.openxmlformats.org/officeDocument/2006/relationships/hyperlink" Target="https://pubmed.ncbi.nlm.nih.gov/40867072/" TargetMode="External"/><Relationship Id="rId4" Type="http://schemas.openxmlformats.org/officeDocument/2006/relationships/hyperlink" Target="https://pubmed.ncbi.nlm.nih.gov/40961197/" TargetMode="External"/><Relationship Id="rId9" Type="http://schemas.openxmlformats.org/officeDocument/2006/relationships/hyperlink" Target="https://onlinelibrary.wiley.com/doi/10.1155/tbed/2315442" TargetMode="External"/><Relationship Id="rId14" Type="http://schemas.openxmlformats.org/officeDocument/2006/relationships/hyperlink" Target="https://www.efsa.europa.eu/en/efsajournal/pub/9594"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pubmed.ncbi.nlm.nih.gov/40646032/" TargetMode="External"/><Relationship Id="rId13" Type="http://schemas.openxmlformats.org/officeDocument/2006/relationships/hyperlink" Target="https://wwwnc.cdc.gov/eid/article/31/8/25-0342_article" TargetMode="External"/><Relationship Id="rId3" Type="http://schemas.openxmlformats.org/officeDocument/2006/relationships/hyperlink" Target="https://pmc.ncbi.nlm.nih.gov/articles/PMC12373438/" TargetMode="External"/><Relationship Id="rId7" Type="http://schemas.openxmlformats.org/officeDocument/2006/relationships/hyperlink" Target="https://www.nature.com/articles/s41598-025-10556-3" TargetMode="External"/><Relationship Id="rId12" Type="http://schemas.openxmlformats.org/officeDocument/2006/relationships/hyperlink" Target="https://pubmed.ncbi.nlm.nih.gov/4080379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www.nature.com/articles/s44298-025-00133-w" TargetMode="External"/><Relationship Id="rId11" Type="http://schemas.openxmlformats.org/officeDocument/2006/relationships/hyperlink" Target="https://pubmed.ncbi.nlm.nih.gov/40618098/" TargetMode="External"/><Relationship Id="rId5" Type="http://schemas.openxmlformats.org/officeDocument/2006/relationships/hyperlink" Target="https://pubmed.ncbi.nlm.nih.gov/40651981/" TargetMode="External"/><Relationship Id="rId10" Type="http://schemas.openxmlformats.org/officeDocument/2006/relationships/hyperlink" Target="https://www.sciencedirect.com/science/article/pii/S1877959X25000998?via%3Dihub" TargetMode="External"/><Relationship Id="rId4" Type="http://schemas.openxmlformats.org/officeDocument/2006/relationships/hyperlink" Target="https://wwwnc.cdc.gov/eid/article/31/8/25-0090_article" TargetMode="External"/><Relationship Id="rId9" Type="http://schemas.openxmlformats.org/officeDocument/2006/relationships/hyperlink" Target="https://www.frontiersin.org/journals/cellular-and-infection-microbiology/articles/10.3389/fcimb.2025.1578518/full" TargetMode="External"/><Relationship Id="rId14" Type="http://schemas.openxmlformats.org/officeDocument/2006/relationships/hyperlink" Target="https://wwwnc.cdc.gov/eid/article/31/9/25-0339_articl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ormsandgermsblog.com/2025/07/articles/animals/dogs/rocky-mountain-spotted-fever-ontario-update/" TargetMode="External"/><Relationship Id="rId7" Type="http://schemas.openxmlformats.org/officeDocument/2006/relationships/hyperlink" Target="https://healthunit.org/wp-content/uploads/Rocky_Mountain_Spotted_Fever.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cbc.ca/news/canada/saskatchewan/tick-borne-rocky-mountain-spotted-fever-prince-albert-1.7624458" TargetMode="External"/><Relationship Id="rId5" Type="http://schemas.openxmlformats.org/officeDocument/2006/relationships/hyperlink" Target="https://montrealgazette.com/news/first-case-of-rocky-mountain-spotted-fever-discovered-in-quebec"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ichigan.gov/mdard/about/media/pressreleases/2025/06/13/asian-longhorned-ticks-discovered-in-berrien-county"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news.ssbcrack.com/first-detection-of-invasive-asian-longhorned-tick-in-maine-raises-public-health-concerns/" TargetMode="External"/><Relationship Id="rId5" Type="http://schemas.openxmlformats.org/officeDocument/2006/relationships/hyperlink" Target="https://www.thegazette.com/agriculture/after-two-more-infections-experts-advise-cattle-producers-to-protect-their-herds-from-tick-borne-pa/#:~:text=Besides%20spraying%20insecticides%2C%20Dewell%20said,be%20in%20a%20controlled%20environment." TargetMode="External"/><Relationship Id="rId4" Type="http://schemas.openxmlformats.org/officeDocument/2006/relationships/hyperlink" Target="https://www.unmc.edu/healthsecurity/transmission/2025/06/17/a-cattle-disease-and-the-tick-carrying-it-are-confirmed-in-iowa-for-the-first-time/" TargetMode="Externa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mmwr/volumes/73/wr/mm7342a2.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www.nj.gov/health/news/2025/approved/20250818a.shtml" TargetMode="External"/><Relationship Id="rId4" Type="http://schemas.openxmlformats.org/officeDocument/2006/relationships/hyperlink" Target="https://tpchd.org/news/we-are-investigating-possible-locally-acquired-case-of-malaria/"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gob.mx/salud/documentos/boletinepidemiologico-sistema-nacional-de-vigilancia-epidemiologica-sistema-unico-de-informacion-387843?idiom=es%E2%80%8B%E2%80%8B" TargetMode="External"/><Relationship Id="rId3" Type="http://schemas.openxmlformats.org/officeDocument/2006/relationships/hyperlink" Target="https://www.aphis.usda.gov/livestock-poultry-disease/cattle/ticks/screwworm/outbreak-central-america" TargetMode="External"/><Relationship Id="rId7" Type="http://schemas.openxmlformats.org/officeDocument/2006/relationships/hyperlink" Target="https://www.usda.gov/about-usda/news/press-releases/2025/09/21/mexico-confirms-case-new-world-screwworm-nuevo-leon"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hyperlink" Target="https://www.fda.gov/news-events/press-announcements/fda-conditionally-approves-first-drug-prevention-and-treatment-new-world-screwworm-infestations" TargetMode="External"/><Relationship Id="rId5" Type="http://schemas.openxmlformats.org/officeDocument/2006/relationships/hyperlink" Target="https://www.copeg.org/" TargetMode="External"/><Relationship Id="rId10" Type="http://schemas.openxmlformats.org/officeDocument/2006/relationships/hyperlink" Target="https://hpj.com/2025/07/31/texas-to-deploy-swormlure-5-bait-to-conquer-new-world-screwworm/" TargetMode="External"/><Relationship Id="rId4" Type="http://schemas.openxmlformats.org/officeDocument/2006/relationships/image" Target="../media/image7.png"/><Relationship Id="rId9" Type="http://schemas.openxmlformats.org/officeDocument/2006/relationships/hyperlink" Target="https://app.powerbi.com/view?r=eyJrIjoiMjkzMzAzMzUtZmRlNi00ZTMzLTk1NDEtNjkzZTEwNzZjZGFlIiwidCI6ImM1OWRjNTZhLTkzZWMtNGIwNy1iNzFkLTQzYzg0NDkyNTcxOCIsImMiOjR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nre.tas.gov.au/biosecurity-tasmania/animal-biosecurity/animal-health/cattle/lumpy-skin-diseas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hyperlink" Target="https://inspection.canada.ca/en/animal-health/terrestrial-animals/diseases/reportable/lumpy-skin-disease/fact-sheet" TargetMode="External"/><Relationship Id="rId4" Type="http://schemas.openxmlformats.org/officeDocument/2006/relationships/hyperlink" Target="https://pmc.ncbi.nlm.nih.gov/articles/PMC1024413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hyperlink" Target="https://wahis.woah.org/#/in-review/6843"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ahis.woah.org/#/in-review/6568?reportId=176850&amp;fromPage=event-dashboard-url" TargetMode="External"/><Relationship Id="rId5" Type="http://schemas.openxmlformats.org/officeDocument/2006/relationships/hyperlink" Target="https://wahis.woah.org/#/in-review/6584" TargetMode="External"/><Relationship Id="rId4" Type="http://schemas.openxmlformats.org/officeDocument/2006/relationships/hyperlink" Target="https://empres-i.apps.fao.org/gener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inspection.canada.ca/en/animal-health/terrestrial-animals/diseases/status-disease/lumpy-skin-disease-countries-free" TargetMode="External"/><Relationship Id="rId5" Type="http://schemas.openxmlformats.org/officeDocument/2006/relationships/image" Target="../media/image14.png"/><Relationship Id="rId4" Type="http://schemas.openxmlformats.org/officeDocument/2006/relationships/hyperlink" Target="https://ca.news.yahoo.com/canada-halts-importation-european-cheese-210427335.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5602AF-0A7B-CA13-6225-BABC351E877B}"/>
              </a:ext>
            </a:extLst>
          </p:cNvPr>
          <p:cNvSpPr>
            <a:spLocks noGrp="1"/>
          </p:cNvSpPr>
          <p:nvPr>
            <p:ph type="ctrTitle"/>
          </p:nvPr>
        </p:nvSpPr>
        <p:spPr/>
        <p:txBody>
          <a:bodyPr rtlCol="0">
            <a:noAutofit/>
          </a:bodyPr>
          <a:lstStyle/>
          <a:p>
            <a:pPr eaLnBrk="1" fontAlgn="auto" hangingPunct="1">
              <a:spcAft>
                <a:spcPts val="0"/>
              </a:spcAft>
              <a:defRPr/>
            </a:pPr>
            <a:r>
              <a:rPr lang="fr-FR" sz="2800" dirty="0"/>
              <a:t>Communauté des maladies émergentes et zoonotiques</a:t>
            </a:r>
            <a:br>
              <a:rPr lang="fr-FR" sz="2800" dirty="0"/>
            </a:br>
            <a:r>
              <a:rPr lang="fr-FR" sz="2000" i="1" dirty="0"/>
              <a:t>Identifier les risques émergents grâce à l'intelligence collective</a:t>
            </a:r>
            <a:endParaRPr lang="en-CA" sz="2000" i="1" dirty="0"/>
          </a:p>
        </p:txBody>
      </p:sp>
      <p:sp>
        <p:nvSpPr>
          <p:cNvPr id="14339" name="Subtitle 1">
            <a:extLst>
              <a:ext uri="{FF2B5EF4-FFF2-40B4-BE49-F238E27FC236}">
                <a16:creationId xmlns:a16="http://schemas.microsoft.com/office/drawing/2014/main" id="{F023E3B3-24B5-6F1B-987A-4D98938A9BBC}"/>
              </a:ext>
            </a:extLst>
          </p:cNvPr>
          <p:cNvSpPr>
            <a:spLocks noGrp="1"/>
          </p:cNvSpPr>
          <p:nvPr>
            <p:ph type="subTitle" idx="1"/>
          </p:nvPr>
        </p:nvSpPr>
        <p:spPr>
          <a:xfrm>
            <a:off x="3048000" y="3101975"/>
            <a:ext cx="9144000" cy="1123950"/>
          </a:xfrm>
        </p:spPr>
        <p:txBody>
          <a:bodyPr/>
          <a:lstStyle/>
          <a:p>
            <a:pPr eaLnBrk="1" hangingPunct="1"/>
            <a:r>
              <a:rPr lang="en-CA" altLang="en-US" dirty="0"/>
              <a:t>CMEZ – Mise à jour du réseau SCSSA Vector</a:t>
            </a:r>
          </a:p>
          <a:p>
            <a:pPr eaLnBrk="1" hangingPunct="1"/>
            <a:r>
              <a:rPr lang="en-CA" altLang="en-US" dirty="0"/>
              <a:t>6 octobre 2025</a:t>
            </a:r>
          </a:p>
        </p:txBody>
      </p:sp>
      <p:sp>
        <p:nvSpPr>
          <p:cNvPr id="14340" name="Slide Number Placeholder 3">
            <a:extLst>
              <a:ext uri="{FF2B5EF4-FFF2-40B4-BE49-F238E27FC236}">
                <a16:creationId xmlns:a16="http://schemas.microsoft.com/office/drawing/2014/main" id="{715D1162-4BD3-522E-45E5-0E351373283E}"/>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998BFED1-E066-41AD-9751-14329390B388}" type="slidenum">
              <a:rPr lang="en-US" altLang="en-US" sz="1200" smtClean="0">
                <a:solidFill>
                  <a:srgbClr val="898989"/>
                </a:solidFill>
              </a:r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BE1BF6C6-D202-9B7D-7E41-8B58A4EDEB26}"/>
              </a:ext>
            </a:extLst>
          </p:cNvPr>
          <p:cNvSpPr txBox="1">
            <a:spLocks noChangeArrowheads="1"/>
          </p:cNvSpPr>
          <p:nvPr/>
        </p:nvSpPr>
        <p:spPr bwMode="auto">
          <a:xfrm>
            <a:off x="9380538" y="5749925"/>
            <a:ext cx="28057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dirty="0">
                <a:solidFill>
                  <a:srgbClr val="FFFFFF"/>
                </a:solidFill>
                <a:hlinkClick r:id="rId3"/>
              </a:rPr>
              <a:t>www.cezd.</a:t>
            </a:r>
            <a:r>
              <a:rPr lang="en-CA" altLang="en-US" sz="3600" dirty="0">
                <a:solidFill>
                  <a:srgbClr val="FFFFFF"/>
                </a:solidFill>
                <a:hlinkClick r:id="rId3"/>
              </a:rPr>
              <a:t>ca </a:t>
            </a:r>
            <a:endParaRPr lang="en-US" altLang="en-US" sz="3600" dirty="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F4F1D-DF4B-4FB5-BBD3-4F6ECEC6C539}"/>
              </a:ext>
            </a:extLst>
          </p:cNvPr>
          <p:cNvSpPr>
            <a:spLocks noGrp="1"/>
          </p:cNvSpPr>
          <p:nvPr>
            <p:ph type="title"/>
          </p:nvPr>
        </p:nvSpPr>
        <p:spPr>
          <a:xfrm>
            <a:off x="68000" y="-42477"/>
            <a:ext cx="10515600" cy="1042988"/>
          </a:xfrm>
        </p:spPr>
        <p:txBody>
          <a:bodyPr/>
          <a:lstStyle/>
          <a:p>
            <a:pPr>
              <a:defRPr/>
            </a:pPr>
            <a:r>
              <a:rPr lang="en-US" sz="3200" dirty="0" err="1"/>
              <a:t>Fièvre</a:t>
            </a:r>
            <a:r>
              <a:rPr lang="en-US" sz="3200" dirty="0"/>
              <a:t> </a:t>
            </a:r>
            <a:r>
              <a:rPr lang="en-US" sz="3200" dirty="0" err="1"/>
              <a:t>catarrhale</a:t>
            </a:r>
            <a:r>
              <a:rPr lang="en-US" sz="3200" dirty="0"/>
              <a:t> du mouton en Europe</a:t>
            </a:r>
            <a:endParaRPr lang="en-CA" sz="3200" dirty="0"/>
          </a:p>
        </p:txBody>
      </p:sp>
      <p:sp>
        <p:nvSpPr>
          <p:cNvPr id="16388" name="TextBox 7">
            <a:extLst>
              <a:ext uri="{FF2B5EF4-FFF2-40B4-BE49-F238E27FC236}">
                <a16:creationId xmlns:a16="http://schemas.microsoft.com/office/drawing/2014/main" id="{F96FEEDE-4858-4CF2-1F4A-B217D3B785C9}"/>
              </a:ext>
            </a:extLst>
          </p:cNvPr>
          <p:cNvSpPr txBox="1">
            <a:spLocks noChangeArrowheads="1"/>
          </p:cNvSpPr>
          <p:nvPr/>
        </p:nvSpPr>
        <p:spPr bwMode="auto">
          <a:xfrm>
            <a:off x="4414353" y="6488112"/>
            <a:ext cx="631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3"/>
              </a:rPr>
              <a:t>Empres-Plus</a:t>
            </a:r>
            <a:endParaRPr lang="en-CA" altLang="en-US" sz="1800" dirty="0"/>
          </a:p>
        </p:txBody>
      </p:sp>
      <p:pic>
        <p:nvPicPr>
          <p:cNvPr id="9" name="Picture 8">
            <a:extLst>
              <a:ext uri="{FF2B5EF4-FFF2-40B4-BE49-F238E27FC236}">
                <a16:creationId xmlns:a16="http://schemas.microsoft.com/office/drawing/2014/main" id="{604A808B-9503-BF2B-7CC9-B53502FD083E}"/>
              </a:ext>
            </a:extLst>
          </p:cNvPr>
          <p:cNvPicPr>
            <a:picLocks noChangeAspect="1"/>
          </p:cNvPicPr>
          <p:nvPr/>
        </p:nvPicPr>
        <p:blipFill>
          <a:blip r:embed="rId4"/>
          <a:stretch>
            <a:fillRect/>
          </a:stretch>
        </p:blipFill>
        <p:spPr>
          <a:xfrm>
            <a:off x="4556097" y="3832529"/>
            <a:ext cx="7426159" cy="2682214"/>
          </a:xfrm>
          <a:prstGeom prst="rect">
            <a:avLst/>
          </a:prstGeom>
          <a:ln w="28575">
            <a:solidFill>
              <a:schemeClr val="tx1"/>
            </a:solidFill>
          </a:ln>
        </p:spPr>
      </p:pic>
      <p:sp>
        <p:nvSpPr>
          <p:cNvPr id="7" name="Rectangle 6">
            <a:extLst>
              <a:ext uri="{FF2B5EF4-FFF2-40B4-BE49-F238E27FC236}">
                <a16:creationId xmlns:a16="http://schemas.microsoft.com/office/drawing/2014/main" id="{0FF814E0-0799-ECB3-5A01-BA022E8E423F}"/>
              </a:ext>
            </a:extLst>
          </p:cNvPr>
          <p:cNvSpPr/>
          <p:nvPr/>
        </p:nvSpPr>
        <p:spPr>
          <a:xfrm>
            <a:off x="10374811" y="4267435"/>
            <a:ext cx="1496488" cy="15052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5CD4B7D5-7923-663F-D951-102DE543F27E}"/>
              </a:ext>
            </a:extLst>
          </p:cNvPr>
          <p:cNvSpPr txBox="1"/>
          <p:nvPr/>
        </p:nvSpPr>
        <p:spPr>
          <a:xfrm>
            <a:off x="286553" y="816007"/>
            <a:ext cx="11837447" cy="4893647"/>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mn-lt"/>
              </a:rPr>
              <a:t>L'Europe </a:t>
            </a:r>
            <a:r>
              <a:rPr lang="en-US" altLang="en-US" sz="2400" dirty="0">
                <a:latin typeface="+mn-lt"/>
              </a:rPr>
              <a:t>continue de signaler des cas de FCM (sérotypes 3, 8 et, récemment, 5), mais en moins grand nombre que </a:t>
            </a:r>
            <a:r>
              <a:rPr lang="en-US" altLang="en-US" sz="2400" dirty="0" err="1">
                <a:latin typeface="+mn-lt"/>
              </a:rPr>
              <a:t>l'année</a:t>
            </a:r>
            <a:r>
              <a:rPr lang="en-US" altLang="en-US" sz="2400" dirty="0">
                <a:latin typeface="+mn-lt"/>
              </a:rPr>
              <a:t> </a:t>
            </a:r>
            <a:r>
              <a:rPr lang="en-US" altLang="en-US" sz="2400" dirty="0" err="1">
                <a:latin typeface="+mn-lt"/>
              </a:rPr>
              <a:t>précédente</a:t>
            </a:r>
            <a:endParaRPr kumimoji="0" lang="en-US" altLang="en-US" sz="240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mn-lt"/>
              </a:rPr>
              <a:t>Cas de </a:t>
            </a:r>
            <a:r>
              <a:rPr lang="en-US" altLang="en-US" sz="2400" b="1" dirty="0">
                <a:latin typeface="+mn-lt"/>
              </a:rPr>
              <a:t>FCM</a:t>
            </a:r>
            <a:r>
              <a:rPr kumimoji="0" lang="en-US" altLang="en-US" sz="2400" b="1" i="0" u="none" strike="noStrike" cap="none" normalizeH="0" baseline="0" dirty="0">
                <a:ln>
                  <a:noFill/>
                </a:ln>
                <a:solidFill>
                  <a:schemeClr val="tx1"/>
                </a:solidFill>
                <a:effectLst/>
                <a:latin typeface="+mn-lt"/>
              </a:rPr>
              <a:t>-3</a:t>
            </a:r>
          </a:p>
          <a:p>
            <a:pPr marL="800100" lvl="1" indent="-342900">
              <a:buFont typeface="Arial" panose="020B0604020202020204" pitchFamily="34" charset="0"/>
              <a:buChar char="•"/>
            </a:pPr>
            <a:r>
              <a:rPr kumimoji="0" lang="en-US" altLang="en-US" sz="2400" i="0" u="none" strike="noStrike" cap="none" normalizeH="0" baseline="0" dirty="0">
                <a:ln>
                  <a:noFill/>
                </a:ln>
                <a:solidFill>
                  <a:schemeClr val="tx1"/>
                </a:solidFill>
                <a:effectLst/>
                <a:latin typeface="+mn-lt"/>
              </a:rPr>
              <a:t>Royaume-Uni, Pologne, Norvège, République tchèque, </a:t>
            </a:r>
            <a:r>
              <a:rPr kumimoji="0" lang="en-US" altLang="en-US" sz="2400" i="0" u="none" strike="noStrike" cap="none" normalizeH="0" baseline="0" dirty="0">
                <a:ln>
                  <a:noFill/>
                </a:ln>
                <a:solidFill>
                  <a:schemeClr val="tx1"/>
                </a:solidFill>
                <a:effectLst/>
                <a:latin typeface="+mn-lt"/>
                <a:hlinkClick r:id="rId5"/>
              </a:rPr>
              <a:t>Roumanie </a:t>
            </a:r>
            <a:r>
              <a:rPr kumimoji="0" lang="en-US" altLang="en-US" sz="2400" i="0" u="none" strike="noStrike" cap="none" normalizeH="0" baseline="0" dirty="0">
                <a:ln>
                  <a:noFill/>
                </a:ln>
                <a:solidFill>
                  <a:schemeClr val="tx1"/>
                </a:solidFill>
                <a:effectLst/>
                <a:latin typeface="+mn-lt"/>
              </a:rPr>
              <a:t>(1 rapport), Hongrie (</a:t>
            </a:r>
            <a:r>
              <a:rPr kumimoji="0" lang="en-US" altLang="en-US" sz="2400" b="0" i="0" u="none" strike="noStrike" cap="none" normalizeH="0" baseline="0">
                <a:ln>
                  <a:noFill/>
                </a:ln>
                <a:solidFill>
                  <a:schemeClr val="tx1"/>
                </a:solidFill>
                <a:effectLst/>
                <a:latin typeface="+mn-lt"/>
              </a:rPr>
              <a:t>1 rapport </a:t>
            </a:r>
            <a:r>
              <a:rPr kumimoji="0" lang="en-US" altLang="en-US" sz="2400" b="0" i="0" u="none" strike="noStrike" cap="none" normalizeH="0" baseline="0" dirty="0">
                <a:ln>
                  <a:noFill/>
                </a:ln>
                <a:solidFill>
                  <a:schemeClr val="tx1"/>
                </a:solidFill>
                <a:effectLst/>
                <a:latin typeface="+mn-lt"/>
              </a:rPr>
              <a:t>depuis 2015)</a:t>
            </a:r>
          </a:p>
          <a:p>
            <a:pPr marL="800100" lvl="1" indent="-342900">
              <a:buFont typeface="Arial" panose="020B0604020202020204" pitchFamily="34" charset="0"/>
              <a:buChar char="•"/>
            </a:pPr>
            <a:r>
              <a:rPr lang="en-US" altLang="en-US" sz="2400" dirty="0">
                <a:latin typeface="+mn-lt"/>
              </a:rPr>
              <a:t>En Afrique, le Maroc a récemment signalé ses premiers cas de BTV-3</a:t>
            </a:r>
          </a:p>
          <a:p>
            <a:pPr marL="342900" indent="-342900">
              <a:buFont typeface="Arial" panose="020B0604020202020204" pitchFamily="34" charset="0"/>
              <a:buChar char="•"/>
            </a:pPr>
            <a:r>
              <a:rPr kumimoji="0" lang="en-CA" altLang="en-US" sz="2400" b="1" i="0" u="none" strike="noStrike" cap="none" normalizeH="0" baseline="0" dirty="0">
                <a:ln>
                  <a:noFill/>
                </a:ln>
                <a:solidFill>
                  <a:schemeClr val="tx1"/>
                </a:solidFill>
                <a:effectLst/>
                <a:latin typeface="+mn-lt"/>
              </a:rPr>
              <a:t>Cas de </a:t>
            </a:r>
            <a:r>
              <a:rPr lang="en-CA" altLang="en-US" sz="2400" b="1" dirty="0">
                <a:latin typeface="+mn-lt"/>
              </a:rPr>
              <a:t>FCM</a:t>
            </a:r>
            <a:r>
              <a:rPr kumimoji="0" lang="en-CA" altLang="en-US" sz="2400" b="1" i="0" u="none" strike="noStrike" cap="none" normalizeH="0" baseline="0" dirty="0">
                <a:ln>
                  <a:noFill/>
                </a:ln>
                <a:solidFill>
                  <a:schemeClr val="tx1"/>
                </a:solidFill>
                <a:effectLst/>
                <a:latin typeface="+mn-lt"/>
              </a:rPr>
              <a:t>-8</a:t>
            </a:r>
          </a:p>
          <a:p>
            <a:pPr marL="800100" lvl="1" indent="-342900">
              <a:buFont typeface="Arial" panose="020B0604020202020204" pitchFamily="34" charset="0"/>
              <a:buChar char="•"/>
            </a:pPr>
            <a:r>
              <a:rPr kumimoji="0" lang="en-CA" altLang="en-US" sz="2400" b="0" i="0" u="none" strike="noStrike" cap="none" normalizeH="0" baseline="0" dirty="0">
                <a:ln>
                  <a:noFill/>
                </a:ln>
                <a:solidFill>
                  <a:schemeClr val="tx1"/>
                </a:solidFill>
                <a:effectLst/>
                <a:latin typeface="+mn-lt"/>
              </a:rPr>
              <a:t>Royaume-Uni, Slovénie, Italie, Grèce, Macédoine du Nord, Croatie, Serbie, </a:t>
            </a:r>
            <a:r>
              <a:rPr kumimoji="0" lang="en-CA" altLang="en-US" sz="2400" b="0" i="0" u="none" strike="noStrike" cap="none" normalizeH="0" baseline="0" dirty="0">
                <a:ln>
                  <a:noFill/>
                </a:ln>
                <a:solidFill>
                  <a:schemeClr val="tx1"/>
                </a:solidFill>
                <a:effectLst/>
                <a:latin typeface="+mn-lt"/>
                <a:hlinkClick r:id="rId6"/>
              </a:rPr>
              <a:t>Bosnie </a:t>
            </a:r>
            <a:endParaRPr kumimoji="0" lang="en-CA" altLang="en-US" sz="24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CA" altLang="en-US" sz="2400" b="1" dirty="0">
                <a:latin typeface="+mn-lt"/>
              </a:rPr>
              <a:t>FCM</a:t>
            </a:r>
            <a:r>
              <a:rPr kumimoji="0" lang="en-CA" altLang="en-US" sz="2400" b="1" i="0" u="none" strike="noStrike" cap="none" normalizeH="0" baseline="0" dirty="0">
                <a:ln>
                  <a:noFill/>
                </a:ln>
                <a:solidFill>
                  <a:schemeClr val="tx1"/>
                </a:solidFill>
                <a:effectLst/>
                <a:latin typeface="+mn-lt"/>
              </a:rPr>
              <a:t>-5</a:t>
            </a:r>
          </a:p>
          <a:p>
            <a:pPr marL="800100" lvl="1" indent="-342900">
              <a:buFont typeface="Arial" panose="020B0604020202020204" pitchFamily="34" charset="0"/>
              <a:buChar char="•"/>
            </a:pPr>
            <a:r>
              <a:rPr lang="en-CA" altLang="en-US" sz="2400" dirty="0">
                <a:latin typeface="+mn-lt"/>
                <a:hlinkClick r:id="rId7"/>
              </a:rPr>
              <a:t>Italie</a:t>
            </a:r>
            <a:endParaRPr kumimoji="0" lang="en-CA" altLang="en-US" sz="240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CA" altLang="en-US" sz="2400" b="1" i="0" u="none" strike="noStrike" cap="none" normalizeH="0" baseline="0" dirty="0" err="1">
                <a:ln>
                  <a:noFill/>
                </a:ln>
                <a:solidFill>
                  <a:schemeClr val="tx1"/>
                </a:solidFill>
                <a:effectLst/>
                <a:latin typeface="+mn-lt"/>
              </a:rPr>
              <a:t>Sérotype</a:t>
            </a:r>
            <a:r>
              <a:rPr kumimoji="0" lang="en-CA" altLang="en-US" sz="2400" b="1" i="0" u="none" strike="noStrike" cap="none" normalizeH="0" baseline="0" dirty="0">
                <a:ln>
                  <a:noFill/>
                </a:ln>
                <a:solidFill>
                  <a:schemeClr val="tx1"/>
                </a:solidFill>
                <a:effectLst/>
                <a:latin typeface="+mn-lt"/>
              </a:rPr>
              <a:t> </a:t>
            </a:r>
            <a:r>
              <a:rPr lang="en-CA" altLang="en-US" sz="2400" b="1" dirty="0">
                <a:latin typeface="+mn-lt"/>
              </a:rPr>
              <a:t>FCM</a:t>
            </a:r>
            <a:r>
              <a:rPr kumimoji="0" lang="en-CA" altLang="en-US" sz="2400" b="1" i="0" u="none" strike="noStrike" cap="none" normalizeH="0" baseline="0" dirty="0">
                <a:ln>
                  <a:noFill/>
                </a:ln>
                <a:solidFill>
                  <a:schemeClr val="tx1"/>
                </a:solidFill>
                <a:effectLst/>
                <a:latin typeface="+mn-lt"/>
              </a:rPr>
              <a:t> non spécifié</a:t>
            </a:r>
          </a:p>
          <a:p>
            <a:pPr marL="800100" lvl="1" indent="-342900">
              <a:buFont typeface="Arial" panose="020B0604020202020204" pitchFamily="34" charset="0"/>
              <a:buChar char="•"/>
            </a:pPr>
            <a:r>
              <a:rPr kumimoji="0" lang="en-CA" altLang="en-US" sz="2400" b="0" i="0" u="none" strike="noStrike" cap="none" normalizeH="0" baseline="0" dirty="0">
                <a:ln>
                  <a:noFill/>
                </a:ln>
                <a:solidFill>
                  <a:schemeClr val="tx1"/>
                </a:solidFill>
                <a:effectLst/>
                <a:latin typeface="+mn-lt"/>
              </a:rPr>
              <a:t>Kosovo</a:t>
            </a:r>
          </a:p>
          <a:p>
            <a:pPr marL="342900" indent="-342900">
              <a:buFont typeface="Arial" panose="020B0604020202020204" pitchFamily="34" charset="0"/>
              <a:buChar char="•"/>
            </a:pPr>
            <a:endParaRPr kumimoji="0" lang="en-US" altLang="en-US" sz="2400" b="0" i="0" u="none" strike="noStrike" cap="none" normalizeH="0" baseline="0" dirty="0">
              <a:ln>
                <a:noFill/>
              </a:ln>
              <a:solidFill>
                <a:schemeClr val="tx1"/>
              </a:solidFill>
              <a:effectLst/>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68242-ADC4-C2F1-EFCC-00AC68A28A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549BE9-65B7-E113-B0DE-9EA1C236B9B1}"/>
              </a:ext>
            </a:extLst>
          </p:cNvPr>
          <p:cNvSpPr>
            <a:spLocks noGrp="1"/>
          </p:cNvSpPr>
          <p:nvPr>
            <p:ph type="title"/>
          </p:nvPr>
        </p:nvSpPr>
        <p:spPr>
          <a:xfrm>
            <a:off x="130175" y="-182563"/>
            <a:ext cx="10515600" cy="1042988"/>
          </a:xfrm>
        </p:spPr>
        <p:txBody>
          <a:bodyPr/>
          <a:lstStyle/>
          <a:p>
            <a:pPr>
              <a:defRPr/>
            </a:pPr>
            <a:r>
              <a:rPr lang="en-US" sz="3200" dirty="0" err="1"/>
              <a:t>Fièvre</a:t>
            </a:r>
            <a:r>
              <a:rPr lang="en-US" sz="3200" dirty="0"/>
              <a:t> </a:t>
            </a:r>
            <a:r>
              <a:rPr lang="en-US" sz="3200" dirty="0" err="1"/>
              <a:t>catarrhale</a:t>
            </a:r>
            <a:r>
              <a:rPr lang="en-US" sz="3200" dirty="0"/>
              <a:t> du mouton en Europe</a:t>
            </a:r>
            <a:endParaRPr lang="en-CA" sz="3200" dirty="0"/>
          </a:p>
        </p:txBody>
      </p:sp>
      <p:sp>
        <p:nvSpPr>
          <p:cNvPr id="16387" name="Content Placeholder 9">
            <a:extLst>
              <a:ext uri="{FF2B5EF4-FFF2-40B4-BE49-F238E27FC236}">
                <a16:creationId xmlns:a16="http://schemas.microsoft.com/office/drawing/2014/main" id="{5E28DC33-876D-9383-786C-863F1BD8A650}"/>
              </a:ext>
            </a:extLst>
          </p:cNvPr>
          <p:cNvSpPr>
            <a:spLocks noGrp="1"/>
          </p:cNvSpPr>
          <p:nvPr>
            <p:ph sz="half" idx="1"/>
          </p:nvPr>
        </p:nvSpPr>
        <p:spPr>
          <a:xfrm>
            <a:off x="219075" y="590550"/>
            <a:ext cx="8121650" cy="5676900"/>
          </a:xfrm>
        </p:spPr>
        <p:txBody>
          <a:bodyPr/>
          <a:lstStyle/>
          <a:p>
            <a:endParaRPr lang="en-CA" altLang="en-US" dirty="0"/>
          </a:p>
          <a:p>
            <a:pPr lvl="1"/>
            <a:endParaRPr lang="en-CA" altLang="en-US" dirty="0"/>
          </a:p>
        </p:txBody>
      </p:sp>
      <p:sp>
        <p:nvSpPr>
          <p:cNvPr id="16388" name="TextBox 7">
            <a:extLst>
              <a:ext uri="{FF2B5EF4-FFF2-40B4-BE49-F238E27FC236}">
                <a16:creationId xmlns:a16="http://schemas.microsoft.com/office/drawing/2014/main" id="{41CEB1B4-DE00-A9F2-4203-220FE9AF046D}"/>
              </a:ext>
            </a:extLst>
          </p:cNvPr>
          <p:cNvSpPr txBox="1">
            <a:spLocks noChangeArrowheads="1"/>
          </p:cNvSpPr>
          <p:nvPr/>
        </p:nvSpPr>
        <p:spPr bwMode="auto">
          <a:xfrm>
            <a:off x="846718" y="5947568"/>
            <a:ext cx="631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3"/>
              </a:rPr>
              <a:t>Empres-Plus</a:t>
            </a:r>
            <a:endParaRPr lang="en-CA" altLang="en-US" sz="1800" dirty="0"/>
          </a:p>
        </p:txBody>
      </p:sp>
      <p:pic>
        <p:nvPicPr>
          <p:cNvPr id="8" name="Picture 7">
            <a:extLst>
              <a:ext uri="{FF2B5EF4-FFF2-40B4-BE49-F238E27FC236}">
                <a16:creationId xmlns:a16="http://schemas.microsoft.com/office/drawing/2014/main" id="{66E5B1EB-0477-2581-DC0D-C1BA844D951B}"/>
              </a:ext>
            </a:extLst>
          </p:cNvPr>
          <p:cNvPicPr>
            <a:picLocks noChangeAspect="1"/>
          </p:cNvPicPr>
          <p:nvPr/>
        </p:nvPicPr>
        <p:blipFill>
          <a:blip r:embed="rId4"/>
          <a:stretch>
            <a:fillRect/>
          </a:stretch>
        </p:blipFill>
        <p:spPr>
          <a:xfrm>
            <a:off x="985278" y="970842"/>
            <a:ext cx="8805394" cy="4916316"/>
          </a:xfrm>
          <a:prstGeom prst="rect">
            <a:avLst/>
          </a:prstGeom>
          <a:ln w="28575">
            <a:solidFill>
              <a:schemeClr val="tx1"/>
            </a:solidFill>
          </a:ln>
        </p:spPr>
      </p:pic>
      <p:pic>
        <p:nvPicPr>
          <p:cNvPr id="10" name="Picture 9">
            <a:extLst>
              <a:ext uri="{FF2B5EF4-FFF2-40B4-BE49-F238E27FC236}">
                <a16:creationId xmlns:a16="http://schemas.microsoft.com/office/drawing/2014/main" id="{B052B9D2-62CD-9063-4242-E450359EDB4C}"/>
              </a:ext>
            </a:extLst>
          </p:cNvPr>
          <p:cNvPicPr>
            <a:picLocks noChangeAspect="1"/>
          </p:cNvPicPr>
          <p:nvPr/>
        </p:nvPicPr>
        <p:blipFill>
          <a:blip r:embed="rId5"/>
          <a:stretch>
            <a:fillRect/>
          </a:stretch>
        </p:blipFill>
        <p:spPr>
          <a:xfrm>
            <a:off x="7157031" y="2949934"/>
            <a:ext cx="4444171" cy="3427933"/>
          </a:xfrm>
          <a:prstGeom prst="rect">
            <a:avLst/>
          </a:prstGeom>
          <a:ln w="28575">
            <a:solidFill>
              <a:schemeClr val="tx1"/>
            </a:solidFill>
          </a:ln>
        </p:spPr>
      </p:pic>
      <p:sp>
        <p:nvSpPr>
          <p:cNvPr id="11" name="TextBox 16">
            <a:extLst>
              <a:ext uri="{FF2B5EF4-FFF2-40B4-BE49-F238E27FC236}">
                <a16:creationId xmlns:a16="http://schemas.microsoft.com/office/drawing/2014/main" id="{01B225AF-9CC3-1049-D7BD-F8A993EBCA1E}"/>
              </a:ext>
            </a:extLst>
          </p:cNvPr>
          <p:cNvSpPr txBox="1">
            <a:spLocks noChangeArrowheads="1"/>
          </p:cNvSpPr>
          <p:nvPr/>
        </p:nvSpPr>
        <p:spPr bwMode="auto">
          <a:xfrm>
            <a:off x="7010000" y="6379688"/>
            <a:ext cx="5330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t>Cas de FCM entre le 1er juin 2025 et le 5 octobre 2025</a:t>
            </a:r>
          </a:p>
        </p:txBody>
      </p:sp>
    </p:spTree>
    <p:extLst>
      <p:ext uri="{BB962C8B-B14F-4D97-AF65-F5344CB8AC3E}">
        <p14:creationId xmlns:p14="http://schemas.microsoft.com/office/powerpoint/2010/main" val="357772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F03F-0026-8C68-7F6D-B44BAD7F6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554B5-EE3C-1CEB-BF7C-ECB40FEE545E}"/>
              </a:ext>
            </a:extLst>
          </p:cNvPr>
          <p:cNvSpPr>
            <a:spLocks noGrp="1"/>
          </p:cNvSpPr>
          <p:nvPr>
            <p:ph type="title"/>
          </p:nvPr>
        </p:nvSpPr>
        <p:spPr>
          <a:xfrm>
            <a:off x="346075" y="0"/>
            <a:ext cx="10515600" cy="1325563"/>
          </a:xfrm>
        </p:spPr>
        <p:txBody>
          <a:bodyPr/>
          <a:lstStyle/>
          <a:p>
            <a:pPr>
              <a:defRPr/>
            </a:pPr>
            <a:r>
              <a:rPr lang="en-US" sz="3200" dirty="0"/>
              <a:t>Virus du Nil occidental</a:t>
            </a:r>
            <a:endParaRPr lang="en-CA" sz="3200" dirty="0"/>
          </a:p>
        </p:txBody>
      </p:sp>
      <p:sp>
        <p:nvSpPr>
          <p:cNvPr id="41987" name="Text Placeholder 2">
            <a:extLst>
              <a:ext uri="{FF2B5EF4-FFF2-40B4-BE49-F238E27FC236}">
                <a16:creationId xmlns:a16="http://schemas.microsoft.com/office/drawing/2014/main" id="{CAAA5438-BD9C-3619-38BE-602064716E8E}"/>
              </a:ext>
            </a:extLst>
          </p:cNvPr>
          <p:cNvSpPr>
            <a:spLocks noGrp="1"/>
          </p:cNvSpPr>
          <p:nvPr>
            <p:ph type="body" sz="quarter" idx="13"/>
          </p:nvPr>
        </p:nvSpPr>
        <p:spPr>
          <a:xfrm>
            <a:off x="243790" y="1094305"/>
            <a:ext cx="5852210" cy="2259823"/>
          </a:xfrm>
        </p:spPr>
        <p:txBody>
          <a:bodyPr/>
          <a:lstStyle/>
          <a:p>
            <a:r>
              <a:rPr lang="en-CA" sz="2200" dirty="0"/>
              <a:t>L'Ontario a signalé la plus forte activité du VNO jusqu'à présent cette année, suivi du Québec</a:t>
            </a:r>
          </a:p>
          <a:p>
            <a:r>
              <a:rPr lang="en-CA" altLang="en-US" sz="2200" dirty="0"/>
              <a:t>De nombreux cas sont signalés aux États-Unis. </a:t>
            </a:r>
          </a:p>
          <a:p>
            <a:r>
              <a:rPr lang="en-CA" altLang="en-US" sz="2200" dirty="0"/>
              <a:t>En Europe, l'Italie a signalé 430 cas</a:t>
            </a:r>
          </a:p>
          <a:p>
            <a:pPr lvl="1"/>
            <a:r>
              <a:rPr lang="en-CA" altLang="en-US" sz="2000" dirty="0"/>
              <a:t>La Grèce, la Roumanie, la Bulgarie, l'Allemagne et la France ont également signalé des cas</a:t>
            </a:r>
          </a:p>
          <a:p>
            <a:pPr>
              <a:defRPr/>
            </a:pPr>
            <a:endParaRPr lang="en-CA" altLang="en-US" sz="1800" dirty="0"/>
          </a:p>
          <a:p>
            <a:pPr marL="0" indent="0">
              <a:buFont typeface="Arial" panose="020B0604020202020204" pitchFamily="34" charset="0"/>
              <a:buNone/>
              <a:defRPr/>
            </a:pPr>
            <a:endParaRPr lang="en-CA" altLang="en-US" sz="1800" dirty="0"/>
          </a:p>
        </p:txBody>
      </p:sp>
      <p:sp>
        <p:nvSpPr>
          <p:cNvPr id="30724" name="Slide Number Placeholder 3">
            <a:extLst>
              <a:ext uri="{FF2B5EF4-FFF2-40B4-BE49-F238E27FC236}">
                <a16:creationId xmlns:a16="http://schemas.microsoft.com/office/drawing/2014/main" id="{0A320F54-7AAF-9684-C0E3-D42B9148D5E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BCD5AD0-E323-4B69-A0FA-9CB674ACFA50}" type="slidenum">
              <a:rPr lang="en-US" altLang="en-US" sz="1200" smtClean="0">
                <a:solidFill>
                  <a:srgbClr val="898989"/>
                </a:solidFill>
              </a:rPr>
              <a:t>12</a:t>
            </a:fld>
            <a:endParaRPr lang="en-US" altLang="en-US" sz="1200">
              <a:solidFill>
                <a:srgbClr val="898989"/>
              </a:solidFill>
            </a:endParaRPr>
          </a:p>
        </p:txBody>
      </p:sp>
      <p:sp>
        <p:nvSpPr>
          <p:cNvPr id="30725" name="Rectangle 4">
            <a:extLst>
              <a:ext uri="{FF2B5EF4-FFF2-40B4-BE49-F238E27FC236}">
                <a16:creationId xmlns:a16="http://schemas.microsoft.com/office/drawing/2014/main" id="{5C7ECC10-FF04-77BE-894D-388EFE71DA60}"/>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6" name="Rectangle 2">
            <a:extLst>
              <a:ext uri="{FF2B5EF4-FFF2-40B4-BE49-F238E27FC236}">
                <a16:creationId xmlns:a16="http://schemas.microsoft.com/office/drawing/2014/main" id="{3ACDE1C1-99F4-160E-C321-5A975E9A11F3}"/>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7" name="Rectangle 4">
            <a:extLst>
              <a:ext uri="{FF2B5EF4-FFF2-40B4-BE49-F238E27FC236}">
                <a16:creationId xmlns:a16="http://schemas.microsoft.com/office/drawing/2014/main" id="{48E38941-6F06-D029-5F2D-12C8DE9BCEC7}"/>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5" name="TextBox 7">
            <a:extLst>
              <a:ext uri="{FF2B5EF4-FFF2-40B4-BE49-F238E27FC236}">
                <a16:creationId xmlns:a16="http://schemas.microsoft.com/office/drawing/2014/main" id="{5920B8EA-6004-DBF9-661F-892AF18C0BFA}"/>
              </a:ext>
            </a:extLst>
          </p:cNvPr>
          <p:cNvSpPr txBox="1">
            <a:spLocks noChangeArrowheads="1"/>
          </p:cNvSpPr>
          <p:nvPr/>
        </p:nvSpPr>
        <p:spPr bwMode="auto">
          <a:xfrm>
            <a:off x="711388" y="6380440"/>
            <a:ext cx="486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b="1" dirty="0"/>
              <a:t>Signaux du VNO : avril 2015 – octobre 2025</a:t>
            </a:r>
            <a:endParaRPr lang="en-CA" altLang="en-US" sz="1400" dirty="0"/>
          </a:p>
        </p:txBody>
      </p:sp>
      <p:pic>
        <p:nvPicPr>
          <p:cNvPr id="6" name="Picture 5">
            <a:extLst>
              <a:ext uri="{FF2B5EF4-FFF2-40B4-BE49-F238E27FC236}">
                <a16:creationId xmlns:a16="http://schemas.microsoft.com/office/drawing/2014/main" id="{54CECFED-C55D-E3B7-274A-3CC98926A2DB}"/>
              </a:ext>
            </a:extLst>
          </p:cNvPr>
          <p:cNvPicPr>
            <a:picLocks noChangeAspect="1"/>
          </p:cNvPicPr>
          <p:nvPr/>
        </p:nvPicPr>
        <p:blipFill>
          <a:blip r:embed="rId3"/>
          <a:stretch>
            <a:fillRect/>
          </a:stretch>
        </p:blipFill>
        <p:spPr>
          <a:xfrm>
            <a:off x="346075" y="3672089"/>
            <a:ext cx="10785750" cy="2731425"/>
          </a:xfrm>
          <a:prstGeom prst="rect">
            <a:avLst/>
          </a:prstGeom>
          <a:ln w="28575">
            <a:solidFill>
              <a:schemeClr val="tx1"/>
            </a:solidFill>
          </a:ln>
        </p:spPr>
      </p:pic>
      <p:sp>
        <p:nvSpPr>
          <p:cNvPr id="10" name="Rectangle 9">
            <a:extLst>
              <a:ext uri="{FF2B5EF4-FFF2-40B4-BE49-F238E27FC236}">
                <a16:creationId xmlns:a16="http://schemas.microsoft.com/office/drawing/2014/main" id="{A98BCFBF-8B8A-7A81-3D32-C0D719A38F01}"/>
              </a:ext>
            </a:extLst>
          </p:cNvPr>
          <p:cNvSpPr/>
          <p:nvPr/>
        </p:nvSpPr>
        <p:spPr>
          <a:xfrm>
            <a:off x="10638846" y="4148979"/>
            <a:ext cx="485028" cy="1804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8" name="Picture 7">
            <a:extLst>
              <a:ext uri="{FF2B5EF4-FFF2-40B4-BE49-F238E27FC236}">
                <a16:creationId xmlns:a16="http://schemas.microsoft.com/office/drawing/2014/main" id="{D6D7564C-50D2-25CC-613F-8FA517B1CC04}"/>
              </a:ext>
            </a:extLst>
          </p:cNvPr>
          <p:cNvPicPr>
            <a:picLocks noChangeAspect="1"/>
          </p:cNvPicPr>
          <p:nvPr/>
        </p:nvPicPr>
        <p:blipFill>
          <a:blip r:embed="rId4"/>
          <a:stretch>
            <a:fillRect/>
          </a:stretch>
        </p:blipFill>
        <p:spPr>
          <a:xfrm>
            <a:off x="6182296" y="454486"/>
            <a:ext cx="4949529" cy="3136169"/>
          </a:xfrm>
          <a:prstGeom prst="rect">
            <a:avLst/>
          </a:prstGeom>
          <a:ln w="28575">
            <a:solidFill>
              <a:schemeClr val="tx1"/>
            </a:solidFill>
          </a:ln>
        </p:spPr>
      </p:pic>
      <p:sp>
        <p:nvSpPr>
          <p:cNvPr id="11" name="TextBox 10">
            <a:extLst>
              <a:ext uri="{FF2B5EF4-FFF2-40B4-BE49-F238E27FC236}">
                <a16:creationId xmlns:a16="http://schemas.microsoft.com/office/drawing/2014/main" id="{98C43B83-5CAD-93CE-C163-7ADECA561A01}"/>
              </a:ext>
            </a:extLst>
          </p:cNvPr>
          <p:cNvSpPr txBox="1"/>
          <p:nvPr/>
        </p:nvSpPr>
        <p:spPr>
          <a:xfrm>
            <a:off x="6182297" y="-27409"/>
            <a:ext cx="4941578" cy="523220"/>
          </a:xfrm>
          <a:prstGeom prst="rect">
            <a:avLst/>
          </a:prstGeom>
          <a:noFill/>
        </p:spPr>
        <p:txBody>
          <a:bodyPr wrap="square">
            <a:spAutoFit/>
          </a:bodyPr>
          <a:lstStyle/>
          <a:p>
            <a:r>
              <a:rPr lang="en-CA" sz="1400" dirty="0">
                <a:hlinkClick r:id="rId5"/>
              </a:rPr>
              <a:t>Mise à jour saisonnière : Surveillance des maladies transmises par les moustiques au Canada — Canada.ca</a:t>
            </a:r>
            <a:endParaRPr lang="en-CA" sz="1400" dirty="0"/>
          </a:p>
        </p:txBody>
      </p:sp>
    </p:spTree>
    <p:extLst>
      <p:ext uri="{BB962C8B-B14F-4D97-AF65-F5344CB8AC3E}">
        <p14:creationId xmlns:p14="http://schemas.microsoft.com/office/powerpoint/2010/main" val="166195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5DAC0-E394-693C-66B3-A2F527484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3E3BF-F37D-C20F-DF44-29917F6ACAE4}"/>
              </a:ext>
            </a:extLst>
          </p:cNvPr>
          <p:cNvSpPr>
            <a:spLocks noGrp="1"/>
          </p:cNvSpPr>
          <p:nvPr>
            <p:ph type="title"/>
          </p:nvPr>
        </p:nvSpPr>
        <p:spPr>
          <a:xfrm>
            <a:off x="346075" y="0"/>
            <a:ext cx="10515600" cy="1325563"/>
          </a:xfrm>
        </p:spPr>
        <p:txBody>
          <a:bodyPr/>
          <a:lstStyle/>
          <a:p>
            <a:pPr>
              <a:defRPr/>
            </a:pPr>
            <a:r>
              <a:rPr lang="en-US" sz="3200" dirty="0"/>
              <a:t>Encéphalite équine de l'Est</a:t>
            </a:r>
            <a:endParaRPr lang="en-CA" sz="3200" dirty="0"/>
          </a:p>
        </p:txBody>
      </p:sp>
      <p:sp>
        <p:nvSpPr>
          <p:cNvPr id="41987" name="Text Placeholder 2">
            <a:extLst>
              <a:ext uri="{FF2B5EF4-FFF2-40B4-BE49-F238E27FC236}">
                <a16:creationId xmlns:a16="http://schemas.microsoft.com/office/drawing/2014/main" id="{72C2DC32-F790-1EEC-96FD-63C066BE95AB}"/>
              </a:ext>
            </a:extLst>
          </p:cNvPr>
          <p:cNvSpPr>
            <a:spLocks noGrp="1"/>
          </p:cNvSpPr>
          <p:nvPr>
            <p:ph type="body" sz="quarter" idx="13"/>
          </p:nvPr>
        </p:nvSpPr>
        <p:spPr>
          <a:xfrm>
            <a:off x="346074" y="1206499"/>
            <a:ext cx="11642725" cy="2682661"/>
          </a:xfrm>
        </p:spPr>
        <p:txBody>
          <a:bodyPr/>
          <a:lstStyle/>
          <a:p>
            <a:r>
              <a:rPr lang="en-CA" dirty="0"/>
              <a:t>Le nombre de signaux est inférieur à celui de l'année précédente</a:t>
            </a:r>
          </a:p>
          <a:p>
            <a:r>
              <a:rPr lang="en-CA" dirty="0">
                <a:hlinkClick r:id="rId3"/>
              </a:rPr>
              <a:t>Canada </a:t>
            </a:r>
            <a:r>
              <a:rPr lang="en-CA" dirty="0"/>
              <a:t>- Trois cas chez l'homme et huit cas chez les chevaux</a:t>
            </a:r>
          </a:p>
          <a:p>
            <a:r>
              <a:rPr lang="en-CA" dirty="0"/>
              <a:t>Les États-Unis signalent également des cas chez les chevaux dans plusieurs États, et chez les humains à </a:t>
            </a:r>
            <a:r>
              <a:rPr lang="en-CA" dirty="0">
                <a:hlinkClick r:id="rId4"/>
              </a:rPr>
              <a:t>New York</a:t>
            </a:r>
            <a:r>
              <a:rPr lang="en-CA" dirty="0"/>
              <a:t>, </a:t>
            </a:r>
            <a:r>
              <a:rPr lang="en-CA" dirty="0">
                <a:hlinkClick r:id="rId5"/>
              </a:rPr>
              <a:t>dans le Maine </a:t>
            </a:r>
            <a:r>
              <a:rPr lang="en-CA" dirty="0"/>
              <a:t>et en Caroline</a:t>
            </a:r>
            <a:r>
              <a:rPr lang="en-CA" dirty="0">
                <a:hlinkClick r:id="rId6"/>
              </a:rPr>
              <a:t> du Sud</a:t>
            </a:r>
            <a:r>
              <a:rPr lang="en-CA" dirty="0"/>
              <a:t> </a:t>
            </a:r>
            <a:endParaRPr lang="en-CA" altLang="en-US" dirty="0"/>
          </a:p>
        </p:txBody>
      </p:sp>
      <p:sp>
        <p:nvSpPr>
          <p:cNvPr id="30724" name="Slide Number Placeholder 3">
            <a:extLst>
              <a:ext uri="{FF2B5EF4-FFF2-40B4-BE49-F238E27FC236}">
                <a16:creationId xmlns:a16="http://schemas.microsoft.com/office/drawing/2014/main" id="{1D283E1F-5134-B3FF-590E-949BD193D87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BCD5AD0-E323-4B69-A0FA-9CB674ACFA50}" type="slidenum">
              <a:rPr lang="en-US" altLang="en-US" sz="1200" smtClean="0">
                <a:solidFill>
                  <a:srgbClr val="898989"/>
                </a:solidFill>
              </a:rPr>
              <a:t>13</a:t>
            </a:fld>
            <a:endParaRPr lang="en-US" altLang="en-US" sz="1200">
              <a:solidFill>
                <a:srgbClr val="898989"/>
              </a:solidFill>
            </a:endParaRPr>
          </a:p>
        </p:txBody>
      </p:sp>
      <p:sp>
        <p:nvSpPr>
          <p:cNvPr id="30725" name="Rectangle 4">
            <a:extLst>
              <a:ext uri="{FF2B5EF4-FFF2-40B4-BE49-F238E27FC236}">
                <a16:creationId xmlns:a16="http://schemas.microsoft.com/office/drawing/2014/main" id="{D398EA46-CE16-C203-AD09-E2CF8CA94349}"/>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6" name="Rectangle 2">
            <a:extLst>
              <a:ext uri="{FF2B5EF4-FFF2-40B4-BE49-F238E27FC236}">
                <a16:creationId xmlns:a16="http://schemas.microsoft.com/office/drawing/2014/main" id="{465020FA-A2F4-4B28-1818-ECD1E47ABE89}"/>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7" name="Rectangle 4">
            <a:extLst>
              <a:ext uri="{FF2B5EF4-FFF2-40B4-BE49-F238E27FC236}">
                <a16:creationId xmlns:a16="http://schemas.microsoft.com/office/drawing/2014/main" id="{E8A32B60-CAC3-FB8B-F985-8B6CAA4AFB59}"/>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5" name="TextBox 7">
            <a:extLst>
              <a:ext uri="{FF2B5EF4-FFF2-40B4-BE49-F238E27FC236}">
                <a16:creationId xmlns:a16="http://schemas.microsoft.com/office/drawing/2014/main" id="{715F3849-9FA3-BF8B-88E2-1CEDEE90B48E}"/>
              </a:ext>
            </a:extLst>
          </p:cNvPr>
          <p:cNvSpPr txBox="1">
            <a:spLocks noChangeArrowheads="1"/>
          </p:cNvSpPr>
          <p:nvPr/>
        </p:nvSpPr>
        <p:spPr bwMode="auto">
          <a:xfrm>
            <a:off x="346074" y="6246812"/>
            <a:ext cx="486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b="1" dirty="0"/>
              <a:t>Signaux EEE : juillet 2015 - octobre 2025</a:t>
            </a:r>
            <a:endParaRPr lang="en-CA" altLang="en-US" sz="1400" dirty="0"/>
          </a:p>
        </p:txBody>
      </p:sp>
      <p:pic>
        <p:nvPicPr>
          <p:cNvPr id="6" name="Picture 5">
            <a:extLst>
              <a:ext uri="{FF2B5EF4-FFF2-40B4-BE49-F238E27FC236}">
                <a16:creationId xmlns:a16="http://schemas.microsoft.com/office/drawing/2014/main" id="{42343FFB-C448-D1C9-E430-836F7C658E4D}"/>
              </a:ext>
            </a:extLst>
          </p:cNvPr>
          <p:cNvPicPr>
            <a:picLocks noChangeAspect="1"/>
          </p:cNvPicPr>
          <p:nvPr/>
        </p:nvPicPr>
        <p:blipFill>
          <a:blip r:embed="rId7"/>
          <a:stretch>
            <a:fillRect/>
          </a:stretch>
        </p:blipFill>
        <p:spPr>
          <a:xfrm>
            <a:off x="401071" y="3518112"/>
            <a:ext cx="11219290" cy="2728700"/>
          </a:xfrm>
          <a:prstGeom prst="rect">
            <a:avLst/>
          </a:prstGeom>
          <a:ln w="28575">
            <a:solidFill>
              <a:schemeClr val="tx1"/>
            </a:solidFill>
          </a:ln>
        </p:spPr>
      </p:pic>
      <p:sp>
        <p:nvSpPr>
          <p:cNvPr id="10" name="Rectangle 9">
            <a:extLst>
              <a:ext uri="{FF2B5EF4-FFF2-40B4-BE49-F238E27FC236}">
                <a16:creationId xmlns:a16="http://schemas.microsoft.com/office/drawing/2014/main" id="{FD0F74BB-9FCB-BD5B-0CEA-2C54684682F4}"/>
              </a:ext>
            </a:extLst>
          </p:cNvPr>
          <p:cNvSpPr/>
          <p:nvPr/>
        </p:nvSpPr>
        <p:spPr>
          <a:xfrm>
            <a:off x="11153325" y="4231587"/>
            <a:ext cx="353323" cy="1804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2592446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4069-AD72-6EF7-39F8-748BDD9C0C60}"/>
              </a:ext>
            </a:extLst>
          </p:cNvPr>
          <p:cNvSpPr>
            <a:spLocks noGrp="1"/>
          </p:cNvSpPr>
          <p:nvPr>
            <p:ph type="title"/>
          </p:nvPr>
        </p:nvSpPr>
        <p:spPr>
          <a:xfrm>
            <a:off x="66923" y="-61255"/>
            <a:ext cx="10515600" cy="1325563"/>
          </a:xfrm>
        </p:spPr>
        <p:txBody>
          <a:bodyPr/>
          <a:lstStyle/>
          <a:p>
            <a:r>
              <a:rPr lang="en-CA" sz="3600" dirty="0"/>
              <a:t>Chikungunya dans le monde</a:t>
            </a:r>
          </a:p>
        </p:txBody>
      </p:sp>
      <p:sp>
        <p:nvSpPr>
          <p:cNvPr id="3" name="Content Placeholder 2">
            <a:extLst>
              <a:ext uri="{FF2B5EF4-FFF2-40B4-BE49-F238E27FC236}">
                <a16:creationId xmlns:a16="http://schemas.microsoft.com/office/drawing/2014/main" id="{5F5080A8-ECB4-07FC-B1DE-74473A527765}"/>
              </a:ext>
            </a:extLst>
          </p:cNvPr>
          <p:cNvSpPr>
            <a:spLocks noGrp="1"/>
          </p:cNvSpPr>
          <p:nvPr>
            <p:ph sz="half" idx="1"/>
          </p:nvPr>
        </p:nvSpPr>
        <p:spPr>
          <a:xfrm>
            <a:off x="82825" y="935081"/>
            <a:ext cx="5941613" cy="5817202"/>
          </a:xfrm>
        </p:spPr>
        <p:txBody>
          <a:bodyPr/>
          <a:lstStyle/>
          <a:p>
            <a:r>
              <a:rPr lang="en-CA" sz="2400" dirty="0"/>
              <a:t>Entre le 1er janvier et le 30 septembre 2025, un total de</a:t>
            </a:r>
            <a:r>
              <a:rPr lang="en-CA" sz="2400" b="1" dirty="0"/>
              <a:t> 445 271 </a:t>
            </a:r>
            <a:r>
              <a:rPr lang="en-CA" sz="2400" dirty="0"/>
              <a:t>cas suspects et confirmés de CHIKV et</a:t>
            </a:r>
            <a:r>
              <a:rPr lang="en-CA" sz="2400" b="1" dirty="0"/>
              <a:t> 155 </a:t>
            </a:r>
            <a:r>
              <a:rPr lang="en-CA" sz="2400" dirty="0"/>
              <a:t>décès ont été signalés dans 40 pays à travers le monde</a:t>
            </a:r>
          </a:p>
          <a:p>
            <a:r>
              <a:rPr lang="en-CA" sz="2400" dirty="0"/>
              <a:t>L'Amérique du Sud et les territoires français d'outre-mer (La Réunion) ont signalé le plus grand nombre de cas</a:t>
            </a:r>
          </a:p>
          <a:p>
            <a:r>
              <a:rPr lang="en-CA" sz="2400" dirty="0"/>
              <a:t>La Chine a signalé plus de 16 000 cas locaux de CHIKV dans le Guangdong, Foshan enregistrant la plus forte concentration de cas</a:t>
            </a:r>
          </a:p>
          <a:p>
            <a:r>
              <a:rPr lang="en-CA" sz="2400" dirty="0"/>
              <a:t>Europe – La France (479) et l'Italie (205) ont signalé des cas locaux de CHIKV</a:t>
            </a:r>
          </a:p>
          <a:p>
            <a:r>
              <a:rPr lang="en-CA" sz="2400" dirty="0">
                <a:hlinkClick r:id="rId3"/>
              </a:rPr>
              <a:t>Cuba </a:t>
            </a:r>
            <a:r>
              <a:rPr lang="en-CA" sz="2400" dirty="0"/>
              <a:t>a récemment signalé une épidémie de CHIKV – Avertissement aux voyageurs américains</a:t>
            </a:r>
          </a:p>
        </p:txBody>
      </p:sp>
      <p:pic>
        <p:nvPicPr>
          <p:cNvPr id="7" name="Content Placeholder 6">
            <a:extLst>
              <a:ext uri="{FF2B5EF4-FFF2-40B4-BE49-F238E27FC236}">
                <a16:creationId xmlns:a16="http://schemas.microsoft.com/office/drawing/2014/main" id="{9282EB88-72AC-30BD-B73B-E70B2D4095A0}"/>
              </a:ext>
            </a:extLst>
          </p:cNvPr>
          <p:cNvPicPr>
            <a:picLocks noGrp="1" noChangeAspect="1"/>
          </p:cNvPicPr>
          <p:nvPr>
            <p:ph sz="half" idx="2"/>
          </p:nvPr>
        </p:nvPicPr>
        <p:blipFill>
          <a:blip r:embed="rId4"/>
          <a:stretch>
            <a:fillRect/>
          </a:stretch>
        </p:blipFill>
        <p:spPr>
          <a:xfrm>
            <a:off x="6003235" y="1130606"/>
            <a:ext cx="6001001" cy="4327561"/>
          </a:xfrm>
          <a:ln w="28575">
            <a:solidFill>
              <a:schemeClr val="tx1"/>
            </a:solidFill>
          </a:ln>
        </p:spPr>
      </p:pic>
      <p:sp>
        <p:nvSpPr>
          <p:cNvPr id="5" name="Slide Number Placeholder 4">
            <a:extLst>
              <a:ext uri="{FF2B5EF4-FFF2-40B4-BE49-F238E27FC236}">
                <a16:creationId xmlns:a16="http://schemas.microsoft.com/office/drawing/2014/main" id="{4A092807-F044-ED83-D04F-E35DAE63F15F}"/>
              </a:ext>
            </a:extLst>
          </p:cNvPr>
          <p:cNvSpPr>
            <a:spLocks noGrp="1"/>
          </p:cNvSpPr>
          <p:nvPr>
            <p:ph type="sldNum" sz="quarter" idx="10"/>
          </p:nvPr>
        </p:nvSpPr>
        <p:spPr/>
        <p:txBody>
          <a:bodyPr/>
          <a:lstStyle/>
          <a:p>
            <a:pPr>
              <a:defRPr/>
            </a:pPr>
            <a:fld id="{589C40C2-7A94-424C-9771-F39272A79DD9}" type="slidenum">
              <a:rPr lang="en-US" altLang="en-US" smtClean="0"/>
              <a:t>14</a:t>
            </a:fld>
            <a:endParaRPr lang="en-US" altLang="en-US"/>
          </a:p>
        </p:txBody>
      </p:sp>
      <p:sp>
        <p:nvSpPr>
          <p:cNvPr id="9" name="TextBox 8">
            <a:extLst>
              <a:ext uri="{FF2B5EF4-FFF2-40B4-BE49-F238E27FC236}">
                <a16:creationId xmlns:a16="http://schemas.microsoft.com/office/drawing/2014/main" id="{199158E8-D1CF-0DB5-9C3E-CFA46064B8B0}"/>
              </a:ext>
            </a:extLst>
          </p:cNvPr>
          <p:cNvSpPr txBox="1"/>
          <p:nvPr/>
        </p:nvSpPr>
        <p:spPr>
          <a:xfrm>
            <a:off x="5910679" y="5458167"/>
            <a:ext cx="6186114" cy="369332"/>
          </a:xfrm>
          <a:prstGeom prst="rect">
            <a:avLst/>
          </a:prstGeom>
          <a:noFill/>
        </p:spPr>
        <p:txBody>
          <a:bodyPr wrap="square">
            <a:spAutoFit/>
          </a:bodyPr>
          <a:lstStyle/>
          <a:p>
            <a:r>
              <a:rPr lang="en-CA" dirty="0">
                <a:hlinkClick r:id="rId5"/>
              </a:rPr>
              <a:t>Maladie à virus Chikungunya - Situation mondiale</a:t>
            </a:r>
            <a:endParaRPr lang="en-CA" dirty="0"/>
          </a:p>
        </p:txBody>
      </p:sp>
    </p:spTree>
    <p:extLst>
      <p:ext uri="{BB962C8B-B14F-4D97-AF65-F5344CB8AC3E}">
        <p14:creationId xmlns:p14="http://schemas.microsoft.com/office/powerpoint/2010/main" val="428768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351A-6991-3757-D4D1-25E85782F828}"/>
              </a:ext>
            </a:extLst>
          </p:cNvPr>
          <p:cNvSpPr>
            <a:spLocks noGrp="1"/>
          </p:cNvSpPr>
          <p:nvPr>
            <p:ph type="title"/>
          </p:nvPr>
        </p:nvSpPr>
        <p:spPr>
          <a:xfrm>
            <a:off x="346075" y="0"/>
            <a:ext cx="10515600" cy="1325563"/>
          </a:xfrm>
        </p:spPr>
        <p:txBody>
          <a:bodyPr/>
          <a:lstStyle/>
          <a:p>
            <a:pPr>
              <a:defRPr/>
            </a:pPr>
            <a:r>
              <a:rPr lang="en-US" sz="3200" dirty="0"/>
              <a:t>Virus </a:t>
            </a:r>
            <a:r>
              <a:rPr lang="en-US" sz="3200" dirty="0" err="1"/>
              <a:t>Oropouche</a:t>
            </a:r>
            <a:endParaRPr lang="en-CA" sz="3200" dirty="0"/>
          </a:p>
        </p:txBody>
      </p:sp>
      <p:sp>
        <p:nvSpPr>
          <p:cNvPr id="41987" name="Text Placeholder 2">
            <a:extLst>
              <a:ext uri="{FF2B5EF4-FFF2-40B4-BE49-F238E27FC236}">
                <a16:creationId xmlns:a16="http://schemas.microsoft.com/office/drawing/2014/main" id="{CEB7DFAF-0C13-6314-E754-211646A7699C}"/>
              </a:ext>
            </a:extLst>
          </p:cNvPr>
          <p:cNvSpPr>
            <a:spLocks noGrp="1"/>
          </p:cNvSpPr>
          <p:nvPr>
            <p:ph type="body" sz="quarter" idx="13"/>
          </p:nvPr>
        </p:nvSpPr>
        <p:spPr>
          <a:xfrm>
            <a:off x="227012" y="1012824"/>
            <a:ext cx="7161036" cy="2416175"/>
          </a:xfrm>
        </p:spPr>
        <p:txBody>
          <a:bodyPr/>
          <a:lstStyle/>
          <a:p>
            <a:pPr>
              <a:defRPr/>
            </a:pPr>
            <a:r>
              <a:rPr lang="en-CA" sz="2400" dirty="0">
                <a:hlinkClick r:id="rId3"/>
              </a:rPr>
              <a:t>Alerte épidémiologique Chikungunya et Oropouche dans la région des Amériques - 28 août 2025</a:t>
            </a:r>
            <a:endParaRPr lang="en-CA" altLang="en-US" sz="2400" dirty="0"/>
          </a:p>
          <a:p>
            <a:pPr>
              <a:defRPr/>
            </a:pPr>
            <a:r>
              <a:rPr lang="en-CA" altLang="en-US" sz="2400" dirty="0"/>
              <a:t>L'OPS a signalé 12 786 cas dans 11 pays :</a:t>
            </a:r>
          </a:p>
          <a:p>
            <a:pPr lvl="1">
              <a:defRPr/>
            </a:pPr>
            <a:r>
              <a:rPr lang="en-CA" altLang="en-US" sz="2200" dirty="0"/>
              <a:t>Brésil – 11 888 cas confirmés</a:t>
            </a:r>
          </a:p>
          <a:p>
            <a:pPr lvl="1">
              <a:defRPr/>
            </a:pPr>
            <a:r>
              <a:rPr lang="en-CA" altLang="en-US" sz="2200" dirty="0"/>
              <a:t>Pérou, Panama, Uruguay, Venezuela, Guyana, Cuba, Chili, Colombie, États-Unis + Canada (1 cas importé chacun)</a:t>
            </a:r>
          </a:p>
          <a:p>
            <a:pPr marL="0" indent="0">
              <a:buFont typeface="Arial" panose="020B0604020202020204" pitchFamily="34" charset="0"/>
              <a:buNone/>
              <a:defRPr/>
            </a:pPr>
            <a:endParaRPr lang="en-CA" altLang="en-US" dirty="0"/>
          </a:p>
        </p:txBody>
      </p:sp>
      <p:sp>
        <p:nvSpPr>
          <p:cNvPr id="30724" name="Slide Number Placeholder 3">
            <a:extLst>
              <a:ext uri="{FF2B5EF4-FFF2-40B4-BE49-F238E27FC236}">
                <a16:creationId xmlns:a16="http://schemas.microsoft.com/office/drawing/2014/main" id="{A5C32170-3437-4081-EAB9-EEC81B59D81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BCD5AD0-E323-4B69-A0FA-9CB674ACFA50}" type="slidenum">
              <a:rPr lang="en-US" altLang="en-US" sz="1200" smtClean="0">
                <a:solidFill>
                  <a:srgbClr val="898989"/>
                </a:solidFill>
              </a:rPr>
              <a:t>15</a:t>
            </a:fld>
            <a:endParaRPr lang="en-US" altLang="en-US" sz="1200">
              <a:solidFill>
                <a:srgbClr val="898989"/>
              </a:solidFill>
            </a:endParaRPr>
          </a:p>
        </p:txBody>
      </p:sp>
      <p:sp>
        <p:nvSpPr>
          <p:cNvPr id="30725" name="Rectangle 4">
            <a:extLst>
              <a:ext uri="{FF2B5EF4-FFF2-40B4-BE49-F238E27FC236}">
                <a16:creationId xmlns:a16="http://schemas.microsoft.com/office/drawing/2014/main" id="{A3497051-D50E-9C1E-DA9F-3EB92D626CFD}"/>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6" name="Rectangle 2">
            <a:extLst>
              <a:ext uri="{FF2B5EF4-FFF2-40B4-BE49-F238E27FC236}">
                <a16:creationId xmlns:a16="http://schemas.microsoft.com/office/drawing/2014/main" id="{D882FB7D-868F-D0E4-444D-734C6683DF58}"/>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7" name="Rectangle 4">
            <a:extLst>
              <a:ext uri="{FF2B5EF4-FFF2-40B4-BE49-F238E27FC236}">
                <a16:creationId xmlns:a16="http://schemas.microsoft.com/office/drawing/2014/main" id="{F74CF8F6-BA13-4E67-A23A-AACF3830C6D1}"/>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30728" name="Picture 2">
            <a:extLst>
              <a:ext uri="{FF2B5EF4-FFF2-40B4-BE49-F238E27FC236}">
                <a16:creationId xmlns:a16="http://schemas.microsoft.com/office/drawing/2014/main" id="{54001A23-151B-3B6D-371A-A845A7668F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2038" y="471488"/>
            <a:ext cx="455295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831125-6CEE-6AD7-6442-A9B8E21F875C}"/>
              </a:ext>
            </a:extLst>
          </p:cNvPr>
          <p:cNvSpPr/>
          <p:nvPr/>
        </p:nvSpPr>
        <p:spPr>
          <a:xfrm>
            <a:off x="7332663" y="3208338"/>
            <a:ext cx="4310062" cy="460375"/>
          </a:xfrm>
          <a:prstGeom prst="rect">
            <a:avLst/>
          </a:prstGeom>
        </p:spPr>
        <p:txBody>
          <a:bodyPr>
            <a:spAutoFit/>
          </a:bodyPr>
          <a:lstStyle/>
          <a:p>
            <a:pPr>
              <a:spcBef>
                <a:spcPts val="2000"/>
              </a:spcBef>
              <a:spcAft>
                <a:spcPts val="1000"/>
              </a:spcAft>
              <a:defRPr/>
            </a:pPr>
            <a:r>
              <a:rPr lang="en-US" sz="1200" dirty="0">
                <a:solidFill>
                  <a:srgbClr val="000000"/>
                </a:solidFill>
                <a:latin typeface="+mn-lt"/>
                <a:hlinkClick r:id="rId5"/>
              </a:rPr>
              <a:t>Virus Oropouche : aspects cliniques, épidémiologiques et moléculaires d'un </a:t>
            </a:r>
            <a:r>
              <a:rPr lang="en-US" sz="1200" dirty="0" err="1">
                <a:solidFill>
                  <a:srgbClr val="000000"/>
                </a:solidFill>
                <a:latin typeface="+mn-lt"/>
                <a:hlinkClick r:id="rId5"/>
              </a:rPr>
              <a:t>orthobunyavirus</a:t>
            </a:r>
            <a:r>
              <a:rPr lang="en-US" sz="1200" dirty="0">
                <a:solidFill>
                  <a:srgbClr val="000000"/>
                </a:solidFill>
                <a:latin typeface="+mn-lt"/>
                <a:hlinkClick r:id="rId5"/>
              </a:rPr>
              <a:t> négligé</a:t>
            </a:r>
            <a:endParaRPr lang="en-US" sz="1200" dirty="0">
              <a:solidFill>
                <a:srgbClr val="000000"/>
              </a:solidFill>
              <a:latin typeface="+mn-lt"/>
            </a:endParaRPr>
          </a:p>
        </p:txBody>
      </p:sp>
      <p:sp>
        <p:nvSpPr>
          <p:cNvPr id="6" name="TextBox 5">
            <a:extLst>
              <a:ext uri="{FF2B5EF4-FFF2-40B4-BE49-F238E27FC236}">
                <a16:creationId xmlns:a16="http://schemas.microsoft.com/office/drawing/2014/main" id="{D4E70727-8F29-8532-3850-1FD0990BF2FD}"/>
              </a:ext>
            </a:extLst>
          </p:cNvPr>
          <p:cNvSpPr txBox="1"/>
          <p:nvPr/>
        </p:nvSpPr>
        <p:spPr>
          <a:xfrm>
            <a:off x="549900" y="6171684"/>
            <a:ext cx="9480365" cy="369332"/>
          </a:xfrm>
          <a:prstGeom prst="rect">
            <a:avLst/>
          </a:prstGeom>
          <a:noFill/>
        </p:spPr>
        <p:txBody>
          <a:bodyPr wrap="square" rtlCol="0">
            <a:spAutoFit/>
          </a:bodyPr>
          <a:lstStyle/>
          <a:p>
            <a:r>
              <a:rPr lang="en-CA" dirty="0" err="1">
                <a:hlinkClick r:id="rId6"/>
              </a:rPr>
              <a:t>Portail ARBOportal</a:t>
            </a:r>
            <a:r>
              <a:rPr lang="en-CA" dirty="0">
                <a:hlinkClick r:id="rId6"/>
              </a:rPr>
              <a:t> de l'OPS sur le virus Oropouche </a:t>
            </a:r>
            <a:r>
              <a:rPr lang="en-CA" dirty="0"/>
              <a:t>– cas hebdomadaires d'OROV pour 2025</a:t>
            </a:r>
          </a:p>
        </p:txBody>
      </p:sp>
      <p:pic>
        <p:nvPicPr>
          <p:cNvPr id="7" name="Picture 6">
            <a:extLst>
              <a:ext uri="{FF2B5EF4-FFF2-40B4-BE49-F238E27FC236}">
                <a16:creationId xmlns:a16="http://schemas.microsoft.com/office/drawing/2014/main" id="{9FFB7E08-3B7E-202F-0AF4-2CBE86418DCD}"/>
              </a:ext>
            </a:extLst>
          </p:cNvPr>
          <p:cNvPicPr>
            <a:picLocks noChangeAspect="1"/>
          </p:cNvPicPr>
          <p:nvPr/>
        </p:nvPicPr>
        <p:blipFill>
          <a:blip r:embed="rId7"/>
          <a:stretch>
            <a:fillRect/>
          </a:stretch>
        </p:blipFill>
        <p:spPr>
          <a:xfrm>
            <a:off x="532737" y="3774513"/>
            <a:ext cx="11432251" cy="2397171"/>
          </a:xfrm>
          <a:prstGeom prst="rect">
            <a:avLst/>
          </a:prstGeom>
        </p:spPr>
      </p:pic>
    </p:spTree>
    <p:extLst>
      <p:ext uri="{BB962C8B-B14F-4D97-AF65-F5344CB8AC3E}">
        <p14:creationId xmlns:p14="http://schemas.microsoft.com/office/powerpoint/2010/main" val="3058626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0B7F-3FED-2E7E-9C22-AD9267B745F0}"/>
              </a:ext>
            </a:extLst>
          </p:cNvPr>
          <p:cNvSpPr>
            <a:spLocks noGrp="1"/>
          </p:cNvSpPr>
          <p:nvPr>
            <p:ph type="title"/>
          </p:nvPr>
        </p:nvSpPr>
        <p:spPr>
          <a:xfrm>
            <a:off x="127000" y="-57150"/>
            <a:ext cx="10515600" cy="1325563"/>
          </a:xfrm>
        </p:spPr>
        <p:txBody>
          <a:bodyPr/>
          <a:lstStyle/>
          <a:p>
            <a:pPr>
              <a:defRPr/>
            </a:pPr>
            <a:r>
              <a:rPr lang="en-CA" sz="3200" dirty="0"/>
              <a:t>Dengue</a:t>
            </a:r>
          </a:p>
        </p:txBody>
      </p:sp>
      <p:sp>
        <p:nvSpPr>
          <p:cNvPr id="32771" name="Text Placeholder 2">
            <a:extLst>
              <a:ext uri="{FF2B5EF4-FFF2-40B4-BE49-F238E27FC236}">
                <a16:creationId xmlns:a16="http://schemas.microsoft.com/office/drawing/2014/main" id="{B8AA0EC8-E7D4-138E-27D6-A04B25799C75}"/>
              </a:ext>
            </a:extLst>
          </p:cNvPr>
          <p:cNvSpPr>
            <a:spLocks noGrp="1"/>
          </p:cNvSpPr>
          <p:nvPr>
            <p:ph type="body" sz="quarter" idx="13"/>
          </p:nvPr>
        </p:nvSpPr>
        <p:spPr>
          <a:xfrm>
            <a:off x="431800" y="903111"/>
            <a:ext cx="5483969" cy="5362752"/>
          </a:xfrm>
        </p:spPr>
        <p:txBody>
          <a:bodyPr/>
          <a:lstStyle/>
          <a:p>
            <a:r>
              <a:rPr lang="en-CA" altLang="en-US" dirty="0"/>
              <a:t>L'OPS a publié une </a:t>
            </a:r>
            <a:r>
              <a:rPr lang="en-CA" altLang="en-US" dirty="0">
                <a:hlinkClick r:id="rId3"/>
              </a:rPr>
              <a:t>mise à jour épidémiologique </a:t>
            </a:r>
            <a:r>
              <a:rPr lang="en-CA" altLang="en-US" dirty="0"/>
              <a:t>sur </a:t>
            </a:r>
            <a:r>
              <a:rPr lang="en-CA" altLang="en-US" b="1" dirty="0"/>
              <a:t>la dengue </a:t>
            </a:r>
            <a:r>
              <a:rPr lang="en-CA" altLang="en-US" dirty="0"/>
              <a:t>dans les Amériques le 26 septembre 2025</a:t>
            </a:r>
          </a:p>
          <a:p>
            <a:r>
              <a:rPr lang="en-CA" altLang="en-US" dirty="0"/>
              <a:t>L'Asie signale une augmentation du nombre de cas dans certains pays (</a:t>
            </a:r>
            <a:r>
              <a:rPr lang="en-CA" altLang="en-US" dirty="0">
                <a:hlinkClick r:id="rId4"/>
              </a:rPr>
              <a:t>Bangladesh</a:t>
            </a:r>
            <a:r>
              <a:rPr lang="en-CA" altLang="en-US" dirty="0"/>
              <a:t>, Inde, Chine, Afghanistan)</a:t>
            </a:r>
          </a:p>
          <a:p>
            <a:r>
              <a:rPr lang="en-CA" altLang="en-US" dirty="0">
                <a:hlinkClick r:id="rId5"/>
              </a:rPr>
              <a:t>Europe </a:t>
            </a:r>
            <a:r>
              <a:rPr lang="en-CA" altLang="en-US" dirty="0"/>
              <a:t>– cas acquis localement signalés en Italie et en France</a:t>
            </a:r>
            <a:endParaRPr lang="en-CA" altLang="en-US" dirty="0">
              <a:hlinkClick r:id="" action="ppaction://noaction"/>
            </a:endParaRPr>
          </a:p>
          <a:p>
            <a:r>
              <a:rPr lang="en-CA" altLang="en-US" dirty="0">
                <a:hlinkClick r:id="" action="ppaction://noaction"/>
              </a:rPr>
              <a:t>Tableau de bord de l'OMS sur la dengue </a:t>
            </a:r>
            <a:r>
              <a:rPr lang="en-CA" altLang="en-US" dirty="0"/>
              <a:t>– Données jusqu'en août 2025</a:t>
            </a:r>
          </a:p>
        </p:txBody>
      </p:sp>
      <p:sp>
        <p:nvSpPr>
          <p:cNvPr id="32772" name="Slide Number Placeholder 3">
            <a:extLst>
              <a:ext uri="{FF2B5EF4-FFF2-40B4-BE49-F238E27FC236}">
                <a16:creationId xmlns:a16="http://schemas.microsoft.com/office/drawing/2014/main" id="{587A5BC4-405E-9FD2-3E68-746E9F36E9C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AB69430-8D0A-4755-9593-0CEB70B215A4}" type="slidenum">
              <a:rPr lang="en-US" altLang="en-US" smtClean="0">
                <a:solidFill>
                  <a:srgbClr val="898989"/>
                </a:solidFill>
              </a:rPr>
              <a:t>16</a:t>
            </a:fld>
            <a:endParaRPr lang="en-US" altLang="en-US">
              <a:solidFill>
                <a:srgbClr val="898989"/>
              </a:solidFill>
            </a:endParaRPr>
          </a:p>
        </p:txBody>
      </p:sp>
      <p:cxnSp>
        <p:nvCxnSpPr>
          <p:cNvPr id="8" name="Straight Arrow Connector 7">
            <a:extLst>
              <a:ext uri="{FF2B5EF4-FFF2-40B4-BE49-F238E27FC236}">
                <a16:creationId xmlns:a16="http://schemas.microsoft.com/office/drawing/2014/main" id="{69C8262F-A43A-D825-E9F7-7550D67532C6}"/>
              </a:ext>
            </a:extLst>
          </p:cNvPr>
          <p:cNvCxnSpPr>
            <a:cxnSpLocks/>
          </p:cNvCxnSpPr>
          <p:nvPr/>
        </p:nvCxnSpPr>
        <p:spPr>
          <a:xfrm>
            <a:off x="4389120" y="1862136"/>
            <a:ext cx="17068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hlinkClick r:id="rId6"/>
            <a:extLst>
              <a:ext uri="{FF2B5EF4-FFF2-40B4-BE49-F238E27FC236}">
                <a16:creationId xmlns:a16="http://schemas.microsoft.com/office/drawing/2014/main" id="{483BBCD9-FA53-AE73-CA53-E68E59DCB9DC}"/>
              </a:ext>
            </a:extLst>
          </p:cNvPr>
          <p:cNvSpPr txBox="1"/>
          <p:nvPr/>
        </p:nvSpPr>
        <p:spPr>
          <a:xfrm>
            <a:off x="8610600" y="420965"/>
            <a:ext cx="3446072" cy="369332"/>
          </a:xfrm>
          <a:prstGeom prst="rect">
            <a:avLst/>
          </a:prstGeom>
          <a:noFill/>
        </p:spPr>
        <p:txBody>
          <a:bodyPr wrap="none" rtlCol="0">
            <a:spAutoFit/>
          </a:bodyPr>
          <a:lstStyle/>
          <a:p>
            <a:r>
              <a:rPr lang="en-CA" dirty="0">
                <a:hlinkClick r:id="rId6"/>
              </a:rPr>
              <a:t>Dengue OPS : analyse par pays</a:t>
            </a:r>
            <a:endParaRPr lang="en-CA" dirty="0"/>
          </a:p>
        </p:txBody>
      </p:sp>
      <p:pic>
        <p:nvPicPr>
          <p:cNvPr id="11" name="Picture 10">
            <a:extLst>
              <a:ext uri="{FF2B5EF4-FFF2-40B4-BE49-F238E27FC236}">
                <a16:creationId xmlns:a16="http://schemas.microsoft.com/office/drawing/2014/main" id="{A2665B48-5C5A-C8B4-1111-671AC71EC77D}"/>
              </a:ext>
            </a:extLst>
          </p:cNvPr>
          <p:cNvPicPr>
            <a:picLocks noChangeAspect="1"/>
          </p:cNvPicPr>
          <p:nvPr/>
        </p:nvPicPr>
        <p:blipFill>
          <a:blip r:embed="rId7"/>
          <a:stretch>
            <a:fillRect/>
          </a:stretch>
        </p:blipFill>
        <p:spPr>
          <a:xfrm>
            <a:off x="6181767" y="804390"/>
            <a:ext cx="5706753" cy="2530563"/>
          </a:xfrm>
          <a:prstGeom prst="rect">
            <a:avLst/>
          </a:prstGeom>
          <a:ln w="28575">
            <a:solidFill>
              <a:schemeClr val="tx1"/>
            </a:solidFill>
          </a:ln>
        </p:spPr>
      </p:pic>
      <p:pic>
        <p:nvPicPr>
          <p:cNvPr id="13" name="Picture 12">
            <a:extLst>
              <a:ext uri="{FF2B5EF4-FFF2-40B4-BE49-F238E27FC236}">
                <a16:creationId xmlns:a16="http://schemas.microsoft.com/office/drawing/2014/main" id="{8251D45E-00E1-7700-EFBD-E388510B460D}"/>
              </a:ext>
            </a:extLst>
          </p:cNvPr>
          <p:cNvPicPr>
            <a:picLocks noChangeAspect="1"/>
          </p:cNvPicPr>
          <p:nvPr/>
        </p:nvPicPr>
        <p:blipFill>
          <a:blip r:embed="rId8"/>
          <a:stretch>
            <a:fillRect/>
          </a:stretch>
        </p:blipFill>
        <p:spPr>
          <a:xfrm>
            <a:off x="5605671" y="3492894"/>
            <a:ext cx="6339837" cy="2944141"/>
          </a:xfrm>
          <a:prstGeom prst="rect">
            <a:avLst/>
          </a:prstGeom>
          <a:ln w="28575">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AECA-6F2C-7ECC-7F86-A35BE4679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9758A5-C5C9-7F0C-E73A-DDB2F1C8EC2D}"/>
              </a:ext>
            </a:extLst>
          </p:cNvPr>
          <p:cNvSpPr>
            <a:spLocks noGrp="1"/>
          </p:cNvSpPr>
          <p:nvPr>
            <p:ph type="title"/>
          </p:nvPr>
        </p:nvSpPr>
        <p:spPr>
          <a:xfrm>
            <a:off x="114300" y="-95250"/>
            <a:ext cx="10515600" cy="1325563"/>
          </a:xfrm>
        </p:spPr>
        <p:txBody>
          <a:bodyPr/>
          <a:lstStyle/>
          <a:p>
            <a:pPr>
              <a:defRPr/>
            </a:pPr>
            <a:r>
              <a:rPr lang="en-CA" sz="3200" dirty="0"/>
              <a:t>Résultats scientifiques</a:t>
            </a:r>
          </a:p>
        </p:txBody>
      </p:sp>
      <p:sp>
        <p:nvSpPr>
          <p:cNvPr id="38915" name="Text Placeholder 5">
            <a:extLst>
              <a:ext uri="{FF2B5EF4-FFF2-40B4-BE49-F238E27FC236}">
                <a16:creationId xmlns:a16="http://schemas.microsoft.com/office/drawing/2014/main" id="{C3E67604-A9BB-ED85-29E8-88EBFCC4DCD9}"/>
              </a:ext>
            </a:extLst>
          </p:cNvPr>
          <p:cNvSpPr>
            <a:spLocks noGrp="1"/>
          </p:cNvSpPr>
          <p:nvPr>
            <p:ph type="body" sz="quarter" idx="13"/>
          </p:nvPr>
        </p:nvSpPr>
        <p:spPr>
          <a:xfrm>
            <a:off x="225425" y="831850"/>
            <a:ext cx="11672888" cy="5768975"/>
          </a:xfrm>
        </p:spPr>
        <p:txBody>
          <a:bodyPr/>
          <a:lstStyle/>
          <a:p>
            <a:r>
              <a:rPr lang="en-CA" altLang="en-US" sz="1600" b="1" dirty="0">
                <a:hlinkClick r:id="rId3"/>
              </a:rPr>
              <a:t>Preuves sur le terrain de l'infection par Trypanosoma cruzi, utilisation d'hôtes divers et invasion des habitations humaines par le vecteur de la maladie de Chagas en Floride, États-Unis</a:t>
            </a:r>
            <a:endParaRPr lang="en-CA" altLang="en-US" sz="1600" b="1" dirty="0"/>
          </a:p>
          <a:p>
            <a:r>
              <a:rPr lang="en-CA" altLang="en-US" sz="1600" b="1" dirty="0">
                <a:hlinkClick r:id="rId4"/>
              </a:rPr>
              <a:t>La maladie de Chagas, une maladie endémique aux États-Unis</a:t>
            </a:r>
            <a:endParaRPr lang="en-CA" altLang="en-US" sz="1600" b="1" dirty="0"/>
          </a:p>
          <a:p>
            <a:r>
              <a:rPr lang="en-CA" altLang="en-US" sz="1600" b="1" dirty="0">
                <a:hlinkClick r:id="rId5"/>
              </a:rPr>
              <a:t>Détection de nouveaux </a:t>
            </a:r>
            <a:r>
              <a:rPr lang="en-CA" altLang="en-US" sz="1600" b="1" dirty="0" err="1">
                <a:hlinkClick r:id="rId5"/>
              </a:rPr>
              <a:t>réassortiments d'orthobunyavirus </a:t>
            </a:r>
            <a:r>
              <a:rPr lang="en-CA" altLang="en-US" sz="1600" b="1" dirty="0">
                <a:hlinkClick r:id="rId5"/>
              </a:rPr>
              <a:t>dans un cas neurologique mortel chez un cheval et des moucherons piqueurs Culicoides, Afrique du Sud</a:t>
            </a:r>
            <a:endParaRPr lang="en-CA" altLang="en-US" sz="1600" b="1" dirty="0"/>
          </a:p>
          <a:p>
            <a:r>
              <a:rPr lang="en-CA" altLang="en-US" sz="1600" b="1" dirty="0">
                <a:ea typeface="Calibri" panose="020F0502020204030204" pitchFamily="34" charset="0"/>
                <a:cs typeface="Times New Roman" panose="02020603050405020304" pitchFamily="18" charset="0"/>
                <a:hlinkClick r:id="rId6"/>
              </a:rPr>
              <a:t>Première isolation et identification du virus </a:t>
            </a:r>
            <a:r>
              <a:rPr lang="en-CA" altLang="en-US" sz="1600" b="1" dirty="0" err="1">
                <a:ea typeface="Calibri" panose="020F0502020204030204" pitchFamily="34" charset="0"/>
                <a:cs typeface="Times New Roman" panose="02020603050405020304" pitchFamily="18" charset="0"/>
                <a:hlinkClick r:id="rId6"/>
              </a:rPr>
              <a:t>Tembusu </a:t>
            </a:r>
            <a:r>
              <a:rPr lang="en-CA" altLang="en-US" sz="1600" b="1" dirty="0">
                <a:ea typeface="Calibri" panose="020F0502020204030204" pitchFamily="34" charset="0"/>
                <a:cs typeface="Times New Roman" panose="02020603050405020304" pitchFamily="18" charset="0"/>
                <a:hlinkClick r:id="rId6"/>
              </a:rPr>
              <a:t>chez des cailles infectées naturellement, soulignant le risque de transmission interespèces</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rPr>
              <a:t>Pré-impression : </a:t>
            </a:r>
            <a:r>
              <a:rPr lang="en-CA" altLang="en-US" sz="1600" b="1" dirty="0">
                <a:ea typeface="Calibri" panose="020F0502020204030204" pitchFamily="34" charset="0"/>
                <a:cs typeface="Times New Roman" panose="02020603050405020304" pitchFamily="18" charset="0"/>
                <a:hlinkClick r:id="rId7"/>
              </a:rPr>
              <a:t>Évaluation quantitative des chiens en tant que sentinelles pour la circulation du virus de la fièvre de la vallée du Rift à Madagascar</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rPr>
              <a:t>Pré-impression : </a:t>
            </a:r>
            <a:r>
              <a:rPr lang="en-CA" sz="1600" b="1" dirty="0">
                <a:hlinkClick r:id="rId8"/>
              </a:rPr>
              <a:t>Virus de l'encéphalite équine vénézuélienne, Amazonas, Brésil, 2025</a:t>
            </a:r>
            <a:endParaRPr lang="en-CA" altLang="en-US" sz="1600" b="1" dirty="0">
              <a:ea typeface="Calibri" panose="020F0502020204030204" pitchFamily="34" charset="0"/>
              <a:cs typeface="Times New Roman" panose="02020603050405020304" pitchFamily="18" charset="0"/>
            </a:endParaRPr>
          </a:p>
          <a:p>
            <a:r>
              <a:rPr lang="en-CA" altLang="en-US" sz="1600" b="1" dirty="0">
                <a:hlinkClick r:id="rId9"/>
              </a:rPr>
              <a:t>La nouvelle frontière de la fièvre catarrhale ovine : les chiens sont-ils en danger ?</a:t>
            </a:r>
            <a:endParaRPr lang="en-CA" altLang="en-US" sz="1600" b="1" dirty="0"/>
          </a:p>
          <a:p>
            <a:r>
              <a:rPr lang="en-CA" altLang="en-US" sz="1600" b="1" dirty="0">
                <a:hlinkClick r:id="rId10"/>
              </a:rPr>
              <a:t>Transport intercontinental de tiques exotiques par des voyageurs humains et défis qui en découlent pour la santé publique aux États-Unis</a:t>
            </a:r>
            <a:endParaRPr lang="en-CA" altLang="en-US" sz="1600" b="1" dirty="0"/>
          </a:p>
          <a:p>
            <a:r>
              <a:rPr lang="en-CA" altLang="en-US" sz="1600" b="1" dirty="0">
                <a:hlinkClick r:id="rId11"/>
              </a:rPr>
              <a:t>Prévalence élevée d'agents pathogènes vecteurs dans le sang de chiens cliniquement sains à Hong Kong</a:t>
            </a:r>
            <a:endParaRPr lang="en-CA" altLang="en-US" sz="1600" b="1" dirty="0"/>
          </a:p>
          <a:p>
            <a:r>
              <a:rPr lang="en-CA" altLang="en-US" sz="1600" b="1" dirty="0">
                <a:hlinkClick r:id="rId12"/>
              </a:rPr>
              <a:t>Notes de terrain : Peste humaine transmise par un chat infecté en début de saison — Oregon, janvier 2024</a:t>
            </a:r>
            <a:endParaRPr lang="en-CA" altLang="en-US" sz="1600" b="1" dirty="0"/>
          </a:p>
          <a:p>
            <a:r>
              <a:rPr lang="en-CA" altLang="en-US" sz="1600" b="1" dirty="0">
                <a:hlinkClick r:id="rId13"/>
              </a:rPr>
              <a:t>Caractérisation des séquelles post-aiguës touchant plusieurs organes à la suite d'une infection par le virus de la dengue</a:t>
            </a:r>
            <a:endParaRPr lang="en-CA" altLang="en-US" sz="1600" b="1" dirty="0"/>
          </a:p>
        </p:txBody>
      </p:sp>
      <p:sp>
        <p:nvSpPr>
          <p:cNvPr id="38916" name="Slide Number Placeholder 4">
            <a:extLst>
              <a:ext uri="{FF2B5EF4-FFF2-40B4-BE49-F238E27FC236}">
                <a16:creationId xmlns:a16="http://schemas.microsoft.com/office/drawing/2014/main" id="{3DD673CC-B698-664A-5224-75CE51DEF3B0}"/>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11200B8-ACEB-476E-9BB3-4C49D8CCD618}" type="slidenum">
              <a:rPr lang="en-US" altLang="en-US" sz="1200" smtClean="0">
                <a:solidFill>
                  <a:srgbClr val="898989"/>
                </a:solidFill>
              </a:rPr>
              <a:t>17</a:t>
            </a:fld>
            <a:endParaRPr lang="en-US" altLang="en-US" sz="1200" dirty="0">
              <a:solidFill>
                <a:srgbClr val="898989"/>
              </a:solidFill>
            </a:endParaRPr>
          </a:p>
        </p:txBody>
      </p:sp>
    </p:spTree>
    <p:extLst>
      <p:ext uri="{BB962C8B-B14F-4D97-AF65-F5344CB8AC3E}">
        <p14:creationId xmlns:p14="http://schemas.microsoft.com/office/powerpoint/2010/main" val="389781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6A4F-942E-F441-F002-1AF2D205FF43}"/>
              </a:ext>
            </a:extLst>
          </p:cNvPr>
          <p:cNvSpPr>
            <a:spLocks noGrp="1"/>
          </p:cNvSpPr>
          <p:nvPr>
            <p:ph type="title"/>
          </p:nvPr>
        </p:nvSpPr>
        <p:spPr>
          <a:xfrm>
            <a:off x="114300" y="-95250"/>
            <a:ext cx="10515600" cy="1325563"/>
          </a:xfrm>
        </p:spPr>
        <p:txBody>
          <a:bodyPr/>
          <a:lstStyle/>
          <a:p>
            <a:pPr>
              <a:defRPr/>
            </a:pPr>
            <a:r>
              <a:rPr lang="en-CA" sz="3200" dirty="0"/>
              <a:t>Résultats scientifiques</a:t>
            </a:r>
          </a:p>
        </p:txBody>
      </p:sp>
      <p:sp>
        <p:nvSpPr>
          <p:cNvPr id="38915" name="Text Placeholder 5">
            <a:extLst>
              <a:ext uri="{FF2B5EF4-FFF2-40B4-BE49-F238E27FC236}">
                <a16:creationId xmlns:a16="http://schemas.microsoft.com/office/drawing/2014/main" id="{DF567D95-51A0-E986-A989-51A897EF12E8}"/>
              </a:ext>
            </a:extLst>
          </p:cNvPr>
          <p:cNvSpPr>
            <a:spLocks noGrp="1"/>
          </p:cNvSpPr>
          <p:nvPr>
            <p:ph type="body" sz="quarter" idx="13"/>
          </p:nvPr>
        </p:nvSpPr>
        <p:spPr>
          <a:xfrm>
            <a:off x="225425" y="831850"/>
            <a:ext cx="11672888" cy="5768975"/>
          </a:xfrm>
        </p:spPr>
        <p:txBody>
          <a:bodyPr/>
          <a:lstStyle/>
          <a:p>
            <a:r>
              <a:rPr lang="en-CA" sz="1600" b="1" dirty="0">
                <a:hlinkClick r:id="rId3"/>
              </a:rPr>
              <a:t>Compétence vectorielle des moustiques pour le virus de l'encéphalite japonaise : mise à jour d'une revue systématique et d'une méta-analyse</a:t>
            </a:r>
            <a:endParaRPr lang="en-CA" altLang="en-US" sz="1600" b="1" dirty="0">
              <a:hlinkClick r:id="rId4"/>
            </a:endParaRPr>
          </a:p>
          <a:p>
            <a:r>
              <a:rPr lang="en-CA" sz="1600" b="1" dirty="0">
                <a:hlinkClick r:id="rId5"/>
              </a:rPr>
              <a:t>Épidémie d'infection autochtone par le virus du Nil occidental dans la région du Latium, en Italie, de juillet à août 2025 : enquête préliminaire</a:t>
            </a:r>
            <a:endParaRPr lang="en-CA" altLang="en-US" sz="1600" b="1" dirty="0">
              <a:hlinkClick r:id="" action="ppaction://noaction"/>
            </a:endParaRPr>
          </a:p>
          <a:p>
            <a:r>
              <a:rPr lang="en-CA" altLang="en-US" sz="1600" b="1" dirty="0">
                <a:hlinkClick r:id="" action="ppaction://noaction"/>
              </a:rPr>
              <a:t>Le virus Oropouche se réplique efficacement et est immunostimulant in vivo chez les espèces de primates non humains</a:t>
            </a:r>
            <a:endParaRPr lang="en-CA" altLang="en-US" sz="1600" b="1" dirty="0"/>
          </a:p>
          <a:p>
            <a:r>
              <a:rPr lang="en-CA" altLang="en-US" sz="1600" b="1" dirty="0">
                <a:hlinkClick r:id="rId6"/>
              </a:rPr>
              <a:t>La séroprévalence des rickettsies du groupe de la fièvre pourprée canine comme indicateur du taux de cas de fièvre pourprée des montagnes Rocheuses chez l'homme en Arizona, États-Unis</a:t>
            </a:r>
            <a:endParaRPr lang="en-CA" altLang="en-US" sz="1600" b="1" dirty="0"/>
          </a:p>
          <a:p>
            <a:r>
              <a:rPr lang="en-CA" altLang="en-US" sz="1600" b="1" dirty="0">
                <a:hlinkClick r:id="rId7"/>
              </a:rPr>
              <a:t>Infection à Babesia microti (</a:t>
            </a:r>
            <a:r>
              <a:rPr lang="en-CA" altLang="en-US" sz="1600" b="1" dirty="0" err="1">
                <a:hlinkClick r:id="rId7"/>
              </a:rPr>
              <a:t>Babesiidae</a:t>
            </a:r>
            <a:r>
              <a:rPr lang="en-CA" altLang="en-US" sz="1600" b="1" dirty="0">
                <a:hlinkClick r:id="rId7"/>
              </a:rPr>
              <a:t>, </a:t>
            </a:r>
            <a:r>
              <a:rPr lang="en-CA" altLang="en-US" sz="1600" b="1" dirty="0" err="1">
                <a:hlinkClick r:id="rId7"/>
              </a:rPr>
              <a:t>Piroplasmida</a:t>
            </a:r>
            <a:r>
              <a:rPr lang="en-CA" altLang="en-US" sz="1600" b="1" dirty="0">
                <a:hlinkClick r:id="rId7"/>
              </a:rPr>
              <a:t>) chez un voyageur chinois de retour des États-Unis d'Amérique</a:t>
            </a:r>
            <a:endParaRPr lang="en-CA" altLang="en-US" sz="1600" b="1" dirty="0"/>
          </a:p>
          <a:p>
            <a:r>
              <a:rPr lang="en-CA" altLang="en-US" sz="1600" b="1" dirty="0">
                <a:hlinkClick r:id="rId8"/>
              </a:rPr>
              <a:t>Modélisation mathématique de la dermatose nodulaire contagieuse : nouvelles perspectives et perspectives</a:t>
            </a:r>
            <a:endParaRPr lang="en-CA" altLang="en-US" sz="1600" b="1" dirty="0"/>
          </a:p>
          <a:p>
            <a:r>
              <a:rPr lang="en-CA" altLang="en-US" sz="1600" b="1" dirty="0">
                <a:hlinkClick r:id="rId9"/>
              </a:rPr>
              <a:t>Réplication et virulence chez les bovins du premier virus de la dermatose nodulaire contagieuse isolé au Xinjiang, en Chine (2019)</a:t>
            </a:r>
            <a:endParaRPr lang="en-CA" altLang="en-US" sz="1600" b="1" dirty="0"/>
          </a:p>
          <a:p>
            <a:r>
              <a:rPr lang="en-CA" altLang="en-US" sz="1600" b="1" dirty="0">
                <a:hlinkClick r:id="rId10"/>
              </a:rPr>
              <a:t>Rapport de cas pédiatrique et aperçu de l'encéphalite autochtone transmise par les tiques, Belgique</a:t>
            </a:r>
            <a:endParaRPr lang="en-CA" altLang="en-US" sz="1600" b="1" dirty="0"/>
          </a:p>
          <a:p>
            <a:r>
              <a:rPr lang="en-CA" altLang="en-US" sz="1600" b="1" dirty="0">
                <a:hlinkClick r:id="rId11"/>
              </a:rPr>
              <a:t>Alerte épidémiologique Chikungunya et Oropouche dans la région des Amériques - 28 août 2025</a:t>
            </a:r>
            <a:endParaRPr lang="en-CA" altLang="en-US" sz="1600" b="1" dirty="0"/>
          </a:p>
          <a:p>
            <a:r>
              <a:rPr lang="en-CA" altLang="en-US" sz="1600" b="1" dirty="0">
                <a:hlinkClick r:id="rId12"/>
              </a:rPr>
              <a:t>Importation de la tique exotique </a:t>
            </a:r>
            <a:r>
              <a:rPr lang="en-CA" altLang="en-US" sz="1600" b="1" dirty="0" err="1">
                <a:hlinkClick r:id="rId12"/>
              </a:rPr>
              <a:t>Amblyomma geoemydae </a:t>
            </a:r>
            <a:r>
              <a:rPr lang="en-CA" altLang="en-US" sz="1600" b="1" dirty="0">
                <a:hlinkClick r:id="rId12"/>
              </a:rPr>
              <a:t>en Suède via des tortues (</a:t>
            </a:r>
            <a:r>
              <a:rPr lang="en-CA" altLang="en-US" sz="1600" b="1" dirty="0" err="1">
                <a:hlinkClick r:id="rId12"/>
              </a:rPr>
              <a:t>Geoemyda spengleri</a:t>
            </a:r>
            <a:r>
              <a:rPr lang="en-CA" altLang="en-US" sz="1600" b="1" dirty="0">
                <a:hlinkClick r:id="rId12"/>
              </a:rPr>
              <a:t>) introduites illégalement depuis la Thaïlande</a:t>
            </a:r>
            <a:endParaRPr lang="en-CA" altLang="en-US" sz="1600" b="1" dirty="0"/>
          </a:p>
          <a:p>
            <a:r>
              <a:rPr lang="en-CA" altLang="en-US" sz="1600" b="1" dirty="0">
                <a:hlinkClick r:id="rId13"/>
              </a:rPr>
              <a:t>Évaluation des risques et perspectives de transmission locale du chikungunya et de la dengue en Italie, précurseur européen</a:t>
            </a:r>
            <a:endParaRPr lang="en-CA" altLang="en-US" sz="1600" b="1" dirty="0"/>
          </a:p>
          <a:p>
            <a:r>
              <a:rPr lang="en-CA" altLang="en-US" sz="1600" b="1" dirty="0">
                <a:hlinkClick r:id="rId14"/>
              </a:rPr>
              <a:t>Surveillance des infections par le virus du Nil occidental chez l'homme et l'animal en Europe, rapport mensuel</a:t>
            </a:r>
            <a:endParaRPr lang="en-CA" altLang="en-US" sz="1600" b="1" dirty="0"/>
          </a:p>
          <a:p>
            <a:r>
              <a:rPr lang="en-CA" altLang="en-US" sz="1600" b="1" dirty="0">
                <a:hlinkClick r:id="rId15"/>
              </a:rPr>
              <a:t>Estimation de la période d'incubation de la maladie à virus Oropouche chez les cas associés à des voyages, 2024-2025</a:t>
            </a:r>
            <a:endParaRPr lang="en-CA" altLang="en-US" sz="1600" b="1" dirty="0"/>
          </a:p>
        </p:txBody>
      </p:sp>
      <p:sp>
        <p:nvSpPr>
          <p:cNvPr id="38916" name="Slide Number Placeholder 4">
            <a:extLst>
              <a:ext uri="{FF2B5EF4-FFF2-40B4-BE49-F238E27FC236}">
                <a16:creationId xmlns:a16="http://schemas.microsoft.com/office/drawing/2014/main" id="{27818374-E87C-C1BB-0F1A-7DE053C34504}"/>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11200B8-ACEB-476E-9BB3-4C49D8CCD618}" type="slidenum">
              <a:rPr lang="en-US" altLang="en-US" sz="1200" smtClean="0">
                <a:solidFill>
                  <a:srgbClr val="898989"/>
                </a:solidFill>
              </a:rPr>
              <a:t>18</a:t>
            </a:fld>
            <a:endParaRPr lang="en-US" altLang="en-US" sz="1200" dirty="0">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99C-1FFB-5AF3-1661-D5F7675FA7B6}"/>
              </a:ext>
            </a:extLst>
          </p:cNvPr>
          <p:cNvSpPr>
            <a:spLocks noGrp="1"/>
          </p:cNvSpPr>
          <p:nvPr>
            <p:ph type="title"/>
          </p:nvPr>
        </p:nvSpPr>
        <p:spPr>
          <a:xfrm>
            <a:off x="92075" y="-38100"/>
            <a:ext cx="10515600" cy="1325563"/>
          </a:xfrm>
        </p:spPr>
        <p:txBody>
          <a:bodyPr/>
          <a:lstStyle/>
          <a:p>
            <a:pPr>
              <a:defRPr/>
            </a:pPr>
            <a:r>
              <a:rPr lang="en-CA" sz="3200" dirty="0"/>
              <a:t>Conclusions scientifiques</a:t>
            </a:r>
          </a:p>
        </p:txBody>
      </p:sp>
      <p:sp>
        <p:nvSpPr>
          <p:cNvPr id="40963" name="Text Placeholder 5">
            <a:extLst>
              <a:ext uri="{FF2B5EF4-FFF2-40B4-BE49-F238E27FC236}">
                <a16:creationId xmlns:a16="http://schemas.microsoft.com/office/drawing/2014/main" id="{3ED42CA1-25C8-76F2-9B17-193A48390452}"/>
              </a:ext>
            </a:extLst>
          </p:cNvPr>
          <p:cNvSpPr>
            <a:spLocks noGrp="1"/>
          </p:cNvSpPr>
          <p:nvPr>
            <p:ph type="body" sz="quarter" idx="13"/>
          </p:nvPr>
        </p:nvSpPr>
        <p:spPr>
          <a:xfrm>
            <a:off x="268288" y="941388"/>
            <a:ext cx="11439525" cy="5761037"/>
          </a:xfrm>
        </p:spPr>
        <p:txBody>
          <a:bodyPr/>
          <a:lstStyle/>
          <a:p>
            <a:r>
              <a:rPr lang="en-CA" altLang="en-US" sz="1600" b="1" dirty="0">
                <a:ea typeface="Calibri" panose="020F0502020204030204" pitchFamily="34" charset="0"/>
                <a:cs typeface="Times New Roman" panose="02020603050405020304" pitchFamily="18" charset="0"/>
                <a:hlinkClick r:id="rId3"/>
              </a:rPr>
              <a:t>Situation actuelle du syndrome de fièvre sévère avec thrombocytopénie en Chine (revue)</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4"/>
              </a:rPr>
              <a:t>Syndrome de fièvre sévère avec thrombocytopénie contracté par morsure de chien, Corée du Sud</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5"/>
              </a:rPr>
              <a:t>La transmission verticale chez les moustiques capturés sur le terrain permet d'identifier un mécanisme d'établissement du virus Usutu dans un pays tempéré</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6"/>
              </a:rPr>
              <a:t>Infection expérimentale par le virus Usutu chez des merles noirs (Turdus merula)</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7"/>
              </a:rPr>
              <a:t>Première détection du virus </a:t>
            </a:r>
            <a:r>
              <a:rPr lang="en-CA" altLang="en-US" sz="1600" b="1" dirty="0" err="1">
                <a:ea typeface="Calibri" panose="020F0502020204030204" pitchFamily="34" charset="0"/>
                <a:cs typeface="Times New Roman" panose="02020603050405020304" pitchFamily="18" charset="0"/>
                <a:hlinkClick r:id="rId7"/>
              </a:rPr>
              <a:t>Sindbis </a:t>
            </a:r>
            <a:r>
              <a:rPr lang="en-CA" altLang="en-US" sz="1600" b="1" dirty="0">
                <a:ea typeface="Calibri" panose="020F0502020204030204" pitchFamily="34" charset="0"/>
                <a:cs typeface="Times New Roman" panose="02020603050405020304" pitchFamily="18" charset="0"/>
                <a:hlinkClick r:id="rId7"/>
              </a:rPr>
              <a:t>chez des oiseaux sauvages au Nigeria</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8"/>
              </a:rPr>
              <a:t>Preuve de la présence du virus de la fièvre hémorragique de Crimée-Congo chez le bétail et la faune sauvage dans le nord-est du Portugal</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9"/>
              </a:rPr>
              <a:t>Premier rapport d'exposition au virus de la fièvre hémorragique de Crimée-Congo chez les populations humaines et animales, région du Centre, Cameroun</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10"/>
              </a:rPr>
              <a:t>Examen du rôle des oiseaux en tant que vecteurs de tiques, avec un accent particulier sur les espèces </a:t>
            </a:r>
            <a:r>
              <a:rPr lang="en-CA" altLang="en-US" sz="1600" b="1" dirty="0" err="1">
                <a:ea typeface="Calibri" panose="020F0502020204030204" pitchFamily="34" charset="0"/>
                <a:cs typeface="Times New Roman" panose="02020603050405020304" pitchFamily="18" charset="0"/>
                <a:hlinkClick r:id="rId10"/>
              </a:rPr>
              <a:t>Hyalomma </a:t>
            </a:r>
            <a:r>
              <a:rPr lang="en-CA" altLang="en-US" sz="1600" b="1" dirty="0">
                <a:ea typeface="Calibri" panose="020F0502020204030204" pitchFamily="34" charset="0"/>
                <a:cs typeface="Times New Roman" panose="02020603050405020304" pitchFamily="18" charset="0"/>
                <a:hlinkClick r:id="rId10"/>
              </a:rPr>
              <a:t>et le virus de la fièvre hémorragique de Crimée-Congo</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11"/>
              </a:rPr>
              <a:t>Surveillance du virus de Schmallenberg, du virus de la fièvre catarrhale ovine et du virus de la maladie hémorragique épizootique chez les moucherons piqueurs en Allemagne 2019-2023</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12"/>
              </a:rPr>
              <a:t>Le séquençage ciblé de nouvelle génération révèle la présence de mycoplasmes </a:t>
            </a:r>
            <a:r>
              <a:rPr lang="en-CA" altLang="en-US" sz="1600" b="1" dirty="0" err="1">
                <a:ea typeface="Calibri" panose="020F0502020204030204" pitchFamily="34" charset="0"/>
                <a:cs typeface="Times New Roman" panose="02020603050405020304" pitchFamily="18" charset="0"/>
                <a:hlinkClick r:id="rId12"/>
              </a:rPr>
              <a:t>hémotropes</a:t>
            </a:r>
            <a:r>
              <a:rPr lang="en-CA" altLang="en-US" sz="1600" b="1" dirty="0">
                <a:ea typeface="Calibri" panose="020F0502020204030204" pitchFamily="34" charset="0"/>
                <a:cs typeface="Times New Roman" panose="02020603050405020304" pitchFamily="18" charset="0"/>
                <a:hlinkClick r:id="rId12"/>
              </a:rPr>
              <a:t>, de Bartonella spp. et de Babesia chez des chiens de refuge au Texas, aux États-Unis</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13"/>
              </a:rPr>
              <a:t>Identification de la co-circulation des virus de la dengue et du Zika originaire d'Amérique du Sud, Pakistan, 2021-2022</a:t>
            </a:r>
            <a:endParaRPr lang="en-CA" altLang="en-US" sz="1600" b="1" dirty="0">
              <a:ea typeface="Calibri" panose="020F0502020204030204" pitchFamily="34" charset="0"/>
              <a:cs typeface="Times New Roman" panose="02020603050405020304" pitchFamily="18" charset="0"/>
            </a:endParaRPr>
          </a:p>
          <a:p>
            <a:r>
              <a:rPr lang="en-CA" altLang="en-US" sz="1600" b="1" dirty="0">
                <a:ea typeface="Calibri" panose="020F0502020204030204" pitchFamily="34" charset="0"/>
                <a:cs typeface="Times New Roman" panose="02020603050405020304" pitchFamily="18" charset="0"/>
                <a:hlinkClick r:id="rId14"/>
              </a:rPr>
              <a:t>Infestation par le ver à vis du Nouveau Monde chez les tapirs sauvages des montagnes, dans les Andes centrales, en Colombie</a:t>
            </a:r>
            <a:endParaRPr lang="en-CA" altLang="en-US" sz="1600" b="1" dirty="0">
              <a:ea typeface="Calibri" panose="020F0502020204030204" pitchFamily="34" charset="0"/>
              <a:cs typeface="Times New Roman" panose="02020603050405020304" pitchFamily="18" charset="0"/>
            </a:endParaRPr>
          </a:p>
        </p:txBody>
      </p:sp>
      <p:sp>
        <p:nvSpPr>
          <p:cNvPr id="40964" name="Slide Number Placeholder 4">
            <a:extLst>
              <a:ext uri="{FF2B5EF4-FFF2-40B4-BE49-F238E27FC236}">
                <a16:creationId xmlns:a16="http://schemas.microsoft.com/office/drawing/2014/main" id="{6C68308C-5135-23DD-A5CA-C710056B0853}"/>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06B1453-9A26-4F77-8264-2B13D5637F65}" type="slidenum">
              <a:rPr lang="en-US" altLang="en-US" sz="1200" smtClean="0">
                <a:solidFill>
                  <a:srgbClr val="898989"/>
                </a:solidFill>
              </a:rPr>
              <a:t>19</a:t>
            </a:fld>
            <a:endParaRPr lang="en-US" altLang="en-US" sz="1200" dirty="0">
              <a:solidFill>
                <a:srgbClr val="8989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B05B-D08C-ED70-D432-3F6161E41593}"/>
              </a:ext>
            </a:extLst>
          </p:cNvPr>
          <p:cNvSpPr>
            <a:spLocks noGrp="1"/>
          </p:cNvSpPr>
          <p:nvPr>
            <p:ph type="title"/>
          </p:nvPr>
        </p:nvSpPr>
        <p:spPr>
          <a:xfrm>
            <a:off x="60959" y="74901"/>
            <a:ext cx="11539993" cy="1325563"/>
          </a:xfrm>
        </p:spPr>
        <p:txBody>
          <a:bodyPr/>
          <a:lstStyle/>
          <a:p>
            <a:r>
              <a:rPr lang="en-CA" dirty="0"/>
              <a:t>La fièvre pourprée des montagnes Rocheuses au Canada</a:t>
            </a:r>
          </a:p>
        </p:txBody>
      </p:sp>
      <p:sp>
        <p:nvSpPr>
          <p:cNvPr id="3" name="Content Placeholder 2">
            <a:extLst>
              <a:ext uri="{FF2B5EF4-FFF2-40B4-BE49-F238E27FC236}">
                <a16:creationId xmlns:a16="http://schemas.microsoft.com/office/drawing/2014/main" id="{23EFCE02-EF73-AC95-8119-B1CD3FD3B25F}"/>
              </a:ext>
            </a:extLst>
          </p:cNvPr>
          <p:cNvSpPr>
            <a:spLocks noGrp="1"/>
          </p:cNvSpPr>
          <p:nvPr>
            <p:ph sz="half" idx="1"/>
          </p:nvPr>
        </p:nvSpPr>
        <p:spPr>
          <a:xfrm>
            <a:off x="121920" y="1461098"/>
            <a:ext cx="6766560" cy="3481892"/>
          </a:xfrm>
        </p:spPr>
        <p:txBody>
          <a:bodyPr/>
          <a:lstStyle/>
          <a:p>
            <a:r>
              <a:rPr lang="en-CA" sz="2000" dirty="0"/>
              <a:t>La RMSF est une maladie causée par la bactérie </a:t>
            </a:r>
            <a:r>
              <a:rPr lang="en-CA" sz="2000" i="1" dirty="0"/>
              <a:t>Rickettsia rickettsii. </a:t>
            </a:r>
          </a:p>
          <a:p>
            <a:r>
              <a:rPr lang="en-CA" sz="2000" dirty="0"/>
              <a:t>Elle se transmet par les piqûres de tiques </a:t>
            </a:r>
          </a:p>
          <a:p>
            <a:pPr lvl="1"/>
            <a:r>
              <a:rPr lang="en-CA" sz="1800" dirty="0"/>
              <a:t>La tique américaine du chien (</a:t>
            </a:r>
            <a:r>
              <a:rPr lang="en-CA" sz="1800" i="1" dirty="0"/>
              <a:t>Dermacentor variabilis</a:t>
            </a:r>
            <a:r>
              <a:rPr lang="en-CA" sz="1800" dirty="0"/>
              <a:t>)</a:t>
            </a:r>
          </a:p>
          <a:p>
            <a:pPr lvl="1"/>
            <a:r>
              <a:rPr lang="en-CA" sz="1800" dirty="0"/>
              <a:t>La tique brune du chien (</a:t>
            </a:r>
            <a:r>
              <a:rPr lang="en-CA" sz="1800" i="1" dirty="0"/>
              <a:t>Rhipicephalus sanguineus</a:t>
            </a:r>
            <a:r>
              <a:rPr lang="en-CA" sz="1800" dirty="0"/>
              <a:t>) </a:t>
            </a:r>
          </a:p>
          <a:p>
            <a:pPr lvl="1"/>
            <a:r>
              <a:rPr lang="en-CA" sz="1800" dirty="0"/>
              <a:t>La tique des bois des Rocheuses (</a:t>
            </a:r>
            <a:r>
              <a:rPr lang="en-CA" sz="1800" i="1" dirty="0"/>
              <a:t>Dermacentor Anderson</a:t>
            </a:r>
          </a:p>
          <a:p>
            <a:r>
              <a:rPr lang="en-CA" sz="2000" dirty="0"/>
              <a:t>Fin juin/début juillet  2025, des cas de RMSF ont été signalés chez des chiens en </a:t>
            </a:r>
            <a:r>
              <a:rPr lang="en-CA" sz="2000" dirty="0">
                <a:hlinkClick r:id="rId3"/>
              </a:rPr>
              <a:t>Ontario</a:t>
            </a:r>
            <a:r>
              <a:rPr lang="en-CA" sz="2000" dirty="0"/>
              <a:t>, dont certains avaient séjourné à Long Point</a:t>
            </a:r>
          </a:p>
          <a:p>
            <a:endParaRPr lang="en-CA" sz="2000" dirty="0"/>
          </a:p>
        </p:txBody>
      </p:sp>
      <p:sp>
        <p:nvSpPr>
          <p:cNvPr id="5" name="Slide Number Placeholder 4">
            <a:extLst>
              <a:ext uri="{FF2B5EF4-FFF2-40B4-BE49-F238E27FC236}">
                <a16:creationId xmlns:a16="http://schemas.microsoft.com/office/drawing/2014/main" id="{58DF1BFA-AEB1-6903-5B1C-BD805D6E6AD8}"/>
              </a:ext>
            </a:extLst>
          </p:cNvPr>
          <p:cNvSpPr>
            <a:spLocks noGrp="1"/>
          </p:cNvSpPr>
          <p:nvPr>
            <p:ph type="sldNum" sz="quarter" idx="10"/>
          </p:nvPr>
        </p:nvSpPr>
        <p:spPr/>
        <p:txBody>
          <a:bodyPr/>
          <a:lstStyle/>
          <a:p>
            <a:pPr>
              <a:defRPr/>
            </a:pPr>
            <a:fld id="{589C40C2-7A94-424C-9771-F39272A79DD9}" type="slidenum">
              <a:rPr lang="en-US" altLang="en-US" smtClean="0"/>
              <a:t>2</a:t>
            </a:fld>
            <a:endParaRPr lang="en-US" altLang="en-US"/>
          </a:p>
        </p:txBody>
      </p:sp>
      <p:pic>
        <p:nvPicPr>
          <p:cNvPr id="8" name="Picture 7">
            <a:extLst>
              <a:ext uri="{FF2B5EF4-FFF2-40B4-BE49-F238E27FC236}">
                <a16:creationId xmlns:a16="http://schemas.microsoft.com/office/drawing/2014/main" id="{4CEC0A08-510C-17D4-03B8-B24B94BE43C7}"/>
              </a:ext>
            </a:extLst>
          </p:cNvPr>
          <p:cNvPicPr>
            <a:picLocks noChangeAspect="1"/>
          </p:cNvPicPr>
          <p:nvPr/>
        </p:nvPicPr>
        <p:blipFill>
          <a:blip r:embed="rId4"/>
          <a:stretch>
            <a:fillRect/>
          </a:stretch>
        </p:blipFill>
        <p:spPr>
          <a:xfrm>
            <a:off x="6793064" y="1240039"/>
            <a:ext cx="4968240" cy="2912364"/>
          </a:xfrm>
          <a:prstGeom prst="rect">
            <a:avLst/>
          </a:prstGeom>
          <a:ln w="28575">
            <a:solidFill>
              <a:schemeClr val="tx1"/>
            </a:solidFill>
          </a:ln>
        </p:spPr>
      </p:pic>
      <p:sp>
        <p:nvSpPr>
          <p:cNvPr id="10" name="TextBox 9">
            <a:extLst>
              <a:ext uri="{FF2B5EF4-FFF2-40B4-BE49-F238E27FC236}">
                <a16:creationId xmlns:a16="http://schemas.microsoft.com/office/drawing/2014/main" id="{ACE4703C-769C-63A5-4C76-6D31635B50A6}"/>
              </a:ext>
            </a:extLst>
          </p:cNvPr>
          <p:cNvSpPr txBox="1"/>
          <p:nvPr/>
        </p:nvSpPr>
        <p:spPr>
          <a:xfrm>
            <a:off x="121920" y="4305110"/>
            <a:ext cx="11742420" cy="2246769"/>
          </a:xfrm>
          <a:prstGeom prst="rect">
            <a:avLst/>
          </a:prstGeom>
          <a:noFill/>
        </p:spPr>
        <p:txBody>
          <a:bodyPr wrap="square">
            <a:spAutoFit/>
          </a:bodyPr>
          <a:lstStyle/>
          <a:p>
            <a:pPr marL="176213" indent="-176213">
              <a:buFont typeface="Arial" panose="020B0604020202020204" pitchFamily="34" charset="0"/>
              <a:buChar char="•"/>
            </a:pPr>
            <a:r>
              <a:rPr lang="en-CA" sz="2000" dirty="0"/>
              <a:t>À la mi-août 2025, un cas humain de RMSF a été signalé pour la première fois chez un résident des Cantons-de-l'Est, </a:t>
            </a:r>
            <a:r>
              <a:rPr lang="en-CA" sz="2000" dirty="0">
                <a:hlinkClick r:id="rId5"/>
              </a:rPr>
              <a:t>au Québec</a:t>
            </a:r>
            <a:endParaRPr lang="en-CA" sz="2000" dirty="0"/>
          </a:p>
          <a:p>
            <a:pPr marL="176213" indent="-176213">
              <a:buFont typeface="Arial" panose="020B0604020202020204" pitchFamily="34" charset="0"/>
              <a:buChar char="•"/>
            </a:pPr>
            <a:r>
              <a:rPr lang="en-CA" sz="2000" dirty="0"/>
              <a:t>Début septembre 2025, un homme de Prince Albert, </a:t>
            </a:r>
            <a:r>
              <a:rPr lang="en-CA" sz="2000" dirty="0">
                <a:hlinkClick r:id="rId6"/>
              </a:rPr>
              <a:t>en Saskatchewan, </a:t>
            </a:r>
            <a:r>
              <a:rPr lang="en-CA" sz="2000" dirty="0"/>
              <a:t>a été testé positif à la RMSF</a:t>
            </a:r>
          </a:p>
          <a:p>
            <a:pPr marL="176213" indent="-176213">
              <a:buFont typeface="Arial" panose="020B0604020202020204" pitchFamily="34" charset="0"/>
              <a:buChar char="•"/>
            </a:pPr>
            <a:r>
              <a:rPr lang="en-CA" sz="2000" dirty="0"/>
              <a:t>À la mi-septembre 2025, deux cas humains de RMSF ont été confirmés chez des personnes ayant déclaré s'être rendues à Long Point, </a:t>
            </a:r>
            <a:r>
              <a:rPr lang="en-CA" sz="2000" dirty="0">
                <a:hlinkClick r:id="rId7"/>
              </a:rPr>
              <a:t>en Ontario</a:t>
            </a:r>
            <a:endParaRPr lang="en-CA" sz="2000" dirty="0"/>
          </a:p>
          <a:p>
            <a:pPr marL="633413" lvl="1" indent="-176213">
              <a:buFont typeface="Arial" panose="020B0604020202020204" pitchFamily="34" charset="0"/>
              <a:buChar char="•"/>
            </a:pPr>
            <a:r>
              <a:rPr lang="en-CA" dirty="0"/>
              <a:t>La surveillance locale des tiques dans la région de Long Point a permis d'identifier la présence de </a:t>
            </a:r>
            <a:r>
              <a:rPr lang="en-CA" i="1" dirty="0"/>
              <a:t>R. </a:t>
            </a:r>
            <a:r>
              <a:rPr lang="en-CA" i="1" dirty="0" err="1"/>
              <a:t>rickettsii </a:t>
            </a:r>
            <a:r>
              <a:rPr lang="en-CA" dirty="0"/>
              <a:t>chez les tiques américaines du chien.</a:t>
            </a:r>
          </a:p>
        </p:txBody>
      </p:sp>
    </p:spTree>
    <p:extLst>
      <p:ext uri="{BB962C8B-B14F-4D97-AF65-F5344CB8AC3E}">
        <p14:creationId xmlns:p14="http://schemas.microsoft.com/office/powerpoint/2010/main" val="333862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4303E-CCE8-AC5F-66EB-1DA726C6E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32335-5DB2-BF7E-12AB-F2AB4FBE4862}"/>
              </a:ext>
            </a:extLst>
          </p:cNvPr>
          <p:cNvSpPr>
            <a:spLocks noGrp="1"/>
          </p:cNvSpPr>
          <p:nvPr>
            <p:ph type="title"/>
          </p:nvPr>
        </p:nvSpPr>
        <p:spPr>
          <a:xfrm>
            <a:off x="60959" y="-92075"/>
            <a:ext cx="11641823" cy="1325563"/>
          </a:xfrm>
        </p:spPr>
        <p:txBody>
          <a:bodyPr/>
          <a:lstStyle/>
          <a:p>
            <a:r>
              <a:rPr lang="en-CA" sz="4000" dirty="0"/>
              <a:t>Ping - Fièvre pourprée des montagnes Rocheuses au Canada</a:t>
            </a:r>
          </a:p>
        </p:txBody>
      </p:sp>
      <p:sp>
        <p:nvSpPr>
          <p:cNvPr id="3" name="Content Placeholder 2">
            <a:extLst>
              <a:ext uri="{FF2B5EF4-FFF2-40B4-BE49-F238E27FC236}">
                <a16:creationId xmlns:a16="http://schemas.microsoft.com/office/drawing/2014/main" id="{907B043E-0BB1-0D53-2151-C8FF1D768808}"/>
              </a:ext>
            </a:extLst>
          </p:cNvPr>
          <p:cNvSpPr>
            <a:spLocks noGrp="1"/>
          </p:cNvSpPr>
          <p:nvPr>
            <p:ph sz="half" idx="1"/>
          </p:nvPr>
        </p:nvSpPr>
        <p:spPr>
          <a:xfrm>
            <a:off x="383532" y="1433884"/>
            <a:ext cx="5134886" cy="3481892"/>
          </a:xfrm>
        </p:spPr>
        <p:txBody>
          <a:bodyPr/>
          <a:lstStyle/>
          <a:p>
            <a:r>
              <a:rPr lang="en-CA" sz="2000" dirty="0"/>
              <a:t>Ping envoyé le 4 septembre 2025</a:t>
            </a:r>
          </a:p>
          <a:p>
            <a:r>
              <a:rPr lang="en-CA" sz="2000" dirty="0"/>
              <a:t>N = 25</a:t>
            </a:r>
          </a:p>
          <a:p>
            <a:r>
              <a:rPr lang="en-CA" sz="2000" dirty="0"/>
              <a:t>Note moyenne = 3,28 (pertinent à très pertinent)</a:t>
            </a:r>
          </a:p>
          <a:p>
            <a:r>
              <a:rPr lang="en-CA" sz="2000" dirty="0"/>
              <a:t>Les commentaires ont abordé plusieurs thèmes différents, notamment : la surveillance et la déclaration, la prévention, le changement climatique, le diagnostic, la recherche et les lacunes</a:t>
            </a:r>
          </a:p>
        </p:txBody>
      </p:sp>
      <p:sp>
        <p:nvSpPr>
          <p:cNvPr id="5" name="Slide Number Placeholder 4">
            <a:extLst>
              <a:ext uri="{FF2B5EF4-FFF2-40B4-BE49-F238E27FC236}">
                <a16:creationId xmlns:a16="http://schemas.microsoft.com/office/drawing/2014/main" id="{4788B9A1-B21A-A69C-A7E7-C1DDF6ECB0EE}"/>
              </a:ext>
            </a:extLst>
          </p:cNvPr>
          <p:cNvSpPr>
            <a:spLocks noGrp="1"/>
          </p:cNvSpPr>
          <p:nvPr>
            <p:ph type="sldNum" sz="quarter" idx="10"/>
          </p:nvPr>
        </p:nvSpPr>
        <p:spPr/>
        <p:txBody>
          <a:bodyPr/>
          <a:lstStyle/>
          <a:p>
            <a:pPr>
              <a:defRPr/>
            </a:pPr>
            <a:fld id="{589C40C2-7A94-424C-9771-F39272A79DD9}" type="slidenum">
              <a:rPr lang="en-US" altLang="en-US" smtClean="0"/>
              <a:t>3</a:t>
            </a:fld>
            <a:endParaRPr lang="en-US" altLang="en-US"/>
          </a:p>
        </p:txBody>
      </p:sp>
      <p:pic>
        <p:nvPicPr>
          <p:cNvPr id="6" name="Picture 5">
            <a:extLst>
              <a:ext uri="{FF2B5EF4-FFF2-40B4-BE49-F238E27FC236}">
                <a16:creationId xmlns:a16="http://schemas.microsoft.com/office/drawing/2014/main" id="{C218849F-B378-AEB7-3750-4F12AA87554A}"/>
              </a:ext>
            </a:extLst>
          </p:cNvPr>
          <p:cNvPicPr>
            <a:picLocks noChangeAspect="1"/>
          </p:cNvPicPr>
          <p:nvPr/>
        </p:nvPicPr>
        <p:blipFill>
          <a:blip r:embed="rId3"/>
          <a:stretch>
            <a:fillRect/>
          </a:stretch>
        </p:blipFill>
        <p:spPr>
          <a:xfrm>
            <a:off x="5613731" y="965500"/>
            <a:ext cx="5993738" cy="3291459"/>
          </a:xfrm>
          <a:prstGeom prst="rect">
            <a:avLst/>
          </a:prstGeom>
          <a:ln w="28575">
            <a:solidFill>
              <a:schemeClr val="tx1"/>
            </a:solidFill>
          </a:ln>
        </p:spPr>
      </p:pic>
      <p:sp>
        <p:nvSpPr>
          <p:cNvPr id="14" name="Rectangle 5">
            <a:extLst>
              <a:ext uri="{FF2B5EF4-FFF2-40B4-BE49-F238E27FC236}">
                <a16:creationId xmlns:a16="http://schemas.microsoft.com/office/drawing/2014/main" id="{5C55F753-10B8-80D1-BC16-FAE72D747A44}"/>
              </a:ext>
            </a:extLst>
          </p:cNvPr>
          <p:cNvSpPr>
            <a:spLocks noChangeArrowheads="1"/>
          </p:cNvSpPr>
          <p:nvPr/>
        </p:nvSpPr>
        <p:spPr bwMode="auto">
          <a:xfrm>
            <a:off x="350539" y="4282797"/>
            <a:ext cx="11513801"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n-lt"/>
              </a:rPr>
              <a:t>Encourager l'ASPC à faire de la RMSF une maladie à déclaration obligatoire chez l'humain si des diagnostics validés sont disponibles</a:t>
            </a:r>
          </a:p>
          <a:p>
            <a:pPr marL="285750" lvl="0" indent="-285750">
              <a:buFont typeface="Arial" panose="020B0604020202020204" pitchFamily="34" charset="0"/>
              <a:buChar char="•"/>
            </a:pPr>
            <a:r>
              <a:rPr lang="en-CA" sz="2000" dirty="0"/>
              <a:t>Élargir l'infrastructure de surveillance de la maladie de Lyme pour y inclure la RMSF – établir une prévalence de référence</a:t>
            </a:r>
            <a:endParaRPr kumimoji="0" lang="en-US" altLang="en-US" sz="20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n-lt"/>
              </a:rPr>
              <a:t>S'attaquer au problème de la sous-détection et aux zones de risque émergentes (p. ex. Saskatchewan vs Ontario) </a:t>
            </a:r>
          </a:p>
          <a:p>
            <a:pPr marL="285750" lvl="0" indent="-285750">
              <a:buFont typeface="Arial" panose="020B0604020202020204" pitchFamily="34" charset="0"/>
              <a:buChar char="•"/>
            </a:pPr>
            <a:r>
              <a:rPr lang="en-CA" sz="2000" dirty="0"/>
              <a:t>Sensibiliser le grand public et les médecins/vétérinaires – former les professionnels de la santé à reconnaître et à traiter la RMSF et les autres infections transmises par les tiques.</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330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D30C-691D-C3B3-624F-A2D76018D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3D35D-6B3F-2741-9ACD-9DEEE6DFB756}"/>
              </a:ext>
            </a:extLst>
          </p:cNvPr>
          <p:cNvSpPr>
            <a:spLocks noGrp="1"/>
          </p:cNvSpPr>
          <p:nvPr>
            <p:ph type="title"/>
          </p:nvPr>
        </p:nvSpPr>
        <p:spPr>
          <a:xfrm>
            <a:off x="322456" y="46356"/>
            <a:ext cx="7142070" cy="1325562"/>
          </a:xfrm>
        </p:spPr>
        <p:txBody>
          <a:bodyPr/>
          <a:lstStyle/>
          <a:p>
            <a:pPr>
              <a:defRPr/>
            </a:pPr>
            <a:r>
              <a:rPr lang="en-US" sz="3200" dirty="0"/>
              <a:t>La tique asiatique à longues cornes et la theilériose aux États-Unis</a:t>
            </a:r>
            <a:endParaRPr lang="en-CA" sz="3200" dirty="0"/>
          </a:p>
        </p:txBody>
      </p:sp>
      <p:sp>
        <p:nvSpPr>
          <p:cNvPr id="24579" name="Text Placeholder 2">
            <a:extLst>
              <a:ext uri="{FF2B5EF4-FFF2-40B4-BE49-F238E27FC236}">
                <a16:creationId xmlns:a16="http://schemas.microsoft.com/office/drawing/2014/main" id="{5B18BBCE-525F-386A-8D1E-02C20D67DCA5}"/>
              </a:ext>
            </a:extLst>
          </p:cNvPr>
          <p:cNvSpPr>
            <a:spLocks noGrp="1"/>
          </p:cNvSpPr>
          <p:nvPr>
            <p:ph type="body" sz="quarter" idx="13"/>
          </p:nvPr>
        </p:nvSpPr>
        <p:spPr>
          <a:xfrm>
            <a:off x="252306" y="1310830"/>
            <a:ext cx="6997535" cy="6064378"/>
          </a:xfrm>
        </p:spPr>
        <p:txBody>
          <a:bodyPr/>
          <a:lstStyle/>
          <a:p>
            <a:r>
              <a:rPr lang="en-CA" sz="2000" dirty="0"/>
              <a:t>Les appels concernant la tique asiatique à longues cornes ont été pris en charge par l'université du Tennessee</a:t>
            </a:r>
          </a:p>
          <a:p>
            <a:r>
              <a:rPr lang="en-CA" sz="2000" dirty="0"/>
              <a:t>Depuis le dernier appel du CAHSS, trois États supplémentaires ont signalé leurs premières détections </a:t>
            </a:r>
          </a:p>
          <a:p>
            <a:r>
              <a:rPr lang="en-CA" sz="2000" dirty="0"/>
              <a:t>24 États + Washington D.C. sont désormais touchés</a:t>
            </a:r>
          </a:p>
          <a:p>
            <a:r>
              <a:rPr lang="en-CA" sz="2000" dirty="0"/>
              <a:t>À la mi-juin, </a:t>
            </a:r>
            <a:r>
              <a:rPr lang="en-CA" sz="2000" dirty="0">
                <a:hlinkClick r:id="rId3"/>
              </a:rPr>
              <a:t>le Michigan </a:t>
            </a:r>
            <a:r>
              <a:rPr lang="en-CA" sz="2000" dirty="0"/>
              <a:t>a signalé la présence de nymphes de tiques asiatiques à longues cornes dans le comté de Berrin, détectées lors d'une surveillance de routine</a:t>
            </a:r>
          </a:p>
          <a:p>
            <a:r>
              <a:rPr lang="en-CA" sz="2000" dirty="0"/>
              <a:t>À la mi-juin, </a:t>
            </a:r>
            <a:r>
              <a:rPr lang="en-CA" sz="2000" dirty="0">
                <a:hlinkClick r:id="rId4"/>
              </a:rPr>
              <a:t>l'Iowa </a:t>
            </a:r>
            <a:r>
              <a:rPr lang="en-CA" sz="2000" dirty="0"/>
              <a:t>a confirmé un cas de </a:t>
            </a:r>
            <a:r>
              <a:rPr lang="en-CA" sz="2000" i="1" dirty="0"/>
              <a:t>Theileria orientalis </a:t>
            </a:r>
            <a:r>
              <a:rPr lang="en-CA" sz="2000" dirty="0"/>
              <a:t>Ikeda et la présence de la tique asiatique à longues cornes chez des bovins du comté de Van Buren</a:t>
            </a:r>
          </a:p>
          <a:p>
            <a:pPr lvl="1"/>
            <a:r>
              <a:rPr lang="en-CA" sz="1400" dirty="0"/>
              <a:t>À la mi-juillet, </a:t>
            </a:r>
            <a:r>
              <a:rPr lang="en-CA" sz="1400" dirty="0">
                <a:hlinkClick r:id="rId5"/>
              </a:rPr>
              <a:t>l'Iowa </a:t>
            </a:r>
            <a:r>
              <a:rPr lang="en-CA" sz="1400" dirty="0"/>
              <a:t>a signalé d'autres cas (4 confirmés, 1 suspect) de teileriosis chez des bovins dans le sud-est de l'État, ainsi que la présence de l'ALHT</a:t>
            </a:r>
          </a:p>
          <a:p>
            <a:r>
              <a:rPr lang="en-CA" sz="2000" dirty="0"/>
              <a:t>À la mi-août, </a:t>
            </a:r>
            <a:r>
              <a:rPr lang="en-CA" sz="2000" dirty="0">
                <a:hlinkClick r:id="rId6"/>
              </a:rPr>
              <a:t>le Maine </a:t>
            </a:r>
            <a:r>
              <a:rPr lang="en-CA" sz="2000" dirty="0"/>
              <a:t>a confirmé sa première découverte de tiques ALHT dans le comté de Cumberland.</a:t>
            </a:r>
          </a:p>
          <a:p>
            <a:endParaRPr lang="en-CA" sz="1600" dirty="0"/>
          </a:p>
        </p:txBody>
      </p:sp>
      <p:sp>
        <p:nvSpPr>
          <p:cNvPr id="24580" name="Rectangle 2">
            <a:extLst>
              <a:ext uri="{FF2B5EF4-FFF2-40B4-BE49-F238E27FC236}">
                <a16:creationId xmlns:a16="http://schemas.microsoft.com/office/drawing/2014/main" id="{E93E72E6-BE9D-8526-BA61-C343AD2CF345}"/>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4583" name="TextBox 3">
            <a:extLst>
              <a:ext uri="{FF2B5EF4-FFF2-40B4-BE49-F238E27FC236}">
                <a16:creationId xmlns:a16="http://schemas.microsoft.com/office/drawing/2014/main" id="{E1B58F6C-CC0B-A721-3DA7-E61F0C56758E}"/>
              </a:ext>
            </a:extLst>
          </p:cNvPr>
          <p:cNvSpPr txBox="1">
            <a:spLocks noChangeArrowheads="1"/>
          </p:cNvSpPr>
          <p:nvPr/>
        </p:nvSpPr>
        <p:spPr bwMode="auto">
          <a:xfrm>
            <a:off x="7182018" y="6328219"/>
            <a:ext cx="44825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sz="1600" dirty="0">
                <a:hlinkClick r:id="rId7"/>
              </a:rPr>
              <a:t>Rapport sur la situation concernant la tique </a:t>
            </a:r>
            <a:r>
              <a:rPr lang="en-CA" sz="1600" dirty="0" err="1">
                <a:hlinkClick r:id="rId7"/>
              </a:rPr>
              <a:t>à longues cornes</a:t>
            </a:r>
            <a:r>
              <a:rPr lang="en-CA" sz="1600" dirty="0">
                <a:hlinkClick r:id="rId7"/>
              </a:rPr>
              <a:t> asiatique - The Tick App</a:t>
            </a:r>
            <a:endParaRPr lang="en-CA" altLang="en-US" sz="1600" dirty="0"/>
          </a:p>
        </p:txBody>
      </p:sp>
      <p:pic>
        <p:nvPicPr>
          <p:cNvPr id="5" name="Picture 4">
            <a:extLst>
              <a:ext uri="{FF2B5EF4-FFF2-40B4-BE49-F238E27FC236}">
                <a16:creationId xmlns:a16="http://schemas.microsoft.com/office/drawing/2014/main" id="{DF5BD567-B2F1-A3C0-7FC3-8FF0AE7BC69A}"/>
              </a:ext>
            </a:extLst>
          </p:cNvPr>
          <p:cNvPicPr>
            <a:picLocks noChangeAspect="1"/>
          </p:cNvPicPr>
          <p:nvPr/>
        </p:nvPicPr>
        <p:blipFill>
          <a:blip r:embed="rId8"/>
          <a:stretch>
            <a:fillRect/>
          </a:stretch>
        </p:blipFill>
        <p:spPr>
          <a:xfrm>
            <a:off x="8317065" y="260314"/>
            <a:ext cx="3803801" cy="3023383"/>
          </a:xfrm>
          <a:prstGeom prst="rect">
            <a:avLst/>
          </a:prstGeom>
        </p:spPr>
      </p:pic>
      <p:pic>
        <p:nvPicPr>
          <p:cNvPr id="7" name="Picture 6">
            <a:extLst>
              <a:ext uri="{FF2B5EF4-FFF2-40B4-BE49-F238E27FC236}">
                <a16:creationId xmlns:a16="http://schemas.microsoft.com/office/drawing/2014/main" id="{854B88E7-CE08-A563-91BF-587780E8B0B9}"/>
              </a:ext>
            </a:extLst>
          </p:cNvPr>
          <p:cNvPicPr>
            <a:picLocks noChangeAspect="1"/>
          </p:cNvPicPr>
          <p:nvPr/>
        </p:nvPicPr>
        <p:blipFill>
          <a:blip r:embed="rId9"/>
          <a:stretch>
            <a:fillRect/>
          </a:stretch>
        </p:blipFill>
        <p:spPr>
          <a:xfrm>
            <a:off x="7249841" y="3376398"/>
            <a:ext cx="4826437" cy="3023382"/>
          </a:xfrm>
          <a:prstGeom prst="rect">
            <a:avLst/>
          </a:prstGeom>
          <a:ln w="28575">
            <a:solidFill>
              <a:schemeClr val="tx1"/>
            </a:solidFill>
          </a:ln>
        </p:spPr>
      </p:pic>
    </p:spTree>
    <p:extLst>
      <p:ext uri="{BB962C8B-B14F-4D97-AF65-F5344CB8AC3E}">
        <p14:creationId xmlns:p14="http://schemas.microsoft.com/office/powerpoint/2010/main" val="1753047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C9DA-FF66-B3A3-2D49-3CC663663EC9}"/>
              </a:ext>
            </a:extLst>
          </p:cNvPr>
          <p:cNvSpPr>
            <a:spLocks noGrp="1"/>
          </p:cNvSpPr>
          <p:nvPr>
            <p:ph type="title"/>
          </p:nvPr>
        </p:nvSpPr>
        <p:spPr>
          <a:xfrm>
            <a:off x="194144" y="136525"/>
            <a:ext cx="10515600" cy="1325563"/>
          </a:xfrm>
        </p:spPr>
        <p:txBody>
          <a:bodyPr/>
          <a:lstStyle/>
          <a:p>
            <a:r>
              <a:rPr lang="en-CA" dirty="0"/>
              <a:t>Le paludisme aux États-Unis</a:t>
            </a:r>
          </a:p>
        </p:txBody>
      </p:sp>
      <p:sp>
        <p:nvSpPr>
          <p:cNvPr id="3" name="Content Placeholder 2">
            <a:extLst>
              <a:ext uri="{FF2B5EF4-FFF2-40B4-BE49-F238E27FC236}">
                <a16:creationId xmlns:a16="http://schemas.microsoft.com/office/drawing/2014/main" id="{4A8B3044-D11C-F75C-A655-AF811B41DDFB}"/>
              </a:ext>
            </a:extLst>
          </p:cNvPr>
          <p:cNvSpPr>
            <a:spLocks noGrp="1"/>
          </p:cNvSpPr>
          <p:nvPr>
            <p:ph sz="half" idx="1"/>
          </p:nvPr>
        </p:nvSpPr>
        <p:spPr>
          <a:xfrm>
            <a:off x="285252" y="1253331"/>
            <a:ext cx="11621495" cy="5468144"/>
          </a:xfrm>
        </p:spPr>
        <p:txBody>
          <a:bodyPr/>
          <a:lstStyle/>
          <a:p>
            <a:r>
              <a:rPr lang="en-CA" sz="2600" dirty="0">
                <a:solidFill>
                  <a:srgbClr val="222222"/>
                </a:solidFill>
                <a:hlinkClick r:id="rId3"/>
              </a:rPr>
              <a:t>Paludisme </a:t>
            </a:r>
            <a:r>
              <a:rPr lang="en-CA" sz="2600" i="1" dirty="0">
                <a:solidFill>
                  <a:srgbClr val="222222"/>
                </a:solidFill>
                <a:hlinkClick r:id="rId3"/>
              </a:rPr>
              <a:t>à Plasmodium vivax </a:t>
            </a:r>
            <a:r>
              <a:rPr lang="en-CA" sz="2600" dirty="0">
                <a:solidFill>
                  <a:srgbClr val="222222"/>
                </a:solidFill>
                <a:hlinkClick r:id="rId3"/>
              </a:rPr>
              <a:t>transmis par les moustiques et contracté localement (autochtone) — Comté de Saline, Arkansas, septembre 2023</a:t>
            </a:r>
            <a:endParaRPr lang="en-CA" sz="2600" dirty="0"/>
          </a:p>
          <a:p>
            <a:pPr lvl="1"/>
            <a:r>
              <a:rPr lang="en-CA" dirty="0"/>
              <a:t>En 2023, 10 cas de paludisme contracté localement ont été signalés aux États-Unis </a:t>
            </a:r>
          </a:p>
          <a:p>
            <a:pPr lvl="1"/>
            <a:r>
              <a:rPr lang="en-CA" dirty="0"/>
              <a:t>Floride (7), Texas (1), Arkansas (1) et Maryland* (1)</a:t>
            </a:r>
          </a:p>
          <a:p>
            <a:pPr lvl="1"/>
            <a:r>
              <a:rPr lang="en-CA" dirty="0"/>
              <a:t>Il s'agissait des premiers cas contractés localement en 20 ans</a:t>
            </a:r>
          </a:p>
          <a:p>
            <a:r>
              <a:rPr lang="en-CA" sz="2600" dirty="0"/>
              <a:t>En août 2025, deux cas suspects contractés localement ont été signalés </a:t>
            </a:r>
          </a:p>
          <a:p>
            <a:pPr lvl="1"/>
            <a:r>
              <a:rPr lang="en-CA" b="1" dirty="0">
                <a:hlinkClick r:id="rId4"/>
              </a:rPr>
              <a:t>Washington </a:t>
            </a:r>
            <a:r>
              <a:rPr lang="en-CA" dirty="0"/>
              <a:t>: une femme du comté d'East Pierce, qui n'avait pas voyagé récemment, a été diagnostiquée avec le paludisme</a:t>
            </a:r>
          </a:p>
          <a:p>
            <a:pPr lvl="1"/>
            <a:r>
              <a:rPr lang="en-CA" b="1" dirty="0">
                <a:hlinkClick r:id="rId5"/>
              </a:rPr>
              <a:t>New Jersey </a:t>
            </a:r>
            <a:r>
              <a:rPr lang="en-CA" dirty="0"/>
              <a:t>: un cas de paludisme a été signalé chez un résident du comté de Morris n'ayant aucun antécédent de voyage à l'étranger</a:t>
            </a:r>
          </a:p>
          <a:p>
            <a:r>
              <a:rPr lang="en-CA" sz="2400" dirty="0"/>
              <a:t>Les autorités estiment que ces cas locaux sont dus à des circonstances particulières dans lesquelles une personne infectée par le paludisme (lors d'un précédent voyage) est piquée par un moustique </a:t>
            </a:r>
            <a:r>
              <a:rPr lang="en-CA" sz="2400" i="1" dirty="0"/>
              <a:t>Anopheles</a:t>
            </a:r>
            <a:r>
              <a:rPr lang="en-CA" sz="2400" dirty="0"/>
              <a:t> local, qui récupère alors le parasite et pique une autre personne, lui transmettant ainsi la maladie</a:t>
            </a:r>
          </a:p>
        </p:txBody>
      </p:sp>
      <p:sp>
        <p:nvSpPr>
          <p:cNvPr id="5" name="Slide Number Placeholder 4">
            <a:extLst>
              <a:ext uri="{FF2B5EF4-FFF2-40B4-BE49-F238E27FC236}">
                <a16:creationId xmlns:a16="http://schemas.microsoft.com/office/drawing/2014/main" id="{0EB8563B-4BB3-F2E4-E2EF-65A086AAEBE6}"/>
              </a:ext>
            </a:extLst>
          </p:cNvPr>
          <p:cNvSpPr>
            <a:spLocks noGrp="1"/>
          </p:cNvSpPr>
          <p:nvPr>
            <p:ph type="sldNum" sz="quarter" idx="10"/>
          </p:nvPr>
        </p:nvSpPr>
        <p:spPr/>
        <p:txBody>
          <a:bodyPr/>
          <a:lstStyle/>
          <a:p>
            <a:pPr>
              <a:defRPr/>
            </a:pPr>
            <a:fld id="{589C40C2-7A94-424C-9771-F39272A79DD9}" type="slidenum">
              <a:rPr lang="en-US" altLang="en-US" smtClean="0"/>
              <a:t>5</a:t>
            </a:fld>
            <a:endParaRPr lang="en-US" altLang="en-US"/>
          </a:p>
        </p:txBody>
      </p:sp>
    </p:spTree>
    <p:extLst>
      <p:ext uri="{BB962C8B-B14F-4D97-AF65-F5344CB8AC3E}">
        <p14:creationId xmlns:p14="http://schemas.microsoft.com/office/powerpoint/2010/main" val="3091332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462B-463A-279B-EE45-44551D54E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2FDAD-2BC4-8C62-DF54-280D50E400C7}"/>
              </a:ext>
            </a:extLst>
          </p:cNvPr>
          <p:cNvSpPr>
            <a:spLocks noGrp="1"/>
          </p:cNvSpPr>
          <p:nvPr>
            <p:ph type="title"/>
          </p:nvPr>
        </p:nvSpPr>
        <p:spPr>
          <a:xfrm>
            <a:off x="188913" y="193717"/>
            <a:ext cx="6206824" cy="1179844"/>
          </a:xfrm>
        </p:spPr>
        <p:txBody>
          <a:bodyPr/>
          <a:lstStyle/>
          <a:p>
            <a:pPr>
              <a:defRPr/>
            </a:pPr>
            <a:r>
              <a:rPr lang="en-US" sz="3200" dirty="0" err="1">
                <a:hlinkClick r:id="rId3"/>
              </a:rPr>
              <a:t>Myiase</a:t>
            </a:r>
            <a:r>
              <a:rPr lang="en-US" sz="3200" dirty="0">
                <a:hlinkClick r:id="rId3"/>
              </a:rPr>
              <a:t> du Nouveau Monde </a:t>
            </a:r>
            <a:r>
              <a:rPr lang="en-US" sz="3200" dirty="0" err="1">
                <a:hlinkClick r:id="rId3"/>
              </a:rPr>
              <a:t>en</a:t>
            </a:r>
            <a:r>
              <a:rPr lang="en-US" sz="3200" dirty="0">
                <a:hlinkClick r:id="rId3"/>
              </a:rPr>
              <a:t> Amérique centrale et au Mexique</a:t>
            </a:r>
            <a:endParaRPr lang="en-CA" sz="3200" dirty="0"/>
          </a:p>
        </p:txBody>
      </p:sp>
      <p:sp>
        <p:nvSpPr>
          <p:cNvPr id="26628" name="Text Placeholder 2">
            <a:extLst>
              <a:ext uri="{FF2B5EF4-FFF2-40B4-BE49-F238E27FC236}">
                <a16:creationId xmlns:a16="http://schemas.microsoft.com/office/drawing/2014/main" id="{44A9505C-CF28-468B-2121-2FE8D0194A6D}"/>
              </a:ext>
            </a:extLst>
          </p:cNvPr>
          <p:cNvSpPr>
            <a:spLocks noGrp="1"/>
          </p:cNvSpPr>
          <p:nvPr>
            <p:ph type="body" sz="quarter" idx="13"/>
          </p:nvPr>
        </p:nvSpPr>
        <p:spPr>
          <a:xfrm>
            <a:off x="188913" y="1532964"/>
            <a:ext cx="6057883" cy="5080561"/>
          </a:xfrm>
        </p:spPr>
        <p:txBody>
          <a:bodyPr>
            <a:normAutofit/>
          </a:bodyPr>
          <a:lstStyle/>
          <a:p>
            <a:endParaRPr lang="en-CA" dirty="0"/>
          </a:p>
          <a:p>
            <a:endParaRPr lang="en-US" altLang="en-US" sz="2400" dirty="0"/>
          </a:p>
        </p:txBody>
      </p:sp>
      <p:pic>
        <p:nvPicPr>
          <p:cNvPr id="9" name="Picture 8">
            <a:extLst>
              <a:ext uri="{FF2B5EF4-FFF2-40B4-BE49-F238E27FC236}">
                <a16:creationId xmlns:a16="http://schemas.microsoft.com/office/drawing/2014/main" id="{C6CAEBFA-688E-1E8B-E586-9BDEDCD585AD}"/>
              </a:ext>
            </a:extLst>
          </p:cNvPr>
          <p:cNvPicPr>
            <a:picLocks noChangeAspect="1"/>
          </p:cNvPicPr>
          <p:nvPr/>
        </p:nvPicPr>
        <p:blipFill>
          <a:blip r:embed="rId4"/>
          <a:stretch>
            <a:fillRect/>
          </a:stretch>
        </p:blipFill>
        <p:spPr>
          <a:xfrm>
            <a:off x="7347005" y="3334562"/>
            <a:ext cx="4656081" cy="3155867"/>
          </a:xfrm>
          <a:prstGeom prst="rect">
            <a:avLst/>
          </a:prstGeom>
          <a:ln w="28575">
            <a:solidFill>
              <a:schemeClr val="tx1"/>
            </a:solidFill>
          </a:ln>
        </p:spPr>
      </p:pic>
      <p:sp>
        <p:nvSpPr>
          <p:cNvPr id="26631" name="TextBox 5">
            <a:hlinkClick r:id="rId5"/>
            <a:extLst>
              <a:ext uri="{FF2B5EF4-FFF2-40B4-BE49-F238E27FC236}">
                <a16:creationId xmlns:a16="http://schemas.microsoft.com/office/drawing/2014/main" id="{D559FAB8-2828-95F7-06A3-B7A4E2805D23}"/>
              </a:ext>
            </a:extLst>
          </p:cNvPr>
          <p:cNvSpPr txBox="1">
            <a:spLocks noChangeArrowheads="1"/>
          </p:cNvSpPr>
          <p:nvPr/>
        </p:nvSpPr>
        <p:spPr bwMode="auto">
          <a:xfrm>
            <a:off x="11153818"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5"/>
              </a:rPr>
              <a:t>COPEG</a:t>
            </a:r>
            <a:endParaRPr lang="en-CA" altLang="en-US" sz="1800" dirty="0"/>
          </a:p>
        </p:txBody>
      </p:sp>
      <p:pic>
        <p:nvPicPr>
          <p:cNvPr id="4" name="Picture 3">
            <a:extLst>
              <a:ext uri="{FF2B5EF4-FFF2-40B4-BE49-F238E27FC236}">
                <a16:creationId xmlns:a16="http://schemas.microsoft.com/office/drawing/2014/main" id="{F908F7F9-B61E-F096-07B0-03B9D058612E}"/>
              </a:ext>
            </a:extLst>
          </p:cNvPr>
          <p:cNvPicPr>
            <a:picLocks noChangeAspect="1"/>
          </p:cNvPicPr>
          <p:nvPr/>
        </p:nvPicPr>
        <p:blipFill>
          <a:blip r:embed="rId6"/>
          <a:stretch>
            <a:fillRect/>
          </a:stretch>
        </p:blipFill>
        <p:spPr>
          <a:xfrm>
            <a:off x="6898260" y="641777"/>
            <a:ext cx="4656081" cy="3515814"/>
          </a:xfrm>
          <a:prstGeom prst="rect">
            <a:avLst/>
          </a:prstGeom>
          <a:ln w="28575">
            <a:solidFill>
              <a:schemeClr val="tx1"/>
            </a:solidFill>
          </a:ln>
        </p:spPr>
      </p:pic>
      <p:sp>
        <p:nvSpPr>
          <p:cNvPr id="10" name="TextBox 9">
            <a:extLst>
              <a:ext uri="{FF2B5EF4-FFF2-40B4-BE49-F238E27FC236}">
                <a16:creationId xmlns:a16="http://schemas.microsoft.com/office/drawing/2014/main" id="{8A3C7438-DB2B-97CE-E6C6-83B27DAD1310}"/>
              </a:ext>
            </a:extLst>
          </p:cNvPr>
          <p:cNvSpPr txBox="1"/>
          <p:nvPr/>
        </p:nvSpPr>
        <p:spPr>
          <a:xfrm>
            <a:off x="7347005" y="6059249"/>
            <a:ext cx="1319917" cy="369332"/>
          </a:xfrm>
          <a:prstGeom prst="rect">
            <a:avLst/>
          </a:prstGeom>
          <a:noFill/>
        </p:spPr>
        <p:txBody>
          <a:bodyPr wrap="square" rtlCol="0">
            <a:spAutoFit/>
          </a:bodyPr>
          <a:lstStyle/>
          <a:p>
            <a:r>
              <a:rPr lang="en-CA" b="1" dirty="0"/>
              <a:t>Juillet 2025</a:t>
            </a:r>
          </a:p>
        </p:txBody>
      </p:sp>
      <p:sp>
        <p:nvSpPr>
          <p:cNvPr id="11" name="TextBox 10">
            <a:extLst>
              <a:ext uri="{FF2B5EF4-FFF2-40B4-BE49-F238E27FC236}">
                <a16:creationId xmlns:a16="http://schemas.microsoft.com/office/drawing/2014/main" id="{CEDC2AE9-DCA2-8044-D32E-73BD6E421DFD}"/>
              </a:ext>
            </a:extLst>
          </p:cNvPr>
          <p:cNvSpPr txBox="1"/>
          <p:nvPr/>
        </p:nvSpPr>
        <p:spPr>
          <a:xfrm>
            <a:off x="220213" y="1327869"/>
            <a:ext cx="6624269" cy="5355312"/>
          </a:xfrm>
          <a:prstGeom prst="rect">
            <a:avLst/>
          </a:prstGeom>
          <a:noFill/>
        </p:spPr>
        <p:txBody>
          <a:bodyPr wrap="square" rtlCol="0">
            <a:spAutoFit/>
          </a:bodyPr>
          <a:lstStyle/>
          <a:p>
            <a:pPr lvl="0">
              <a:buFontTx/>
              <a:buChar char="•"/>
            </a:pPr>
            <a:r>
              <a:rPr lang="en-US" altLang="en-US" dirty="0">
                <a:latin typeface="+mn-lt"/>
              </a:rPr>
              <a:t> La frontière entre les États-Unis et le Mexique reste fermée (bovins, bisons, chevaux)</a:t>
            </a:r>
          </a:p>
          <a:p>
            <a:pPr>
              <a:buFontTx/>
              <a:buChar char="•"/>
            </a:pPr>
            <a:r>
              <a:rPr lang="en-US" altLang="en-US" dirty="0">
                <a:latin typeface="+mn-lt"/>
              </a:rPr>
              <a:t> Détection récente à </a:t>
            </a:r>
            <a:r>
              <a:rPr lang="en-US" altLang="en-US" dirty="0">
                <a:latin typeface="+mn-lt"/>
                <a:hlinkClick r:id="rId7"/>
              </a:rPr>
              <a:t>Nuevo León </a:t>
            </a:r>
            <a:r>
              <a:rPr lang="en-US" altLang="en-US" dirty="0">
                <a:latin typeface="+mn-lt"/>
              </a:rPr>
              <a:t>(à environ 125 km de la frontière) </a:t>
            </a:r>
          </a:p>
          <a:p>
            <a:pPr lvl="0">
              <a:buFontTx/>
              <a:buChar char="•"/>
            </a:pPr>
            <a:r>
              <a:rPr lang="en-US" altLang="en-US" dirty="0">
                <a:latin typeface="+mn-lt"/>
                <a:hlinkClick r:id="rId8"/>
              </a:rPr>
              <a:t> Le Mexique </a:t>
            </a:r>
            <a:r>
              <a:rPr lang="en-US" altLang="en-US" dirty="0">
                <a:latin typeface="+mn-lt"/>
              </a:rPr>
              <a:t>a signalé 52 cas humains (principalement au Chiapas), dont 3 décès liés à des pathologies sous-jacentes </a:t>
            </a:r>
          </a:p>
          <a:p>
            <a:pPr lvl="0">
              <a:buFontTx/>
              <a:buChar char="•"/>
            </a:pPr>
            <a:r>
              <a:rPr lang="en-US" altLang="en-US" dirty="0">
                <a:latin typeface="+mn-lt"/>
              </a:rPr>
              <a:t> Situation dans d'autres pays d'Amérique centrale : Honduras (plus de 64 cas humains et plus de 2 496 cas animaux), Nicaragua (124 cas humains), Guatemala (16 cas humains), El Salvador (5 cas humains), Belize (2 cas humains) et Costa Rica (56 cas humains en 2025, soit trois fois plus qu'en 2024)</a:t>
            </a:r>
          </a:p>
          <a:p>
            <a:pPr lvl="0">
              <a:buFontTx/>
              <a:buChar char="•"/>
            </a:pPr>
            <a:r>
              <a:rPr lang="en-US" altLang="en-US" dirty="0">
                <a:latin typeface="+mn-lt"/>
              </a:rPr>
              <a:t> L'USDA investit 29,5 millions de dollars dans des installations de production et de dispersion de mouches stériles au Mexique et au Texas</a:t>
            </a:r>
          </a:p>
          <a:p>
            <a:pPr lvl="0">
              <a:buFontTx/>
              <a:buChar char="•"/>
            </a:pPr>
            <a:r>
              <a:rPr lang="en-US" altLang="en-US" dirty="0">
                <a:latin typeface="+mn-lt"/>
              </a:rPr>
              <a:t> Le Mexique a lancé un </a:t>
            </a:r>
            <a:r>
              <a:rPr lang="en-US" altLang="en-US" dirty="0">
                <a:latin typeface="+mn-lt"/>
                <a:hlinkClick r:id="rId9"/>
              </a:rPr>
              <a:t>tableau de bord interactif </a:t>
            </a:r>
            <a:r>
              <a:rPr lang="en-US" altLang="en-US" dirty="0">
                <a:latin typeface="+mn-lt"/>
              </a:rPr>
              <a:t>pour suivre les NWS chez les </a:t>
            </a:r>
            <a:r>
              <a:rPr lang="en-US" altLang="en-US" dirty="0" err="1">
                <a:latin typeface="+mn-lt"/>
              </a:rPr>
              <a:t>animaux</a:t>
            </a:r>
            <a:endParaRPr lang="en-US" altLang="en-US" dirty="0">
              <a:latin typeface="+mn-lt"/>
            </a:endParaRPr>
          </a:p>
          <a:p>
            <a:pPr lvl="0">
              <a:buFontTx/>
              <a:buChar char="•"/>
            </a:pPr>
            <a:r>
              <a:rPr lang="en-US" altLang="en-US" dirty="0">
                <a:latin typeface="+mn-lt"/>
              </a:rPr>
              <a:t> Les États-Unis déploient </a:t>
            </a:r>
            <a:r>
              <a:rPr lang="en-US" altLang="en-US" dirty="0">
                <a:latin typeface="+mn-lt"/>
                <a:hlinkClick r:id="rId10"/>
              </a:rPr>
              <a:t>Swormlure-5, </a:t>
            </a:r>
            <a:r>
              <a:rPr lang="en-US" altLang="en-US" dirty="0">
                <a:latin typeface="+mn-lt"/>
              </a:rPr>
              <a:t>un appât synthétique contenant un insecticide, et ont </a:t>
            </a:r>
            <a:r>
              <a:rPr lang="en-US" altLang="en-US" dirty="0">
                <a:latin typeface="+mn-lt"/>
                <a:hlinkClick r:id="rId11"/>
              </a:rPr>
              <a:t>autorisé l'utilisation d'urgence de médicaments vétérinaires </a:t>
            </a:r>
            <a:r>
              <a:rPr lang="en-US" altLang="en-US" dirty="0">
                <a:latin typeface="+mn-lt"/>
              </a:rPr>
              <a:t>pour lutter contre le NWS</a:t>
            </a:r>
          </a:p>
          <a:p>
            <a:endParaRPr lang="en-CA" sz="1600" dirty="0"/>
          </a:p>
        </p:txBody>
      </p:sp>
    </p:spTree>
    <p:extLst>
      <p:ext uri="{BB962C8B-B14F-4D97-AF65-F5344CB8AC3E}">
        <p14:creationId xmlns:p14="http://schemas.microsoft.com/office/powerpoint/2010/main" val="586885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7F9AE-E0EE-8251-8CAD-ABB921A2A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E3A1C-F0FF-F454-8A11-966A2B662A13}"/>
              </a:ext>
            </a:extLst>
          </p:cNvPr>
          <p:cNvSpPr>
            <a:spLocks noGrp="1"/>
          </p:cNvSpPr>
          <p:nvPr>
            <p:ph type="title"/>
          </p:nvPr>
        </p:nvSpPr>
        <p:spPr>
          <a:xfrm>
            <a:off x="198438" y="-63583"/>
            <a:ext cx="10515600" cy="1325563"/>
          </a:xfrm>
        </p:spPr>
        <p:txBody>
          <a:bodyPr/>
          <a:lstStyle/>
          <a:p>
            <a:pPr>
              <a:defRPr/>
            </a:pPr>
            <a:r>
              <a:rPr lang="en-CA" sz="3200" dirty="0" err="1"/>
              <a:t>Dermatose</a:t>
            </a:r>
            <a:r>
              <a:rPr lang="en-CA" sz="3200" dirty="0"/>
              <a:t> </a:t>
            </a:r>
            <a:r>
              <a:rPr lang="en-CA" sz="3200" dirty="0" err="1"/>
              <a:t>nodulaire</a:t>
            </a:r>
            <a:endParaRPr lang="en-CA" sz="3200" dirty="0"/>
          </a:p>
        </p:txBody>
      </p:sp>
      <p:sp>
        <p:nvSpPr>
          <p:cNvPr id="36868" name="Slide Number Placeholder 3">
            <a:extLst>
              <a:ext uri="{FF2B5EF4-FFF2-40B4-BE49-F238E27FC236}">
                <a16:creationId xmlns:a16="http://schemas.microsoft.com/office/drawing/2014/main" id="{0EC97806-CB5A-83EF-96E2-32E97148734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C159292-10BC-4D48-BFB1-D0F01C1E32BB}" type="slidenum">
              <a:rPr lang="en-US" altLang="en-US" sz="1200" smtClean="0">
                <a:solidFill>
                  <a:srgbClr val="898989"/>
                </a:solidFill>
              </a:rPr>
              <a:t>7</a:t>
            </a:fld>
            <a:endParaRPr lang="en-US" altLang="en-US" sz="1200">
              <a:solidFill>
                <a:srgbClr val="898989"/>
              </a:solidFill>
            </a:endParaRPr>
          </a:p>
        </p:txBody>
      </p:sp>
      <p:pic>
        <p:nvPicPr>
          <p:cNvPr id="5" name="Picture 4">
            <a:extLst>
              <a:ext uri="{FF2B5EF4-FFF2-40B4-BE49-F238E27FC236}">
                <a16:creationId xmlns:a16="http://schemas.microsoft.com/office/drawing/2014/main" id="{AFCB8BD6-E883-3E6E-5CCC-637709B6A238}"/>
              </a:ext>
            </a:extLst>
          </p:cNvPr>
          <p:cNvPicPr>
            <a:picLocks noChangeAspect="1"/>
          </p:cNvPicPr>
          <p:nvPr/>
        </p:nvPicPr>
        <p:blipFill>
          <a:blip r:embed="rId3"/>
          <a:stretch>
            <a:fillRect/>
          </a:stretch>
        </p:blipFill>
        <p:spPr>
          <a:xfrm>
            <a:off x="5803473" y="3601936"/>
            <a:ext cx="5550327" cy="2719162"/>
          </a:xfrm>
          <a:prstGeom prst="rect">
            <a:avLst/>
          </a:prstGeom>
          <a:ln w="28575">
            <a:solidFill>
              <a:schemeClr val="tx1"/>
            </a:solidFill>
          </a:ln>
        </p:spPr>
      </p:pic>
      <p:sp>
        <p:nvSpPr>
          <p:cNvPr id="7" name="TextBox 6">
            <a:extLst>
              <a:ext uri="{FF2B5EF4-FFF2-40B4-BE49-F238E27FC236}">
                <a16:creationId xmlns:a16="http://schemas.microsoft.com/office/drawing/2014/main" id="{FDED4D3B-15A5-7270-C3A5-376C16646AC9}"/>
              </a:ext>
            </a:extLst>
          </p:cNvPr>
          <p:cNvSpPr txBox="1"/>
          <p:nvPr/>
        </p:nvSpPr>
        <p:spPr>
          <a:xfrm>
            <a:off x="5689821" y="6284157"/>
            <a:ext cx="6094674" cy="646331"/>
          </a:xfrm>
          <a:prstGeom prst="rect">
            <a:avLst/>
          </a:prstGeom>
          <a:noFill/>
        </p:spPr>
        <p:txBody>
          <a:bodyPr wrap="square">
            <a:spAutoFit/>
          </a:bodyPr>
          <a:lstStyle/>
          <a:p>
            <a:r>
              <a:rPr lang="en-CA" dirty="0" err="1">
                <a:hlinkClick r:id="rId4"/>
              </a:rPr>
              <a:t>Dermatose</a:t>
            </a:r>
            <a:r>
              <a:rPr lang="en-CA" dirty="0">
                <a:hlinkClick r:id="rId4"/>
              </a:rPr>
              <a:t> </a:t>
            </a:r>
            <a:r>
              <a:rPr lang="en-CA" dirty="0" err="1">
                <a:hlinkClick r:id="rId4"/>
              </a:rPr>
              <a:t>nodulaire</a:t>
            </a:r>
            <a:r>
              <a:rPr lang="en-CA" dirty="0">
                <a:hlinkClick r:id="rId4"/>
              </a:rPr>
              <a:t> </a:t>
            </a:r>
            <a:r>
              <a:rPr lang="en-CA" dirty="0" err="1">
                <a:hlinkClick r:id="rId4"/>
              </a:rPr>
              <a:t>en</a:t>
            </a:r>
            <a:r>
              <a:rPr lang="en-CA" dirty="0">
                <a:hlinkClick r:id="rId4"/>
              </a:rPr>
              <a:t> tant que maladie infectieuse émergente - PMC</a:t>
            </a:r>
            <a:endParaRPr lang="en-CA" dirty="0"/>
          </a:p>
        </p:txBody>
      </p:sp>
      <p:sp>
        <p:nvSpPr>
          <p:cNvPr id="11" name="Text Placeholder 2">
            <a:extLst>
              <a:ext uri="{FF2B5EF4-FFF2-40B4-BE49-F238E27FC236}">
                <a16:creationId xmlns:a16="http://schemas.microsoft.com/office/drawing/2014/main" id="{F03AB55B-086E-FAEE-4BB6-B2FFA32956A1}"/>
              </a:ext>
            </a:extLst>
          </p:cNvPr>
          <p:cNvSpPr>
            <a:spLocks noGrp="1"/>
          </p:cNvSpPr>
          <p:nvPr>
            <p:ph type="body" sz="quarter" idx="13"/>
          </p:nvPr>
        </p:nvSpPr>
        <p:spPr>
          <a:xfrm>
            <a:off x="129211" y="885514"/>
            <a:ext cx="5659340" cy="5698165"/>
          </a:xfrm>
        </p:spPr>
        <p:txBody>
          <a:bodyPr/>
          <a:lstStyle/>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33333"/>
                </a:solidFill>
                <a:effectLst/>
                <a:uLnTx/>
                <a:uFillTx/>
                <a:latin typeface="Calibri" panose="020F0502020204030204"/>
                <a:cs typeface="Noto Sans" panose="020B0502040504020204" pitchFamily="34" charset="0"/>
                <a:hlinkClick r:id="rId5"/>
              </a:rPr>
              <a:t>La dermatose nodulaire </a:t>
            </a:r>
            <a:r>
              <a:rPr kumimoji="0" lang="en-US" altLang="en-US" sz="2000" b="0" i="0" u="none" strike="noStrike" kern="1200" cap="none" spc="0" normalizeH="0" baseline="0" noProof="0" dirty="0">
                <a:ln>
                  <a:noFill/>
                </a:ln>
                <a:solidFill>
                  <a:srgbClr val="333333"/>
                </a:solidFill>
                <a:effectLst/>
                <a:uLnTx/>
                <a:uFillTx/>
                <a:latin typeface="Calibri" panose="020F0502020204030204"/>
                <a:cs typeface="Noto Sans" panose="020B0502040504020204" pitchFamily="34" charset="0"/>
              </a:rPr>
              <a:t>contagieuse est une maladie virale hautement contagieuse qui touche les bovins.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000" dirty="0">
                <a:solidFill>
                  <a:srgbClr val="333333"/>
                </a:solidFill>
                <a:latin typeface="Calibri" panose="020F0502020204030204"/>
                <a:cs typeface="Noto Sans" panose="020B0502040504020204" pitchFamily="34" charset="0"/>
              </a:rPr>
              <a:t>Elle se propage par </a:t>
            </a:r>
            <a:r>
              <a:rPr kumimoji="0" lang="en-US" altLang="en-US" sz="2000" b="0" i="0" u="none" strike="noStrike" kern="1200" cap="none" spc="0" normalizeH="0" baseline="0" noProof="0" dirty="0">
                <a:ln>
                  <a:noFill/>
                </a:ln>
                <a:solidFill>
                  <a:srgbClr val="333333"/>
                </a:solidFill>
                <a:effectLst/>
                <a:uLnTx/>
                <a:uFillTx/>
                <a:latin typeface="Calibri" panose="020F0502020204030204"/>
                <a:cs typeface="Noto Sans" panose="020B0502040504020204" pitchFamily="34" charset="0"/>
              </a:rPr>
              <a:t>les mouches et les moustiques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33333"/>
                </a:solidFill>
                <a:effectLst/>
                <a:uLnTx/>
                <a:uFillTx/>
                <a:latin typeface="Calibri" panose="020F0502020204030204"/>
                <a:cs typeface="Noto Sans" panose="020B0502040504020204" pitchFamily="34" charset="0"/>
              </a:rPr>
              <a:t>Signes cliniques : fièvre, nodules cutanés, écoulement nasal/oculaire, boiterie et baisse de la production laitière</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333333"/>
                </a:solidFill>
                <a:effectLst/>
                <a:uLnTx/>
                <a:uFillTx/>
                <a:latin typeface="Calibri" panose="020F0502020204030204"/>
                <a:cs typeface="Noto Sans" panose="020B0502040504020204" pitchFamily="34" charset="0"/>
              </a:rPr>
              <a:t>Étroitement </a:t>
            </a:r>
            <a:r>
              <a:rPr kumimoji="0" lang="en-US" altLang="en-US" sz="2000" b="0" i="0" u="none" strike="noStrike" kern="1200" cap="none" spc="0" normalizeH="0" baseline="0" noProof="0" dirty="0">
                <a:ln>
                  <a:noFill/>
                </a:ln>
                <a:solidFill>
                  <a:srgbClr val="333333"/>
                </a:solidFill>
                <a:effectLst/>
                <a:uLnTx/>
                <a:uFillTx/>
                <a:latin typeface="Calibri" panose="020F0502020204030204"/>
                <a:cs typeface="Noto Sans" panose="020B0502040504020204" pitchFamily="34" charset="0"/>
              </a:rPr>
              <a:t>liée à la variole ovine et caprine, dont elle ne peut être distinguée par les tests diagnostiques de routine</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000" dirty="0">
                <a:solidFill>
                  <a:srgbClr val="333333"/>
                </a:solidFill>
                <a:latin typeface="Calibri" panose="020F0502020204030204"/>
                <a:cs typeface="Noto Sans" panose="020B0502040504020204" pitchFamily="34" charset="0"/>
              </a:rPr>
              <a:t>Pertes économiques : baisse de la production laitière, abattage, restrictions commerciales, dommages causés aux peaux et problèmes de reproduction</a:t>
            </a:r>
            <a:endParaRPr lang="en-US" altLang="en-US" sz="2000" dirty="0">
              <a:solidFill>
                <a:srgbClr val="333333"/>
              </a:solidFill>
              <a:cs typeface="Noto Sans" panose="020B0502040504020204" pitchFamily="34" charset="0"/>
            </a:endParaRPr>
          </a:p>
          <a:p>
            <a:pPr>
              <a:lnSpc>
                <a:spcPct val="100000"/>
              </a:lnSpc>
              <a:spcBef>
                <a:spcPct val="0"/>
              </a:spcBef>
            </a:pPr>
            <a:r>
              <a:rPr lang="en-CA" sz="2000" dirty="0"/>
              <a:t>La dermatose nodulaire contagieuse est endémique dans la plupart des pays africains. Depuis 2013, elle s'est rapidement propagée au Moyen-Orient, dans certaines régions d'Europe et dans toute l'Asie</a:t>
            </a:r>
          </a:p>
          <a:p>
            <a:pPr marL="0" lvl="0" indent="0">
              <a:lnSpc>
                <a:spcPct val="100000"/>
              </a:lnSpc>
              <a:spcBef>
                <a:spcPct val="0"/>
              </a:spcBef>
              <a:buNone/>
            </a:pPr>
            <a:endParaRPr lang="en-US" altLang="en-US" sz="500" dirty="0"/>
          </a:p>
        </p:txBody>
      </p:sp>
      <p:pic>
        <p:nvPicPr>
          <p:cNvPr id="15" name="Picture 14">
            <a:extLst>
              <a:ext uri="{FF2B5EF4-FFF2-40B4-BE49-F238E27FC236}">
                <a16:creationId xmlns:a16="http://schemas.microsoft.com/office/drawing/2014/main" id="{5226A07B-DE6A-5420-244F-FBF7CA01594C}"/>
              </a:ext>
            </a:extLst>
          </p:cNvPr>
          <p:cNvPicPr>
            <a:picLocks noChangeAspect="1"/>
          </p:cNvPicPr>
          <p:nvPr/>
        </p:nvPicPr>
        <p:blipFill>
          <a:blip r:embed="rId6"/>
          <a:stretch>
            <a:fillRect/>
          </a:stretch>
        </p:blipFill>
        <p:spPr>
          <a:xfrm>
            <a:off x="5803473" y="678005"/>
            <a:ext cx="3595978" cy="2688207"/>
          </a:xfrm>
          <a:prstGeom prst="rect">
            <a:avLst/>
          </a:prstGeom>
          <a:ln w="28575">
            <a:solidFill>
              <a:schemeClr val="tx1"/>
            </a:solidFill>
          </a:ln>
        </p:spPr>
      </p:pic>
      <p:sp>
        <p:nvSpPr>
          <p:cNvPr id="17" name="TextBox 16">
            <a:extLst>
              <a:ext uri="{FF2B5EF4-FFF2-40B4-BE49-F238E27FC236}">
                <a16:creationId xmlns:a16="http://schemas.microsoft.com/office/drawing/2014/main" id="{45168B6B-2B7A-845D-DAC7-73605E123E24}"/>
              </a:ext>
            </a:extLst>
          </p:cNvPr>
          <p:cNvSpPr txBox="1"/>
          <p:nvPr/>
        </p:nvSpPr>
        <p:spPr>
          <a:xfrm>
            <a:off x="9414691" y="523316"/>
            <a:ext cx="2201185" cy="1754326"/>
          </a:xfrm>
          <a:prstGeom prst="rect">
            <a:avLst/>
          </a:prstGeom>
          <a:noFill/>
        </p:spPr>
        <p:txBody>
          <a:bodyPr wrap="square">
            <a:spAutoFit/>
          </a:bodyPr>
          <a:lstStyle/>
          <a:p>
            <a:r>
              <a:rPr lang="en-CA" dirty="0" err="1">
                <a:hlinkClick r:id="rId7"/>
              </a:rPr>
              <a:t>Dermatose</a:t>
            </a:r>
            <a:r>
              <a:rPr lang="en-CA" dirty="0">
                <a:hlinkClick r:id="rId7"/>
              </a:rPr>
              <a:t> </a:t>
            </a:r>
            <a:r>
              <a:rPr lang="en-CA" dirty="0" err="1">
                <a:hlinkClick r:id="rId7"/>
              </a:rPr>
              <a:t>nodulaire</a:t>
            </a:r>
            <a:r>
              <a:rPr lang="en-CA" dirty="0">
                <a:hlinkClick r:id="rId7"/>
              </a:rPr>
              <a:t> Département des ressources naturelles et de l'environnement de Tasmanie</a:t>
            </a:r>
            <a:endParaRPr lang="en-CA" dirty="0"/>
          </a:p>
        </p:txBody>
      </p:sp>
    </p:spTree>
    <p:extLst>
      <p:ext uri="{BB962C8B-B14F-4D97-AF65-F5344CB8AC3E}">
        <p14:creationId xmlns:p14="http://schemas.microsoft.com/office/powerpoint/2010/main" val="2063480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9E76B-98B4-5715-4848-BF8DC2C25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82CD0-060E-845E-6BC7-DBD6603C7D02}"/>
              </a:ext>
            </a:extLst>
          </p:cNvPr>
          <p:cNvSpPr>
            <a:spLocks noGrp="1"/>
          </p:cNvSpPr>
          <p:nvPr>
            <p:ph type="title"/>
          </p:nvPr>
        </p:nvSpPr>
        <p:spPr>
          <a:xfrm>
            <a:off x="0" y="-84081"/>
            <a:ext cx="10515600" cy="1325563"/>
          </a:xfrm>
        </p:spPr>
        <p:txBody>
          <a:bodyPr/>
          <a:lstStyle/>
          <a:p>
            <a:pPr>
              <a:defRPr/>
            </a:pPr>
            <a:r>
              <a:rPr lang="en-CA" sz="3200" dirty="0" err="1"/>
              <a:t>Dermatose</a:t>
            </a:r>
            <a:r>
              <a:rPr lang="en-CA" sz="3200" dirty="0"/>
              <a:t> </a:t>
            </a:r>
            <a:r>
              <a:rPr lang="en-CA" sz="3200" dirty="0" err="1"/>
              <a:t>nodulaire</a:t>
            </a:r>
            <a:r>
              <a:rPr lang="en-CA" sz="3200" dirty="0"/>
              <a:t> </a:t>
            </a:r>
            <a:r>
              <a:rPr lang="en-CA" sz="3200" dirty="0" err="1"/>
              <a:t>en</a:t>
            </a:r>
            <a:r>
              <a:rPr lang="en-CA" sz="3200" dirty="0"/>
              <a:t> Europe</a:t>
            </a:r>
          </a:p>
        </p:txBody>
      </p:sp>
      <p:sp>
        <p:nvSpPr>
          <p:cNvPr id="36867" name="Text Placeholder 2">
            <a:extLst>
              <a:ext uri="{FF2B5EF4-FFF2-40B4-BE49-F238E27FC236}">
                <a16:creationId xmlns:a16="http://schemas.microsoft.com/office/drawing/2014/main" id="{F06E3E95-4961-B97D-D1BC-E9D889336263}"/>
              </a:ext>
            </a:extLst>
          </p:cNvPr>
          <p:cNvSpPr>
            <a:spLocks noGrp="1"/>
          </p:cNvSpPr>
          <p:nvPr>
            <p:ph type="body" sz="quarter" idx="13"/>
          </p:nvPr>
        </p:nvSpPr>
        <p:spPr>
          <a:xfrm>
            <a:off x="139044" y="850768"/>
            <a:ext cx="6134535" cy="1661126"/>
          </a:xfrm>
        </p:spPr>
        <p:txBody>
          <a:bodyPr/>
          <a:lstStyle/>
          <a:p>
            <a:r>
              <a:rPr lang="en-CA" sz="2000" dirty="0"/>
              <a:t>L'Italie a signalé ses premiers cas de LSD en Sardaigne</a:t>
            </a:r>
          </a:p>
          <a:p>
            <a:pPr lvl="1"/>
            <a:r>
              <a:rPr lang="en-CA" sz="1800" dirty="0"/>
              <a:t>La source potentielle de l'épidémie serait le déplacement de vecteurs en provenance d'Afrique du Nord</a:t>
            </a:r>
          </a:p>
          <a:p>
            <a:pPr lvl="1"/>
            <a:r>
              <a:rPr lang="en-CA" sz="1800" dirty="0"/>
              <a:t>Le génotypage a montré que le virus circulant en Italie est étroitement lié au cluster 1.2, qui comprend des souches isolées au Nigeria et en Afrique du Sud</a:t>
            </a:r>
          </a:p>
          <a:p>
            <a:r>
              <a:rPr lang="en-CA" sz="2000" dirty="0"/>
              <a:t>La France a signalé ses premiers cas de LSD en Savoie</a:t>
            </a:r>
            <a:r>
              <a:rPr lang="en-CA" sz="2000" b="1" dirty="0"/>
              <a:t>, </a:t>
            </a:r>
            <a:r>
              <a:rPr lang="en-CA" sz="2000" dirty="0"/>
              <a:t>près de ses frontières avec la Suisse et l'Italie</a:t>
            </a:r>
          </a:p>
          <a:p>
            <a:endParaRPr lang="en-CA" altLang="en-US" sz="2000" dirty="0"/>
          </a:p>
          <a:p>
            <a:endParaRPr lang="en-CA" altLang="en-US" sz="1400" dirty="0"/>
          </a:p>
          <a:p>
            <a:endParaRPr lang="en-CA" altLang="en-US" sz="1400" dirty="0"/>
          </a:p>
        </p:txBody>
      </p:sp>
      <p:sp>
        <p:nvSpPr>
          <p:cNvPr id="36868" name="Slide Number Placeholder 3">
            <a:extLst>
              <a:ext uri="{FF2B5EF4-FFF2-40B4-BE49-F238E27FC236}">
                <a16:creationId xmlns:a16="http://schemas.microsoft.com/office/drawing/2014/main" id="{45B477E8-BBF5-0692-839F-04942E7528E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C159292-10BC-4D48-BFB1-D0F01C1E32BB}" type="slidenum">
              <a:rPr lang="en-US" altLang="en-US" sz="1200" smtClean="0">
                <a:solidFill>
                  <a:srgbClr val="898989"/>
                </a:solidFill>
              </a:rPr>
              <a:t>8</a:t>
            </a:fld>
            <a:endParaRPr lang="en-US" altLang="en-US" sz="1200">
              <a:solidFill>
                <a:srgbClr val="898989"/>
              </a:solidFill>
            </a:endParaRPr>
          </a:p>
        </p:txBody>
      </p:sp>
      <p:sp>
        <p:nvSpPr>
          <p:cNvPr id="36869" name="TextBox 7">
            <a:extLst>
              <a:ext uri="{FF2B5EF4-FFF2-40B4-BE49-F238E27FC236}">
                <a16:creationId xmlns:a16="http://schemas.microsoft.com/office/drawing/2014/main" id="{0ADDF60E-846F-2742-48F5-AD201AB0DA42}"/>
              </a:ext>
            </a:extLst>
          </p:cNvPr>
          <p:cNvSpPr txBox="1">
            <a:spLocks noChangeArrowheads="1"/>
          </p:cNvSpPr>
          <p:nvPr/>
        </p:nvSpPr>
        <p:spPr bwMode="auto">
          <a:xfrm>
            <a:off x="6582478" y="3570289"/>
            <a:ext cx="4867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dirty="0"/>
              <a:t>Signaux LSD : mai 2015 – octobre 2025</a:t>
            </a:r>
            <a:endParaRPr lang="en-CA" altLang="en-US" sz="1600" dirty="0"/>
          </a:p>
        </p:txBody>
      </p:sp>
      <p:pic>
        <p:nvPicPr>
          <p:cNvPr id="5" name="Picture 4">
            <a:extLst>
              <a:ext uri="{FF2B5EF4-FFF2-40B4-BE49-F238E27FC236}">
                <a16:creationId xmlns:a16="http://schemas.microsoft.com/office/drawing/2014/main" id="{7B0C96ED-851E-4C70-1DBD-6E765D4FA6F7}"/>
              </a:ext>
            </a:extLst>
          </p:cNvPr>
          <p:cNvPicPr>
            <a:picLocks noChangeAspect="1"/>
          </p:cNvPicPr>
          <p:nvPr/>
        </p:nvPicPr>
        <p:blipFill>
          <a:blip r:embed="rId3"/>
          <a:stretch>
            <a:fillRect/>
          </a:stretch>
        </p:blipFill>
        <p:spPr>
          <a:xfrm>
            <a:off x="6661969" y="3877039"/>
            <a:ext cx="5367900" cy="2540824"/>
          </a:xfrm>
          <a:prstGeom prst="rect">
            <a:avLst/>
          </a:prstGeom>
          <a:ln w="28575">
            <a:solidFill>
              <a:schemeClr val="tx1"/>
            </a:solidFill>
          </a:ln>
        </p:spPr>
      </p:pic>
      <p:sp>
        <p:nvSpPr>
          <p:cNvPr id="9" name="TextBox 8">
            <a:extLst>
              <a:ext uri="{FF2B5EF4-FFF2-40B4-BE49-F238E27FC236}">
                <a16:creationId xmlns:a16="http://schemas.microsoft.com/office/drawing/2014/main" id="{2F1F4BA7-D820-58A0-72BC-CFC3113CF4E5}"/>
              </a:ext>
            </a:extLst>
          </p:cNvPr>
          <p:cNvSpPr txBox="1"/>
          <p:nvPr/>
        </p:nvSpPr>
        <p:spPr>
          <a:xfrm>
            <a:off x="10809453" y="45823"/>
            <a:ext cx="6094674" cy="369332"/>
          </a:xfrm>
          <a:prstGeom prst="rect">
            <a:avLst/>
          </a:prstGeom>
          <a:noFill/>
        </p:spPr>
        <p:txBody>
          <a:bodyPr wrap="square">
            <a:spAutoFit/>
          </a:bodyPr>
          <a:lstStyle/>
          <a:p>
            <a:r>
              <a:rPr lang="en-CA" dirty="0" err="1">
                <a:hlinkClick r:id="rId4"/>
              </a:rPr>
              <a:t>Empres-i </a:t>
            </a:r>
            <a:r>
              <a:rPr lang="en-CA" dirty="0">
                <a:hlinkClick r:id="rId4"/>
              </a:rPr>
              <a:t>+</a:t>
            </a:r>
            <a:endParaRPr lang="en-CA" dirty="0"/>
          </a:p>
        </p:txBody>
      </p:sp>
      <p:sp>
        <p:nvSpPr>
          <p:cNvPr id="11" name="TextBox 10">
            <a:extLst>
              <a:ext uri="{FF2B5EF4-FFF2-40B4-BE49-F238E27FC236}">
                <a16:creationId xmlns:a16="http://schemas.microsoft.com/office/drawing/2014/main" id="{9E614715-4A26-A680-BE36-39BC008F27DC}"/>
              </a:ext>
            </a:extLst>
          </p:cNvPr>
          <p:cNvSpPr txBox="1"/>
          <p:nvPr/>
        </p:nvSpPr>
        <p:spPr>
          <a:xfrm>
            <a:off x="7070353" y="156113"/>
            <a:ext cx="6762584" cy="338554"/>
          </a:xfrm>
          <a:prstGeom prst="rect">
            <a:avLst/>
          </a:prstGeom>
          <a:noFill/>
        </p:spPr>
        <p:txBody>
          <a:bodyPr wrap="square">
            <a:spAutoFit/>
          </a:bodyPr>
          <a:lstStyle/>
          <a:p>
            <a:pPr>
              <a:lnSpc>
                <a:spcPct val="100000"/>
              </a:lnSpc>
              <a:spcBef>
                <a:spcPct val="0"/>
              </a:spcBef>
              <a:buFontTx/>
              <a:buNone/>
            </a:pPr>
            <a:r>
              <a:rPr lang="en-US" altLang="en-US" sz="1600" b="1" dirty="0"/>
              <a:t>Cas de LSD : juin 2025 – octobre 2025</a:t>
            </a:r>
            <a:endParaRPr lang="en-CA" altLang="en-US" sz="1600" dirty="0"/>
          </a:p>
        </p:txBody>
      </p:sp>
      <p:sp>
        <p:nvSpPr>
          <p:cNvPr id="13" name="TextBox 12">
            <a:extLst>
              <a:ext uri="{FF2B5EF4-FFF2-40B4-BE49-F238E27FC236}">
                <a16:creationId xmlns:a16="http://schemas.microsoft.com/office/drawing/2014/main" id="{3A84B5D3-9826-6CBA-45D3-60E86E2B7887}"/>
              </a:ext>
            </a:extLst>
          </p:cNvPr>
          <p:cNvSpPr txBox="1"/>
          <p:nvPr/>
        </p:nvSpPr>
        <p:spPr>
          <a:xfrm>
            <a:off x="162131" y="3506733"/>
            <a:ext cx="6443434" cy="2862322"/>
          </a:xfrm>
          <a:prstGeom prst="rect">
            <a:avLst/>
          </a:prstGeom>
          <a:noFill/>
        </p:spPr>
        <p:txBody>
          <a:bodyPr wrap="square">
            <a:spAutoFit/>
          </a:bodyPr>
          <a:lstStyle/>
          <a:p>
            <a:pPr marL="182563" indent="-182563">
              <a:buFont typeface="Arial" panose="020B0604020202020204" pitchFamily="34" charset="0"/>
              <a:buChar char="•"/>
            </a:pPr>
            <a:r>
              <a:rPr lang="en-CA" sz="2000" dirty="0">
                <a:hlinkClick r:id="rId5"/>
              </a:rPr>
              <a:t>France </a:t>
            </a:r>
            <a:r>
              <a:rPr lang="en-CA" sz="2000" dirty="0"/>
              <a:t>: 79 </a:t>
            </a:r>
            <a:r>
              <a:rPr lang="en-CA" sz="2000" dirty="0" err="1"/>
              <a:t>cas</a:t>
            </a:r>
            <a:r>
              <a:rPr lang="en-CA" sz="2000" dirty="0"/>
              <a:t>, principalement en Savoie (32), en Haute-Savoie (44), dans l'Ain (2) et dans le Rhône (1)</a:t>
            </a:r>
          </a:p>
          <a:p>
            <a:pPr marL="182563" indent="-182563">
              <a:buFont typeface="Arial" panose="020B0604020202020204" pitchFamily="34" charset="0"/>
              <a:buChar char="•"/>
            </a:pPr>
            <a:r>
              <a:rPr lang="en-CA" sz="2000" dirty="0">
                <a:hlinkClick r:id="rId6"/>
              </a:rPr>
              <a:t>Italie </a:t>
            </a:r>
            <a:r>
              <a:rPr lang="en-CA" sz="2000" dirty="0"/>
              <a:t>: 68 </a:t>
            </a:r>
            <a:r>
              <a:rPr lang="en-CA" sz="2000" dirty="0" err="1"/>
              <a:t>cas</a:t>
            </a:r>
            <a:r>
              <a:rPr lang="en-CA" sz="2000" dirty="0"/>
              <a:t>, concentrés en Sardaigne, avec un cas en Lombardie (lié au déplacement d'animaux depuis la Sardaigne</a:t>
            </a:r>
          </a:p>
          <a:p>
            <a:pPr marL="182563" indent="-182563">
              <a:buFont typeface="Arial" panose="020B0604020202020204" pitchFamily="34" charset="0"/>
              <a:buChar char="•"/>
            </a:pPr>
            <a:r>
              <a:rPr lang="en-CA" sz="2000" dirty="0"/>
              <a:t>Zone de protection établie, abattage et </a:t>
            </a:r>
            <a:r>
              <a:rPr lang="en-CA" altLang="en-US" sz="2000" dirty="0"/>
              <a:t>campagnes de vaccination d'urgence</a:t>
            </a:r>
          </a:p>
          <a:p>
            <a:pPr marL="182563" indent="-182563">
              <a:buFont typeface="Arial" panose="020B0604020202020204" pitchFamily="34" charset="0"/>
              <a:buChar char="•"/>
            </a:pPr>
            <a:r>
              <a:rPr lang="en-CA" altLang="en-US" sz="2000" dirty="0"/>
              <a:t>4 </a:t>
            </a:r>
            <a:r>
              <a:rPr lang="en-CA" altLang="en-US" sz="2000" dirty="0" err="1"/>
              <a:t>octobre</a:t>
            </a:r>
            <a:r>
              <a:rPr lang="en-CA" altLang="en-US" sz="2000" dirty="0"/>
              <a:t> - </a:t>
            </a:r>
            <a:r>
              <a:rPr lang="en-CA" altLang="en-US" sz="2000" dirty="0">
                <a:hlinkClick r:id="rId7"/>
              </a:rPr>
              <a:t>L'Espagne </a:t>
            </a:r>
            <a:r>
              <a:rPr lang="en-CA" altLang="en-US" sz="2000" dirty="0"/>
              <a:t>a signalé 3 cas à Gérone, près de la frontière française</a:t>
            </a:r>
          </a:p>
        </p:txBody>
      </p:sp>
      <p:pic>
        <p:nvPicPr>
          <p:cNvPr id="15" name="Picture 14">
            <a:extLst>
              <a:ext uri="{FF2B5EF4-FFF2-40B4-BE49-F238E27FC236}">
                <a16:creationId xmlns:a16="http://schemas.microsoft.com/office/drawing/2014/main" id="{BA957E8C-9B8C-CC35-BFBF-793BDEA2CDC2}"/>
              </a:ext>
            </a:extLst>
          </p:cNvPr>
          <p:cNvPicPr>
            <a:picLocks noChangeAspect="1"/>
          </p:cNvPicPr>
          <p:nvPr/>
        </p:nvPicPr>
        <p:blipFill>
          <a:blip r:embed="rId8"/>
          <a:stretch>
            <a:fillRect/>
          </a:stretch>
        </p:blipFill>
        <p:spPr>
          <a:xfrm>
            <a:off x="7162596" y="469321"/>
            <a:ext cx="4867274" cy="2997603"/>
          </a:xfrm>
          <a:prstGeom prst="rect">
            <a:avLst/>
          </a:prstGeom>
          <a:ln w="28575">
            <a:solidFill>
              <a:schemeClr val="tx1"/>
            </a:solidFill>
          </a:ln>
        </p:spPr>
      </p:pic>
    </p:spTree>
    <p:extLst>
      <p:ext uri="{BB962C8B-B14F-4D97-AF65-F5344CB8AC3E}">
        <p14:creationId xmlns:p14="http://schemas.microsoft.com/office/powerpoint/2010/main" val="310431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01C4-0CD6-DEEF-FC6C-BD277B7CE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195A7-0ADA-69A9-E425-717C7BDE17FE}"/>
              </a:ext>
            </a:extLst>
          </p:cNvPr>
          <p:cNvSpPr>
            <a:spLocks noGrp="1"/>
          </p:cNvSpPr>
          <p:nvPr>
            <p:ph type="title"/>
          </p:nvPr>
        </p:nvSpPr>
        <p:spPr>
          <a:xfrm>
            <a:off x="198438" y="-15875"/>
            <a:ext cx="10515600" cy="1325563"/>
          </a:xfrm>
        </p:spPr>
        <p:txBody>
          <a:bodyPr/>
          <a:lstStyle/>
          <a:p>
            <a:pPr>
              <a:defRPr/>
            </a:pPr>
            <a:r>
              <a:rPr lang="en-CA" sz="3200" dirty="0" err="1"/>
              <a:t>Dermatose</a:t>
            </a:r>
            <a:r>
              <a:rPr lang="en-CA" sz="3200" dirty="0"/>
              <a:t> </a:t>
            </a:r>
            <a:r>
              <a:rPr lang="en-CA" sz="3200" dirty="0" err="1"/>
              <a:t>nodulaire</a:t>
            </a:r>
            <a:r>
              <a:rPr lang="en-CA" sz="3200" dirty="0"/>
              <a:t> </a:t>
            </a:r>
            <a:r>
              <a:rPr lang="en-CA" sz="3200" dirty="0" err="1"/>
              <a:t>en</a:t>
            </a:r>
            <a:r>
              <a:rPr lang="en-CA" sz="3200" dirty="0"/>
              <a:t> Europe</a:t>
            </a:r>
          </a:p>
        </p:txBody>
      </p:sp>
      <p:sp>
        <p:nvSpPr>
          <p:cNvPr id="36867" name="Text Placeholder 2">
            <a:extLst>
              <a:ext uri="{FF2B5EF4-FFF2-40B4-BE49-F238E27FC236}">
                <a16:creationId xmlns:a16="http://schemas.microsoft.com/office/drawing/2014/main" id="{12121FDD-83C1-BF72-D714-A56884182C71}"/>
              </a:ext>
            </a:extLst>
          </p:cNvPr>
          <p:cNvSpPr>
            <a:spLocks noGrp="1"/>
          </p:cNvSpPr>
          <p:nvPr>
            <p:ph type="body" sz="quarter" idx="13"/>
          </p:nvPr>
        </p:nvSpPr>
        <p:spPr>
          <a:xfrm>
            <a:off x="358776" y="1166982"/>
            <a:ext cx="6484391" cy="1661126"/>
          </a:xfrm>
        </p:spPr>
        <p:txBody>
          <a:bodyPr/>
          <a:lstStyle/>
          <a:p>
            <a:pPr marL="0" indent="0">
              <a:buNone/>
            </a:pPr>
            <a:r>
              <a:rPr lang="en-CA" altLang="en-US" sz="2400" b="1" dirty="0"/>
              <a:t>Exigences d'importation de l'ACIA</a:t>
            </a:r>
          </a:p>
        </p:txBody>
      </p:sp>
      <p:sp>
        <p:nvSpPr>
          <p:cNvPr id="36868" name="Slide Number Placeholder 3">
            <a:extLst>
              <a:ext uri="{FF2B5EF4-FFF2-40B4-BE49-F238E27FC236}">
                <a16:creationId xmlns:a16="http://schemas.microsoft.com/office/drawing/2014/main" id="{76454A75-98F0-0E0D-90FD-28178A93581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C159292-10BC-4D48-BFB1-D0F01C1E32BB}" type="slidenum">
              <a:rPr lang="en-US" altLang="en-US" sz="1200" smtClean="0">
                <a:solidFill>
                  <a:srgbClr val="898989"/>
                </a:solidFill>
              </a:rPr>
              <a:t>9</a:t>
            </a:fld>
            <a:endParaRPr lang="en-US" altLang="en-US" sz="1200">
              <a:solidFill>
                <a:srgbClr val="898989"/>
              </a:solidFill>
            </a:endParaRPr>
          </a:p>
        </p:txBody>
      </p:sp>
      <p:pic>
        <p:nvPicPr>
          <p:cNvPr id="4" name="Picture 3">
            <a:extLst>
              <a:ext uri="{FF2B5EF4-FFF2-40B4-BE49-F238E27FC236}">
                <a16:creationId xmlns:a16="http://schemas.microsoft.com/office/drawing/2014/main" id="{E3D74258-5A94-5163-36AE-69BBE6D623BB}"/>
              </a:ext>
            </a:extLst>
          </p:cNvPr>
          <p:cNvPicPr>
            <a:picLocks noChangeAspect="1"/>
          </p:cNvPicPr>
          <p:nvPr/>
        </p:nvPicPr>
        <p:blipFill>
          <a:blip r:embed="rId3"/>
          <a:stretch>
            <a:fillRect/>
          </a:stretch>
        </p:blipFill>
        <p:spPr>
          <a:xfrm>
            <a:off x="7084612" y="303917"/>
            <a:ext cx="4748612" cy="3902817"/>
          </a:xfrm>
          <a:prstGeom prst="rect">
            <a:avLst/>
          </a:prstGeom>
          <a:ln w="28575">
            <a:solidFill>
              <a:schemeClr val="tx1"/>
            </a:solidFill>
          </a:ln>
        </p:spPr>
      </p:pic>
      <p:sp>
        <p:nvSpPr>
          <p:cNvPr id="8" name="TextBox 7">
            <a:extLst>
              <a:ext uri="{FF2B5EF4-FFF2-40B4-BE49-F238E27FC236}">
                <a16:creationId xmlns:a16="http://schemas.microsoft.com/office/drawing/2014/main" id="{34B54E43-45B2-C3BF-A3BC-6F984543AACF}"/>
              </a:ext>
            </a:extLst>
          </p:cNvPr>
          <p:cNvSpPr txBox="1"/>
          <p:nvPr/>
        </p:nvSpPr>
        <p:spPr>
          <a:xfrm>
            <a:off x="7013051" y="4234138"/>
            <a:ext cx="4418937" cy="584775"/>
          </a:xfrm>
          <a:prstGeom prst="rect">
            <a:avLst/>
          </a:prstGeom>
          <a:noFill/>
        </p:spPr>
        <p:txBody>
          <a:bodyPr wrap="square">
            <a:spAutoFit/>
          </a:bodyPr>
          <a:lstStyle/>
          <a:p>
            <a:r>
              <a:rPr lang="en-CA" sz="1600" dirty="0">
                <a:hlinkClick r:id="rId4"/>
              </a:rPr>
              <a:t>Le Canada suspend l'importation de certains fromages européens à la suite d'une épidémie de dermatose nodulaire contagieuse</a:t>
            </a:r>
            <a:endParaRPr lang="en-CA" sz="1600" dirty="0"/>
          </a:p>
        </p:txBody>
      </p:sp>
      <p:pic>
        <p:nvPicPr>
          <p:cNvPr id="14" name="Picture 13">
            <a:extLst>
              <a:ext uri="{FF2B5EF4-FFF2-40B4-BE49-F238E27FC236}">
                <a16:creationId xmlns:a16="http://schemas.microsoft.com/office/drawing/2014/main" id="{1A651801-0655-5D87-FF28-902312FD0103}"/>
              </a:ext>
            </a:extLst>
          </p:cNvPr>
          <p:cNvPicPr>
            <a:picLocks noChangeAspect="1"/>
          </p:cNvPicPr>
          <p:nvPr/>
        </p:nvPicPr>
        <p:blipFill>
          <a:blip r:embed="rId5"/>
          <a:stretch>
            <a:fillRect/>
          </a:stretch>
        </p:blipFill>
        <p:spPr>
          <a:xfrm>
            <a:off x="460202" y="1643645"/>
            <a:ext cx="6210945" cy="4272128"/>
          </a:xfrm>
          <a:prstGeom prst="rect">
            <a:avLst/>
          </a:prstGeom>
          <a:ln w="28575">
            <a:solidFill>
              <a:schemeClr val="tx1"/>
            </a:solidFill>
          </a:ln>
        </p:spPr>
      </p:pic>
      <p:sp>
        <p:nvSpPr>
          <p:cNvPr id="16" name="TextBox 15">
            <a:extLst>
              <a:ext uri="{FF2B5EF4-FFF2-40B4-BE49-F238E27FC236}">
                <a16:creationId xmlns:a16="http://schemas.microsoft.com/office/drawing/2014/main" id="{DE60592F-702C-17AA-A961-8C6EFBCB36FD}"/>
              </a:ext>
            </a:extLst>
          </p:cNvPr>
          <p:cNvSpPr txBox="1"/>
          <p:nvPr/>
        </p:nvSpPr>
        <p:spPr>
          <a:xfrm>
            <a:off x="375640" y="5907818"/>
            <a:ext cx="6094674" cy="646331"/>
          </a:xfrm>
          <a:prstGeom prst="rect">
            <a:avLst/>
          </a:prstGeom>
          <a:noFill/>
        </p:spPr>
        <p:txBody>
          <a:bodyPr wrap="square">
            <a:spAutoFit/>
          </a:bodyPr>
          <a:lstStyle/>
          <a:p>
            <a:r>
              <a:rPr lang="en-CA" dirty="0">
                <a:hlinkClick r:id="rId6"/>
              </a:rPr>
              <a:t>Bacille de la peau bosselée - Pays reconnus par le Canada comme étant exempts de la maladie - inspection.canada.ca</a:t>
            </a:r>
            <a:endParaRPr lang="en-CA" dirty="0"/>
          </a:p>
        </p:txBody>
      </p:sp>
    </p:spTree>
    <p:extLst>
      <p:ext uri="{BB962C8B-B14F-4D97-AF65-F5344CB8AC3E}">
        <p14:creationId xmlns:p14="http://schemas.microsoft.com/office/powerpoint/2010/main" val="83689616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3AE373-A8F0-46ED-8F37-41A7C9CAD81D}">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2.xml><?xml version="1.0" encoding="utf-8"?>
<ds:datastoreItem xmlns:ds="http://schemas.openxmlformats.org/officeDocument/2006/customXml" ds:itemID="{A3AA0401-F8B9-4A33-A60D-98CB6BD6FBD4}">
  <ds:schemaRefs>
    <ds:schemaRef ds:uri="http://schemas.microsoft.com/sharepoint/v3/contenttype/forms"/>
  </ds:schemaRefs>
</ds:datastoreItem>
</file>

<file path=customXml/itemProps3.xml><?xml version="1.0" encoding="utf-8"?>
<ds:datastoreItem xmlns:ds="http://schemas.openxmlformats.org/officeDocument/2006/customXml" ds:itemID="{52784925-441B-482A-A568-6F16570E7F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50958</TotalTime>
  <Words>4605</Words>
  <Application>Microsoft Office PowerPoint</Application>
  <PresentationFormat>Widescreen</PresentationFormat>
  <Paragraphs>308</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abcsans</vt:lpstr>
      <vt:lpstr>Arial</vt:lpstr>
      <vt:lpstr>Calibri</vt:lpstr>
      <vt:lpstr>Calibri Light</vt:lpstr>
      <vt:lpstr>Noto Sans</vt:lpstr>
      <vt:lpstr>roboto</vt:lpstr>
      <vt:lpstr>2_Office Theme</vt:lpstr>
      <vt:lpstr>Communauté des maladies émergentes et zoonotiques Identifier les risques émergents grâce à l'intelligence collective</vt:lpstr>
      <vt:lpstr>La fièvre pourprée des montagnes Rocheuses au Canada</vt:lpstr>
      <vt:lpstr>Ping - Fièvre pourprée des montagnes Rocheuses au Canada</vt:lpstr>
      <vt:lpstr>La tique asiatique à longues cornes et la theilériose aux États-Unis</vt:lpstr>
      <vt:lpstr>Le paludisme aux États-Unis</vt:lpstr>
      <vt:lpstr>Myiase du Nouveau Monde en Amérique centrale et au Mexique</vt:lpstr>
      <vt:lpstr>Dermatose nodulaire</vt:lpstr>
      <vt:lpstr>Dermatose nodulaire en Europe</vt:lpstr>
      <vt:lpstr>Dermatose nodulaire en Europe</vt:lpstr>
      <vt:lpstr>Fièvre catarrhale du mouton en Europe</vt:lpstr>
      <vt:lpstr>Fièvre catarrhale du mouton en Europe</vt:lpstr>
      <vt:lpstr>Virus du Nil occidental</vt:lpstr>
      <vt:lpstr>Encéphalite équine de l'Est</vt:lpstr>
      <vt:lpstr>Chikungunya dans le monde</vt:lpstr>
      <vt:lpstr>Virus Oropouche</vt:lpstr>
      <vt:lpstr>Dengue</vt:lpstr>
      <vt:lpstr>Résultats scientifiques</vt:lpstr>
      <vt:lpstr>Résultats scientifiques</vt:lpstr>
      <vt:lpstr>Conclusions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docId:C362C4A0B96246EC6CF0202A35A6BF92</cp:keywords>
  <cp:lastModifiedBy>Murray Gillies</cp:lastModifiedBy>
  <cp:revision>624</cp:revision>
  <cp:lastPrinted>2024-03-11T14:03:21Z</cp:lastPrinted>
  <dcterms:created xsi:type="dcterms:W3CDTF">2020-02-07T23:34:08Z</dcterms:created>
  <dcterms:modified xsi:type="dcterms:W3CDTF">2025-10-24T14:46:43Z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