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7" r:id="rId5"/>
    <p:sldId id="573" r:id="rId6"/>
    <p:sldId id="574" r:id="rId7"/>
    <p:sldId id="515" r:id="rId8"/>
    <p:sldId id="557" r:id="rId9"/>
    <p:sldId id="514" r:id="rId10"/>
    <p:sldId id="558" r:id="rId11"/>
    <p:sldId id="570" r:id="rId12"/>
    <p:sldId id="518" r:id="rId13"/>
    <p:sldId id="504" r:id="rId14"/>
    <p:sldId id="498" r:id="rId15"/>
    <p:sldId id="511" r:id="rId16"/>
    <p:sldId id="512" r:id="rId17"/>
    <p:sldId id="501" r:id="rId18"/>
    <p:sldId id="466" r:id="rId19"/>
    <p:sldId id="507" r:id="rId20"/>
    <p:sldId id="267" r:id="rId21"/>
    <p:sldId id="268" r:id="rId22"/>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DAD89-B447-7DDB-F59C-B805189124F7}" v="20" dt="2026-01-13T16:47:26.378"/>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35758FB7-9AC5-4552-8A53-C91805E547FA}" styleName="">
    <a:wholeTbl>
      <a:tcTxStyle>
        <a:font>
          <a:latin typeface="+mn-lt"/>
          <a:ea typeface="+mn-ea"/>
          <a:cs typeface="+mn-cs"/>
        </a:font>
        <a:srgbClr val="000000"/>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wholeTbl>
    <a:band1H>
      <a:tcStyle>
        <a:tcBdr/>
        <a:fill>
          <a:solidFill>
            <a:srgbClr val="4472C4"/>
          </a:solidFill>
        </a:fill>
      </a:tcStyle>
    </a:band1H>
    <a:band2H>
      <a:tcStyle>
        <a:tcBdr/>
        <a:fill>
          <a:solidFill>
            <a:srgbClr val="4472C4"/>
          </a:solidFill>
        </a:fill>
      </a:tcStyle>
    </a:band2H>
    <a:band1V>
      <a:tcStyle>
        <a:tcBdr>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band1V>
    <a:band2V>
      <a:tcStyle>
        <a:tcBdr/>
        <a:fill>
          <a:solidFill>
            <a:srgbClr val="4472C4"/>
          </a:solidFill>
        </a:fill>
      </a:tcStyle>
    </a:band2V>
    <a:lastCol>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lastCol>
    <a:firstCol>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firstCol>
    <a:lastRow>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lastRow>
    <a:firstRow>
      <a:tcTxStyle b="on">
        <a:font>
          <a:latin typeface="+mn-lt"/>
          <a:ea typeface="+mn-ea"/>
          <a:cs typeface="+mn-cs"/>
        </a:font>
        <a:srgbClr val="FFFFFF"/>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4472C4"/>
          </a:solidFill>
        </a:fill>
      </a:tcStyle>
    </a:firstRow>
  </a:tblStyle>
  <a:tblStyle styleId="{C083E6E3-FA7D-4D7B-A595-EF9225AFEA82}" styleName="">
    <a:wholeTbl>
      <a:tcTxStyle>
        <a:font>
          <a:latin typeface="+mn-lt"/>
          <a:ea typeface="+mn-ea"/>
          <a:cs typeface="+mn-cs"/>
        </a:font>
        <a:srgbClr val="000000"/>
      </a:tcTxStyle>
      <a:tcStyle>
        <a:tcBdr>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tcStyle>
    </a:wholeTbl>
    <a:band1H>
      <a:tcStyle>
        <a:tcBdr/>
        <a:fill>
          <a:solidFill>
            <a:srgbClr val="A5A5A5"/>
          </a:solidFill>
        </a:fill>
      </a:tcStyle>
    </a:band1H>
    <a:band2H>
      <a:tcStyle>
        <a:tcBdr/>
      </a:tcStyle>
    </a:band2H>
    <a:band1V>
      <a:tcStyle>
        <a:tcBdr/>
        <a:fill>
          <a:solidFill>
            <a:srgbClr val="A5A5A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A5A5A5"/>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A5A5A5"/>
              </a:solidFill>
              <a:prstDash val="solid"/>
              <a:round/>
              <a:headEnd type="none" w="med" len="med"/>
              <a:tailEnd type="none" w="med" len="med"/>
            </a:ln>
          </a:bottom>
        </a:tcBdr>
      </a:tcStyle>
    </a:firstRow>
  </a:tblStyle>
  <a:tblStyle styleId="{0505E3EF-67EA-436B-97B2-0124C06EBD24}"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1V>
      <a:tcStyle>
        <a:tcBdr/>
        <a:fill>
          <a:solidFill>
            <a:srgbClr val="E1E1E1"/>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A5A5A5"/>
              </a:solidFill>
              <a:prstDash val="solid"/>
              <a:round/>
              <a:headEnd type="none" w="med" len="med"/>
              <a:tailEnd type="none" w="med" len="med"/>
            </a:ln>
          </a:top>
        </a:tcBdr>
        <a:fill>
          <a:solidFill>
            <a:srgbClr val="F0F0F0"/>
          </a:solidFill>
        </a:fill>
      </a:tcStyle>
    </a:lastRow>
    <a:firstRow>
      <a:tcTxStyle b="on">
        <a:font>
          <a:latin typeface=""/>
          <a:ea typeface=""/>
          <a:cs typeface=""/>
        </a:font>
      </a:tcTxStyle>
      <a:tcStyle>
        <a:tcBdr/>
        <a:fill>
          <a:solidFill>
            <a:srgbClr val="F0F0F0"/>
          </a:solidFill>
        </a:fill>
      </a:tcStyle>
    </a:firstRow>
  </a:tblStyle>
  <a:tblStyle styleId="{69CF1AB2-1976-4502-BF36-3FF5EA218861}" styleName="">
    <a:wholeTbl>
      <a:tcTxStyle>
        <a:font>
          <a:latin typeface="+mn-lt"/>
          <a:ea typeface="+mn-ea"/>
          <a:cs typeface="+mn-cs"/>
        </a:font>
        <a:srgbClr val="000000"/>
      </a:tcTxStyle>
      <a:tcStyle>
        <a:tcBdr>
          <a:left>
            <a:ln w="12701" cap="flat" cmpd="sng" algn="ctr">
              <a:solidFill>
                <a:srgbClr val="5B9BD5"/>
              </a:solidFill>
              <a:prstDash val="solid"/>
              <a:round/>
              <a:headEnd type="none" w="med" len="med"/>
              <a:tailEnd type="none" w="med" len="med"/>
            </a:ln>
          </a:left>
          <a:right>
            <a:ln w="12701" cap="flat" cmpd="sng" algn="ctr">
              <a:solidFill>
                <a:srgbClr val="5B9BD5"/>
              </a:solidFill>
              <a:prstDash val="solid"/>
              <a:round/>
              <a:headEnd type="none" w="med" len="med"/>
              <a:tailEnd type="none" w="med" len="med"/>
            </a:ln>
          </a:right>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1V>
      <a:tcStyle>
        <a:tcBdr/>
        <a:fill>
          <a:solidFill>
            <a:srgbClr val="D2DEEF"/>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5B9BD5"/>
              </a:solidFill>
              <a:prstDash val="solid"/>
              <a:round/>
              <a:headEnd type="none" w="med" len="med"/>
              <a:tailEnd type="none" w="med" len="med"/>
            </a:ln>
          </a:top>
        </a:tcBdr>
        <a:fill>
          <a:solidFill>
            <a:srgbClr val="EAEFF7"/>
          </a:solidFill>
        </a:fill>
      </a:tcStyle>
    </a:lastRow>
    <a:firstRow>
      <a:tcTxStyle b="on">
        <a:font>
          <a:latin typeface=""/>
          <a:ea typeface=""/>
          <a:cs typeface=""/>
        </a:font>
      </a:tcTxStyle>
      <a:tcStyle>
        <a:tcBdr/>
        <a:fill>
          <a:solidFill>
            <a:srgbClr val="EAEFF7"/>
          </a:solidFill>
        </a:fill>
      </a:tcStyle>
    </a:firstRow>
  </a:tblStyle>
  <a:tblStyle styleId="{8799B23B-EC83-4686-B30A-512413B5E67A}"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tcStyle>
    </a:wholeTbl>
    <a:band1H>
      <a:tcStyle>
        <a:tcBdr/>
        <a:fill>
          <a:solidFill>
            <a:srgbClr val="A5A5A5"/>
          </a:solidFill>
        </a:fill>
      </a:tcStyle>
    </a:band1H>
    <a:band1V>
      <a:tcStyle>
        <a:tcBdr/>
        <a:fill>
          <a:solidFill>
            <a:srgbClr val="A5A5A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A5A5A5"/>
              </a:solidFill>
              <a:prstDash val="solid"/>
              <a:round/>
              <a:headEnd type="none" w="med" len="med"/>
              <a:tailEnd type="none" w="med" len="med"/>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30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Gillies" userId="S::mgillies@animalhealthcanada.ca::1cd6b1ce-44ca-4ba9-a610-e2ff726d2f20" providerId="AD" clId="Web-{2B7DAD89-B447-7DDB-F59C-B805189124F7}"/>
    <pc:docChg chg="modSld">
      <pc:chgData name="Murray Gillies" userId="S::mgillies@animalhealthcanada.ca::1cd6b1ce-44ca-4ba9-a610-e2ff726d2f20" providerId="AD" clId="Web-{2B7DAD89-B447-7DDB-F59C-B805189124F7}" dt="2026-01-13T16:47:23.315" v="17" actId="20577"/>
      <pc:docMkLst>
        <pc:docMk/>
      </pc:docMkLst>
      <pc:sldChg chg="modSp">
        <pc:chgData name="Murray Gillies" userId="S::mgillies@animalhealthcanada.ca::1cd6b1ce-44ca-4ba9-a610-e2ff726d2f20" providerId="AD" clId="Web-{2B7DAD89-B447-7DDB-F59C-B805189124F7}" dt="2026-01-13T16:47:23.315" v="17" actId="20577"/>
        <pc:sldMkLst>
          <pc:docMk/>
          <pc:sldMk cId="0" sldId="257"/>
        </pc:sldMkLst>
        <pc:spChg chg="mod">
          <ac:chgData name="Murray Gillies" userId="S::mgillies@animalhealthcanada.ca::1cd6b1ce-44ca-4ba9-a610-e2ff726d2f20" providerId="AD" clId="Web-{2B7DAD89-B447-7DDB-F59C-B805189124F7}" dt="2026-01-13T16:47:23.315" v="17" actId="20577"/>
          <ac:spMkLst>
            <pc:docMk/>
            <pc:sldMk cId="0" sldId="257"/>
            <ac:spMk id="2" creationId="{05BF8971-30ED-F912-3627-06CF7E6C3539}"/>
          </ac:spMkLst>
        </pc:spChg>
      </pc:sldChg>
      <pc:sldChg chg="modSp modNotes">
        <pc:chgData name="Murray Gillies" userId="S::mgillies@animalhealthcanada.ca::1cd6b1ce-44ca-4ba9-a610-e2ff726d2f20" providerId="AD" clId="Web-{2B7DAD89-B447-7DDB-F59C-B805189124F7}" dt="2026-01-13T16:46:51.641" v="16"/>
        <pc:sldMkLst>
          <pc:docMk/>
          <pc:sldMk cId="0" sldId="498"/>
        </pc:sldMkLst>
        <pc:spChg chg="mod">
          <ac:chgData name="Murray Gillies" userId="S::mgillies@animalhealthcanada.ca::1cd6b1ce-44ca-4ba9-a610-e2ff726d2f20" providerId="AD" clId="Web-{2B7DAD89-B447-7DDB-F59C-B805189124F7}" dt="2026-01-13T16:46:51.641" v="16"/>
          <ac:spMkLst>
            <pc:docMk/>
            <pc:sldMk cId="0" sldId="498"/>
            <ac:spMk id="6" creationId="{E0366261-E35B-0801-5F44-42E6D8FE947A}"/>
          </ac:spMkLst>
        </pc:spChg>
        <pc:spChg chg="mod">
          <ac:chgData name="Murray Gillies" userId="S::mgillies@animalhealthcanada.ca::1cd6b1ce-44ca-4ba9-a610-e2ff726d2f20" providerId="AD" clId="Web-{2B7DAD89-B447-7DDB-F59C-B805189124F7}" dt="2026-01-13T16:46:43.140" v="15"/>
          <ac:spMkLst>
            <pc:docMk/>
            <pc:sldMk cId="0" sldId="498"/>
            <ac:spMk id="8" creationId="{C7366AF5-C843-062A-45A4-1168D3D67746}"/>
          </ac:spMkLst>
        </pc:spChg>
      </pc:sldChg>
      <pc:sldChg chg="modSp modNotes">
        <pc:chgData name="Murray Gillies" userId="S::mgillies@animalhealthcanada.ca::1cd6b1ce-44ca-4ba9-a610-e2ff726d2f20" providerId="AD" clId="Web-{2B7DAD89-B447-7DDB-F59C-B805189124F7}" dt="2026-01-13T16:46:43.140" v="15"/>
        <pc:sldMkLst>
          <pc:docMk/>
          <pc:sldMk cId="0" sldId="557"/>
        </pc:sldMkLst>
        <pc:spChg chg="mod">
          <ac:chgData name="Murray Gillies" userId="S::mgillies@animalhealthcanada.ca::1cd6b1ce-44ca-4ba9-a610-e2ff726d2f20" providerId="AD" clId="Web-{2B7DAD89-B447-7DDB-F59C-B805189124F7}" dt="2026-01-13T16:46:43.140" v="15"/>
          <ac:spMkLst>
            <pc:docMk/>
            <pc:sldMk cId="0" sldId="557"/>
            <ac:spMk id="3" creationId="{E647EA5A-1641-7B9B-B997-AF5EDE7DE295}"/>
          </ac:spMkLst>
        </pc:spChg>
      </pc:sldChg>
      <pc:sldChg chg="modSp">
        <pc:chgData name="Murray Gillies" userId="S::mgillies@animalhealthcanada.ca::1cd6b1ce-44ca-4ba9-a610-e2ff726d2f20" providerId="AD" clId="Web-{2B7DAD89-B447-7DDB-F59C-B805189124F7}" dt="2026-01-13T16:45:50.245" v="9" actId="20577"/>
        <pc:sldMkLst>
          <pc:docMk/>
          <pc:sldMk cId="0" sldId="573"/>
        </pc:sldMkLst>
        <pc:spChg chg="mod">
          <ac:chgData name="Murray Gillies" userId="S::mgillies@animalhealthcanada.ca::1cd6b1ce-44ca-4ba9-a610-e2ff726d2f20" providerId="AD" clId="Web-{2B7DAD89-B447-7DDB-F59C-B805189124F7}" dt="2026-01-13T16:45:18.507" v="5" actId="20577"/>
          <ac:spMkLst>
            <pc:docMk/>
            <pc:sldMk cId="0" sldId="573"/>
            <ac:spMk id="2" creationId="{EF4F6C02-293B-521A-F8BA-B5C9F6EEF87A}"/>
          </ac:spMkLst>
        </pc:spChg>
        <pc:spChg chg="mod">
          <ac:chgData name="Murray Gillies" userId="S::mgillies@animalhealthcanada.ca::1cd6b1ce-44ca-4ba9-a610-e2ff726d2f20" providerId="AD" clId="Web-{2B7DAD89-B447-7DDB-F59C-B805189124F7}" dt="2026-01-13T16:45:50.245" v="9" actId="20577"/>
          <ac:spMkLst>
            <pc:docMk/>
            <pc:sldMk cId="0" sldId="573"/>
            <ac:spMk id="3" creationId="{1E151331-D610-40E0-F9AC-DDFDAE44BC5F}"/>
          </ac:spMkLst>
        </pc:spChg>
      </pc:sldChg>
      <pc:sldChg chg="modSp">
        <pc:chgData name="Murray Gillies" userId="S::mgillies@animalhealthcanada.ca::1cd6b1ce-44ca-4ba9-a610-e2ff726d2f20" providerId="AD" clId="Web-{2B7DAD89-B447-7DDB-F59C-B805189124F7}" dt="2026-01-13T16:46:12.653" v="14" actId="20577"/>
        <pc:sldMkLst>
          <pc:docMk/>
          <pc:sldMk cId="0" sldId="574"/>
        </pc:sldMkLst>
        <pc:spChg chg="mod">
          <ac:chgData name="Murray Gillies" userId="S::mgillies@animalhealthcanada.ca::1cd6b1ce-44ca-4ba9-a610-e2ff726d2f20" providerId="AD" clId="Web-{2B7DAD89-B447-7DDB-F59C-B805189124F7}" dt="2026-01-13T16:46:12.653" v="14" actId="20577"/>
          <ac:spMkLst>
            <pc:docMk/>
            <pc:sldMk cId="0" sldId="574"/>
            <ac:spMk id="2" creationId="{990DCC52-D11F-4A12-0783-5333AE11C1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4A0A17-B5FC-916C-9AFF-0818AC68A8F5}"/>
              </a:ext>
            </a:extLst>
          </p:cNvPr>
          <p:cNvSpPr txBox="1">
            <a:spLocks noGrp="1"/>
          </p:cNvSpPr>
          <p:nvPr>
            <p:ph type="hdr" sz="quarter"/>
          </p:nvPr>
        </p:nvSpPr>
        <p:spPr>
          <a:xfrm>
            <a:off x="0" y="0"/>
            <a:ext cx="3041651" cy="466728"/>
          </a:xfrm>
          <a:prstGeom prst="rect">
            <a:avLst/>
          </a:prstGeom>
          <a:noFill/>
          <a:ln>
            <a:noFill/>
          </a:ln>
        </p:spPr>
        <p:txBody>
          <a:bodyPr vert="horz" wrap="square" lIns="93287" tIns="46643" rIns="93287" bIns="46643"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0AF7184B-136D-D657-E55F-A462E97835CC}"/>
              </a:ext>
            </a:extLst>
          </p:cNvPr>
          <p:cNvSpPr txBox="1">
            <a:spLocks noGrp="1"/>
          </p:cNvSpPr>
          <p:nvPr>
            <p:ph type="dt" idx="1"/>
          </p:nvPr>
        </p:nvSpPr>
        <p:spPr>
          <a:xfrm>
            <a:off x="3976689" y="0"/>
            <a:ext cx="3041651" cy="466728"/>
          </a:xfrm>
          <a:prstGeom prst="rect">
            <a:avLst/>
          </a:prstGeom>
          <a:noFill/>
          <a:ln>
            <a:noFill/>
          </a:ln>
        </p:spPr>
        <p:txBody>
          <a:bodyPr vert="horz" wrap="square" lIns="93287" tIns="46643" rIns="93287" bIns="46643"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52D2976-E25E-4518-A64A-9800AED939DC}" type="datetime1">
              <a:rPr lang="en-US"/>
              <a:t>1/13/2026</a:t>
            </a:fld>
            <a:endParaRPr lang="en-US"/>
          </a:p>
        </p:txBody>
      </p:sp>
      <p:sp>
        <p:nvSpPr>
          <p:cNvPr id="4" name="Slide Image Placeholder 3">
            <a:extLst>
              <a:ext uri="{FF2B5EF4-FFF2-40B4-BE49-F238E27FC236}">
                <a16:creationId xmlns:a16="http://schemas.microsoft.com/office/drawing/2014/main" id="{DA383F66-3C70-B1C7-16DF-145ED7B6F367}"/>
              </a:ext>
            </a:extLst>
          </p:cNvPr>
          <p:cNvSpPr>
            <a:spLocks noGrp="1" noRot="1" noChangeAspect="1"/>
          </p:cNvSpPr>
          <p:nvPr>
            <p:ph type="sldImg" idx="2"/>
          </p:nvPr>
        </p:nvSpPr>
        <p:spPr>
          <a:xfrm>
            <a:off x="719139" y="1163638"/>
            <a:ext cx="5581653" cy="3140077"/>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0210E2C-2D79-D6EC-5D68-9C86D9856AB0}"/>
              </a:ext>
            </a:extLst>
          </p:cNvPr>
          <p:cNvSpPr txBox="1">
            <a:spLocks noGrp="1"/>
          </p:cNvSpPr>
          <p:nvPr>
            <p:ph type="body" sz="quarter" idx="3"/>
          </p:nvPr>
        </p:nvSpPr>
        <p:spPr>
          <a:xfrm>
            <a:off x="701673" y="4478338"/>
            <a:ext cx="5616573" cy="3663945"/>
          </a:xfrm>
          <a:prstGeom prst="rect">
            <a:avLst/>
          </a:prstGeom>
          <a:noFill/>
          <a:ln>
            <a:noFill/>
          </a:ln>
        </p:spPr>
        <p:txBody>
          <a:bodyPr vert="horz" wrap="square" lIns="93287" tIns="46643" rIns="93287" bIns="46643" anchor="t" anchorCtr="0" compatLnSpc="1">
            <a:noAutofit/>
          </a:bodyPr>
          <a:lstStyle/>
          <a:p>
            <a:pPr lvl="0"/>
            <a:r>
              <a:rPr lang="en-US"/>
              <a:t>Modifier les styles de texte principaux</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a:extLst>
              <a:ext uri="{FF2B5EF4-FFF2-40B4-BE49-F238E27FC236}">
                <a16:creationId xmlns:a16="http://schemas.microsoft.com/office/drawing/2014/main" id="{91D54F79-EE96-2EA6-CBB9-B9C1A4F6B78B}"/>
              </a:ext>
            </a:extLst>
          </p:cNvPr>
          <p:cNvSpPr txBox="1">
            <a:spLocks noGrp="1"/>
          </p:cNvSpPr>
          <p:nvPr>
            <p:ph type="ftr" sz="quarter" idx="4"/>
          </p:nvPr>
        </p:nvSpPr>
        <p:spPr>
          <a:xfrm>
            <a:off x="0" y="8839203"/>
            <a:ext cx="3041651" cy="466728"/>
          </a:xfrm>
          <a:prstGeom prst="rect">
            <a:avLst/>
          </a:prstGeom>
          <a:noFill/>
          <a:ln>
            <a:noFill/>
          </a:ln>
        </p:spPr>
        <p:txBody>
          <a:bodyPr vert="horz" wrap="square" lIns="93287" tIns="46643" rIns="93287" bIns="46643"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3B5F1130-05E6-9F39-ED98-4904A74D0CC9}"/>
              </a:ext>
            </a:extLst>
          </p:cNvPr>
          <p:cNvSpPr txBox="1">
            <a:spLocks noGrp="1"/>
          </p:cNvSpPr>
          <p:nvPr>
            <p:ph type="sldNum" sz="quarter" idx="5"/>
          </p:nvPr>
        </p:nvSpPr>
        <p:spPr>
          <a:xfrm>
            <a:off x="3976689" y="8839203"/>
            <a:ext cx="3041651" cy="466728"/>
          </a:xfrm>
          <a:prstGeom prst="rect">
            <a:avLst/>
          </a:prstGeom>
          <a:noFill/>
          <a:ln>
            <a:noFill/>
          </a:ln>
        </p:spPr>
        <p:txBody>
          <a:bodyPr vert="horz" wrap="square" lIns="93287" tIns="46643" rIns="93287" bIns="46643"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pitchFamily="34"/>
              </a:defRPr>
            </a:lvl1pPr>
          </a:lstStyle>
          <a:p>
            <a:pPr lvl="0"/>
            <a:fld id="{8D59B560-FD67-436F-B2EB-A9DF83A458AC}" type="slidenum">
              <a:t>‹#›</a:t>
            </a:fld>
            <a:endParaRPr lang="en-US"/>
          </a:p>
        </p:txBody>
      </p:sp>
    </p:spTree>
    <p:extLst>
      <p:ext uri="{BB962C8B-B14F-4D97-AF65-F5344CB8AC3E}">
        <p14:creationId xmlns:p14="http://schemas.microsoft.com/office/powerpoint/2010/main" val="253805452"/>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nv-monthly.ecdc.europa.eu/#fn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orderreport.com/news/environment/1st-case-of-new-world-screwworm-found-in-this-mexican-border-stat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aphis.usda.gov/livestock-poultry-disease/cattle/ticks/cattle-fever" TargetMode="External"/><Relationship Id="rId5" Type="http://schemas.openxmlformats.org/officeDocument/2006/relationships/hyperlink" Target="https://www.aphis.usda.gov/livestock-poultry-disease/stop-screwworm" TargetMode="External"/><Relationship Id="rId4" Type="http://schemas.openxmlformats.org/officeDocument/2006/relationships/hyperlink" Target="https://www.fda.gov/animal-veterinary/resources-you/conditional-approval-explained-resource-veterinaria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36FC9-3B04-5F1B-F3B4-437C5663ECDD}"/>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890FBB42-FF5E-171A-921B-654B666D0A7B}"/>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A1A4A15F-C815-4326-4344-F67588FDDE92}"/>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70D449-6C1E-4F23-9FBE-6FC73AED11FF}" type="slidenum">
              <a:t>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7AB16-5BA4-DC36-1482-12A901FBC4C9}"/>
              </a:ext>
            </a:extLst>
          </p:cNvPr>
          <p:cNvSpPr>
            <a:spLocks noGrp="1" noRot="1" noChangeAspect="1"/>
          </p:cNvSpPr>
          <p:nvPr>
            <p:ph type="sldImg"/>
          </p:nvPr>
        </p:nvSpPr>
        <p:spPr>
          <a:xfrm>
            <a:off x="719138" y="1163638"/>
            <a:ext cx="5581650" cy="3140075"/>
          </a:xfrm>
        </p:spPr>
      </p:sp>
      <p:sp>
        <p:nvSpPr>
          <p:cNvPr id="3" name="Notes Placeholder 2">
            <a:extLst>
              <a:ext uri="{FF2B5EF4-FFF2-40B4-BE49-F238E27FC236}">
                <a16:creationId xmlns:a16="http://schemas.microsoft.com/office/drawing/2014/main" id="{EBC837DE-F5BA-A307-E18C-108879D13A54}"/>
              </a:ext>
            </a:extLst>
          </p:cNvPr>
          <p:cNvSpPr txBox="1">
            <a:spLocks noGrp="1"/>
          </p:cNvSpPr>
          <p:nvPr>
            <p:ph type="body" sz="quarter" idx="1"/>
          </p:nvPr>
        </p:nvSpPr>
        <p:spPr/>
        <p:txBody>
          <a:bodyPr/>
          <a:lstStyle/>
          <a:p>
            <a:pPr lvl="0"/>
            <a:r>
              <a:rPr lang="en-CA"/>
              <a:t>En ce qui concerne la situation mondiale, entre janvier et le 10 décembre 2025, 502 264 cas suspects et 208 335 cas confirmés de maladie à virus CHIKV ont été signalés dans 41 pays, et 186 décès liés à cette maladie ont été rapportés à l'échelle mondiale. Comme dans les rapports précédents, certaines régions signalent un nombre de cas inférieur à celui de 2024, tandis que d'autres connaissent une augmentation marquée.</a:t>
            </a:r>
            <a:endParaRPr lang="en-CA">
              <a:ea typeface="Calibri"/>
              <a:cs typeface="Calibri"/>
            </a:endParaRPr>
          </a:p>
          <a:p>
            <a:pPr lvl="0"/>
            <a:endParaRPr lang="en-CA"/>
          </a:p>
          <a:p>
            <a:pPr lvl="0"/>
            <a:r>
              <a:rPr lang="en-CA">
                <a:ea typeface="Calibri"/>
                <a:cs typeface="Calibri"/>
              </a:rPr>
              <a:t>Le CDC a actuellement émis des avis aux voyageurs concernant le CHIKV pour le Bangladesh, la Chine (Guangdong), le Sri Lanka et Cuba (Cuba ayant également signalé des épidémies de dengue et d'oropouche).</a:t>
            </a:r>
          </a:p>
          <a:p>
            <a:pPr lvl="0"/>
            <a:endParaRPr lang="en-CA">
              <a:ea typeface="Calibri"/>
              <a:cs typeface="Calibri"/>
            </a:endParaRPr>
          </a:p>
          <a:p>
            <a:pPr lvl="0"/>
            <a:r>
              <a:rPr lang="en-CA">
                <a:ea typeface="Calibri"/>
                <a:cs typeface="Calibri"/>
              </a:rPr>
              <a:t>Une récente évaluation rapide des risques réalisée par l'OMS a jugé que le risque pour la santé publique mondiale était modéré. </a:t>
            </a:r>
          </a:p>
        </p:txBody>
      </p:sp>
      <p:sp>
        <p:nvSpPr>
          <p:cNvPr id="4" name="Slide Number Placeholder 3">
            <a:extLst>
              <a:ext uri="{FF2B5EF4-FFF2-40B4-BE49-F238E27FC236}">
                <a16:creationId xmlns:a16="http://schemas.microsoft.com/office/drawing/2014/main" id="{50689EE2-A14A-D837-DBC2-D75AE3E16061}"/>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AE86E7-1BA1-4453-A157-179339D1C91D}" type="slidenum">
              <a:t>10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49330-D220-B37A-61A4-FC0BCC17E8B0}"/>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23754AD2-6FBD-CB92-15B2-D4F67DBF152A}"/>
              </a:ext>
            </a:extLst>
          </p:cNvPr>
          <p:cNvSpPr txBox="1">
            <a:spLocks noGrp="1"/>
          </p:cNvSpPr>
          <p:nvPr>
            <p:ph type="body" sz="quarter" idx="1"/>
          </p:nvPr>
        </p:nvSpPr>
        <p:spPr/>
        <p:txBody>
          <a:bodyPr/>
          <a:lstStyle/>
          <a:p>
            <a:pPr lvl="0"/>
            <a:r>
              <a:rPr lang="en-CA"/>
              <a:t>Fin juin 2025, les premiers cas de LSD en Europe ont été signalés en Italie, suivis peu après par la France, puis l'Espagne.</a:t>
            </a:r>
          </a:p>
          <a:p>
            <a:pPr lvl="0"/>
            <a:r>
              <a:rPr lang="en-CA"/>
              <a:t> </a:t>
            </a:r>
            <a:endParaRPr lang="en-CA">
              <a:ea typeface="Calibri"/>
              <a:cs typeface="Calibri"/>
            </a:endParaRPr>
          </a:p>
          <a:p>
            <a:pPr lvl="0"/>
            <a:r>
              <a:rPr lang="en-CA" b="1"/>
              <a:t>Au 29 décembre 2025 </a:t>
            </a:r>
          </a:p>
          <a:p>
            <a:pPr lvl="0"/>
            <a:r>
              <a:rPr lang="en-CA"/>
              <a:t>, la France a connu 115 cas, </a:t>
            </a:r>
            <a:r>
              <a:rPr lang="fr-FR"/>
              <a:t>dont 32 en Savoie, 44 en Haute-Savoie, 3 dans l'Ain, Rhône (1), Jura (7), Pyrénées-Orientales (22), Doubs (1), Ariège (1) et Hautes-Pyrénées (1), Haute-Garonne (2), Aude (1) - continuent de signaler de nouveaux cas, les agriculteurs français protestant contre les mesures d'abattage mises en place pour tenter de contrôler la maladie.</a:t>
            </a:r>
            <a:endParaRPr lang="fr-FR">
              <a:ea typeface="Calibri"/>
              <a:cs typeface="Calibri"/>
            </a:endParaRPr>
          </a:p>
          <a:p>
            <a:pPr lvl="0"/>
            <a:r>
              <a:rPr lang="fr-FR"/>
              <a:t>L'Italie compte jusqu'à 80 cas, toujours concentrés en Sardaigne, aucun nouveau cas n'ayant été signalé depuis début novembre 2025.</a:t>
            </a:r>
          </a:p>
          <a:p>
            <a:pPr lvl="0"/>
            <a:r>
              <a:rPr lang="fr-FR"/>
              <a:t>L'Espagne a signalé 17 cas, tous situés dans la province de Gérone (près de la frontière française), le dernier remontant au 27 octobre 2025.</a:t>
            </a:r>
          </a:p>
          <a:p>
            <a:pPr lvl="0"/>
            <a:endParaRPr lang="fr-FR">
              <a:ea typeface="Calibri"/>
              <a:cs typeface="Calibri"/>
            </a:endParaRPr>
          </a:p>
          <a:p>
            <a:pPr lvl="0"/>
            <a:r>
              <a:rPr lang="fr-FR">
                <a:ea typeface="Calibri"/>
                <a:cs typeface="Calibri"/>
              </a:rPr>
              <a:t>Les informations contenues dans une récente évaluation des cas réalisée par le DEFRA indiquent, d'après une analyse phylogénétique, que les cas de LSD en France et en Italie sont de classe 1.2, la même que celle qui a circulé en Europe en 2015-2017.</a:t>
            </a:r>
          </a:p>
        </p:txBody>
      </p:sp>
      <p:sp>
        <p:nvSpPr>
          <p:cNvPr id="4" name="Slide Number Placeholder 3">
            <a:extLst>
              <a:ext uri="{FF2B5EF4-FFF2-40B4-BE49-F238E27FC236}">
                <a16:creationId xmlns:a16="http://schemas.microsoft.com/office/drawing/2014/main" id="{58FBFDD7-FBA6-7A96-F1FC-0CA640F023B8}"/>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1F26B5-431B-44AF-91CC-047793CE16DD}" type="slidenum">
              <a:t>11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CC517-00AD-AE23-89C6-04366C9789AD}"/>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D6E3CA6A-67A1-0EF8-913A-32FC1DADAFA0}"/>
              </a:ext>
            </a:extLst>
          </p:cNvPr>
          <p:cNvSpPr txBox="1">
            <a:spLocks noGrp="1"/>
          </p:cNvSpPr>
          <p:nvPr>
            <p:ph type="body" sz="quarter" idx="1"/>
          </p:nvPr>
        </p:nvSpPr>
        <p:spPr/>
        <p:txBody>
          <a:bodyPr/>
          <a:lstStyle/>
          <a:p>
            <a:pPr lvl="0"/>
            <a:r>
              <a:rPr lang="en-CA"/>
              <a:t>	</a:t>
            </a:r>
            <a:br>
              <a:rPr lang="en-CA">
                <a:cs typeface="Calibri"/>
              </a:rPr>
            </a:br>
            <a:r>
              <a:rPr lang="en-CA">
                <a:ea typeface="Calibri"/>
                <a:cs typeface="Calibri"/>
              </a:rPr>
              <a:t>En ce qui concerne la fièvre catarrhale ovine, nous continuons d'observer des cas dans toute l'Europe, avec un pic récent, et des cas de BTV-3 sont désormais également signalés en Irlande du Nord. La plupart des cas/activités sont liés au virus BTV-3, suivi du virus BTV-8 (qui vient d'être signalé à nouveau en Allemagne et qui fait son retour). Le virus BTV-4 a été signalé dans quelques pays (Bulgarie, Roumanie, Italie et un peu en Grèce), puis le virus BTV-5 a été signalé en Italie.</a:t>
            </a:r>
            <a:endParaRPr lang="en-CA"/>
          </a:p>
          <a:p>
            <a:pPr lvl="0"/>
            <a:endParaRPr lang="en-CA"/>
          </a:p>
        </p:txBody>
      </p:sp>
      <p:sp>
        <p:nvSpPr>
          <p:cNvPr id="4" name="Slide Number Placeholder 3">
            <a:extLst>
              <a:ext uri="{FF2B5EF4-FFF2-40B4-BE49-F238E27FC236}">
                <a16:creationId xmlns:a16="http://schemas.microsoft.com/office/drawing/2014/main" id="{2D31896F-E124-953C-5FD0-D493073B1F0D}"/>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1B8399-83D9-4200-AF71-C9D542AACE1E}" type="slidenum">
              <a:t>12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FAEDB-26FB-A3ED-273C-EFC44EAAECB6}"/>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961DEE3F-3EEA-0D32-33F2-A94203928A83}"/>
              </a:ext>
            </a:extLst>
          </p:cNvPr>
          <p:cNvSpPr txBox="1">
            <a:spLocks noGrp="1"/>
          </p:cNvSpPr>
          <p:nvPr>
            <p:ph type="body" sz="quarter" idx="1"/>
          </p:nvPr>
        </p:nvSpPr>
        <p:spPr/>
        <p:txBody>
          <a:bodyPr/>
          <a:lstStyle/>
          <a:p>
            <a:pPr lvl="0"/>
            <a:r>
              <a:rPr lang="en-CA">
                <a:ea typeface="Calibri"/>
                <a:cs typeface="Calibri"/>
              </a:rPr>
              <a:t>Voici ces mêmes informations sous forme de graphique, qui vous permet de voir tous les cas signalés en Europe entre début octobre et le 22 décembre. </a:t>
            </a:r>
            <a:endParaRPr lang="en-CA"/>
          </a:p>
          <a:p>
            <a:pPr lvl="0"/>
            <a:endParaRPr lang="en-CA"/>
          </a:p>
          <a:p>
            <a:pPr lvl="0"/>
            <a:r>
              <a:rPr lang="en-CA"/>
              <a:t> </a:t>
            </a:r>
          </a:p>
          <a:p>
            <a:pPr lvl="0"/>
            <a:endParaRPr lang="en-CA"/>
          </a:p>
        </p:txBody>
      </p:sp>
      <p:sp>
        <p:nvSpPr>
          <p:cNvPr id="4" name="Slide Number Placeholder 3">
            <a:extLst>
              <a:ext uri="{FF2B5EF4-FFF2-40B4-BE49-F238E27FC236}">
                <a16:creationId xmlns:a16="http://schemas.microsoft.com/office/drawing/2014/main" id="{40915356-0795-C827-D86D-174D2CAD067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91535DA-DED5-4C48-83D6-D82FC9BCC1D2}" type="slidenum">
              <a:t>13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3CEA0B-7C12-5797-0204-D988330426DC}"/>
              </a:ext>
            </a:extLst>
          </p:cNvPr>
          <p:cNvSpPr txBox="1">
            <a:spLocks noGrp="1"/>
          </p:cNvSpPr>
          <p:nvPr>
            <p:ph type="body" sz="quarter" idx="1"/>
          </p:nvPr>
        </p:nvSpPr>
        <p:spPr/>
        <p:txBody>
          <a:bodyPr/>
          <a:lstStyle/>
          <a:p>
            <a:pPr lvl="0"/>
            <a:r>
              <a:rPr lang="en-CA"/>
              <a:t>Au 1er novembre 2025, selon les données de l'ASPC (semaine épidémiologique 38), 295 cas humains de VNO ont été signalés à travers le Canada, avec 9 décès, 49 cas chez les chevaux, 318 oiseaux sauvages morts détectés et 415 pools de moustiques positifs (Ontario et Manitoba).</a:t>
            </a:r>
          </a:p>
          <a:p>
            <a:pPr lvl="0"/>
            <a:endParaRPr lang="en-CA"/>
          </a:p>
          <a:p>
            <a:pPr lvl="0"/>
            <a:endParaRPr lang="en-CA"/>
          </a:p>
          <a:p>
            <a:pPr lvl="0"/>
            <a:r>
              <a:rPr lang="en-CA" baseline="30000">
                <a:solidFill>
                  <a:srgbClr val="69AE23"/>
                </a:solidFill>
                <a:highlight>
                  <a:srgbClr val="CEE5E8"/>
                </a:highlight>
                <a:hlinkClick r:id="rId3">
                  <a:extLst>
                    <a:ext uri="{A12FA001-AC4F-418D-AE19-62706E023703}">
                      <ahyp:hlinkClr xmlns:ahyp="http://schemas.microsoft.com/office/drawing/2018/hyperlinkcolor" val="tx"/>
                    </a:ext>
                  </a:extLst>
                </a:hlinkClick>
              </a:rPr>
              <a:t>1</a:t>
            </a:r>
            <a:r>
              <a:rPr lang="en-CA">
                <a:highlight>
                  <a:srgbClr val="CEE5E8"/>
                </a:highlight>
              </a:rPr>
              <a:t> En décembre 2025, 14 pays européens ont signalé 1 112 cas humains d'infection par le VNO contractés localement. Les dates d'apparition les plus précoces et les plus tardives étaient respectivement le 19 mai 2025 et le 27 octobre 2025. Des cas acquis localement ont été signalés en </a:t>
            </a:r>
            <a:r>
              <a:rPr lang="en-CA" b="1">
                <a:highlight>
                  <a:srgbClr val="CEE5E8"/>
                </a:highlight>
              </a:rPr>
              <a:t>Italie </a:t>
            </a:r>
            <a:r>
              <a:rPr lang="en-CA">
                <a:highlight>
                  <a:srgbClr val="CEE5E8"/>
                </a:highlight>
              </a:rPr>
              <a:t>(779), </a:t>
            </a:r>
            <a:r>
              <a:rPr lang="en-CA" b="1">
                <a:highlight>
                  <a:srgbClr val="CEE5E8"/>
                </a:highlight>
              </a:rPr>
              <a:t>en Grèce </a:t>
            </a:r>
            <a:r>
              <a:rPr lang="en-CA">
                <a:highlight>
                  <a:srgbClr val="CEE5E8"/>
                </a:highlight>
              </a:rPr>
              <a:t>(96, dont 1 avec lieu d'infection inconnu), </a:t>
            </a:r>
            <a:r>
              <a:rPr lang="en-CA" b="1">
                <a:highlight>
                  <a:srgbClr val="CEE5E8"/>
                </a:highlight>
              </a:rPr>
              <a:t>en France </a:t>
            </a:r>
            <a:r>
              <a:rPr lang="en-CA">
                <a:highlight>
                  <a:srgbClr val="CEE5E8"/>
                </a:highlight>
              </a:rPr>
              <a:t>(62), </a:t>
            </a:r>
            <a:r>
              <a:rPr lang="en-CA" b="1">
                <a:highlight>
                  <a:srgbClr val="CEE5E8"/>
                </a:highlight>
              </a:rPr>
              <a:t>en Serbie </a:t>
            </a:r>
            <a:r>
              <a:rPr lang="en-CA">
                <a:highlight>
                  <a:srgbClr val="CEE5E8"/>
                </a:highlight>
              </a:rPr>
              <a:t>(62), </a:t>
            </a:r>
            <a:r>
              <a:rPr lang="en-CA" b="1">
                <a:highlight>
                  <a:srgbClr val="CEE5E8"/>
                </a:highlight>
              </a:rPr>
              <a:t>en Roumanie </a:t>
            </a:r>
            <a:r>
              <a:rPr lang="en-CA">
                <a:highlight>
                  <a:srgbClr val="CEE5E8"/>
                </a:highlight>
              </a:rPr>
              <a:t>(49), </a:t>
            </a:r>
            <a:r>
              <a:rPr lang="en-CA" b="1">
                <a:highlight>
                  <a:srgbClr val="CEE5E8"/>
                </a:highlight>
              </a:rPr>
              <a:t>en Espagne </a:t>
            </a:r>
            <a:r>
              <a:rPr lang="en-CA">
                <a:highlight>
                  <a:srgbClr val="CEE5E8"/>
                </a:highlight>
              </a:rPr>
              <a:t>(36), </a:t>
            </a:r>
            <a:r>
              <a:rPr lang="en-CA" b="1">
                <a:highlight>
                  <a:srgbClr val="CEE5E8"/>
                </a:highlight>
              </a:rPr>
              <a:t>en Hongrie </a:t>
            </a:r>
            <a:r>
              <a:rPr lang="en-CA">
                <a:highlight>
                  <a:srgbClr val="CEE5E8"/>
                </a:highlight>
              </a:rPr>
              <a:t>(14), </a:t>
            </a:r>
            <a:r>
              <a:rPr lang="en-CA" b="1">
                <a:highlight>
                  <a:srgbClr val="CEE5E8"/>
                </a:highlight>
              </a:rPr>
              <a:t>en Croatie </a:t>
            </a:r>
            <a:r>
              <a:rPr lang="en-CA">
                <a:highlight>
                  <a:srgbClr val="CEE5E8"/>
                </a:highlight>
              </a:rPr>
              <a:t>(4), </a:t>
            </a:r>
            <a:r>
              <a:rPr lang="en-CA" b="1">
                <a:highlight>
                  <a:srgbClr val="CEE5E8"/>
                </a:highlight>
              </a:rPr>
              <a:t>en Albanie </a:t>
            </a:r>
            <a:r>
              <a:rPr lang="en-CA">
                <a:highlight>
                  <a:srgbClr val="CEE5E8"/>
                </a:highlight>
              </a:rPr>
              <a:t>(3), </a:t>
            </a:r>
            <a:r>
              <a:rPr lang="en-CA" b="1">
                <a:highlight>
                  <a:srgbClr val="CEE5E8"/>
                </a:highlight>
              </a:rPr>
              <a:t>Allemagne </a:t>
            </a:r>
            <a:r>
              <a:rPr lang="en-CA">
                <a:highlight>
                  <a:srgbClr val="CEE5E8"/>
                </a:highlight>
              </a:rPr>
              <a:t>(2), </a:t>
            </a:r>
            <a:r>
              <a:rPr lang="en-CA" b="1">
                <a:highlight>
                  <a:srgbClr val="CEE5E8"/>
                </a:highlight>
              </a:rPr>
              <a:t>Macédoine du Nord </a:t>
            </a:r>
            <a:r>
              <a:rPr lang="en-CA">
                <a:highlight>
                  <a:srgbClr val="CEE5E8"/>
                </a:highlight>
              </a:rPr>
              <a:t>(2), </a:t>
            </a:r>
            <a:r>
              <a:rPr lang="en-CA" b="1">
                <a:highlight>
                  <a:srgbClr val="CEE5E8"/>
                </a:highlight>
              </a:rPr>
              <a:t>Bulgarie </a:t>
            </a:r>
            <a:r>
              <a:rPr lang="en-CA">
                <a:highlight>
                  <a:srgbClr val="CEE5E8"/>
                </a:highlight>
              </a:rPr>
              <a:t>(1), Kosovo* (1) et </a:t>
            </a:r>
            <a:r>
              <a:rPr lang="en-CA" b="1">
                <a:highlight>
                  <a:srgbClr val="CEE5E8"/>
                </a:highlight>
              </a:rPr>
              <a:t>Turquie </a:t>
            </a:r>
            <a:r>
              <a:rPr lang="en-CA">
                <a:highlight>
                  <a:srgbClr val="CEE5E8"/>
                </a:highlight>
              </a:rPr>
              <a:t>(1). En Europe, 97 décès ont été signalés.</a:t>
            </a:r>
            <a:endParaRPr lang="en-CA"/>
          </a:p>
          <a:p>
            <a:pPr lvl="0"/>
            <a:endParaRPr lang="en-CA"/>
          </a:p>
          <a:p>
            <a:pPr lvl="0"/>
            <a:r>
              <a:rPr lang="en-CA"/>
              <a:t>Il n'est pas possible d'inclure tous les signaux, ce graphique est donc également sous-représentatif. </a:t>
            </a:r>
          </a:p>
          <a:p>
            <a:pPr lvl="0"/>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28231-B6D0-9C03-0328-1FC1D9F7A1D4}"/>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6574D83B-4EA0-D96A-ADC0-DC602F6682A0}"/>
              </a:ext>
            </a:extLst>
          </p:cNvPr>
          <p:cNvSpPr txBox="1">
            <a:spLocks noGrp="1"/>
          </p:cNvSpPr>
          <p:nvPr>
            <p:ph type="body" sz="quarter" idx="1"/>
          </p:nvPr>
        </p:nvSpPr>
        <p:spPr/>
        <p:txBody>
          <a:bodyPr/>
          <a:lstStyle/>
          <a:p>
            <a:pPr lvl="0"/>
            <a:r>
              <a:rPr lang="en-CA"/>
              <a:t>Au cours de la semaine épidémiologique (SE) 48 de 2025, un total de 4 294 752 cas suspects de dengue ont été signalés, dont 1 637 384 cas confirmés. Cela représente une baisse de 67 % par rapport à la même période en 2024 et de 9 % par rapport à la moyenne des cinq dernières années. La figure 1 montre la tendance des cas suspects de dengue à la semaine épidémiologique 48.  </a:t>
            </a:r>
            <a:endParaRPr lang="en-US">
              <a:ea typeface="Calibri"/>
              <a:cs typeface="Calibri"/>
            </a:endParaRPr>
          </a:p>
          <a:p>
            <a:pPr lvl="0"/>
            <a:r>
              <a:rPr lang="en-CA"/>
              <a:t> </a:t>
            </a:r>
          </a:p>
          <a:p>
            <a:pPr lvl="0"/>
            <a:r>
              <a:rPr lang="en-CA"/>
              <a:t>2 150 décès ont été signalés, le taux de létalité (CFR) en 2025 étant à ce jour de 0,050 %.</a:t>
            </a:r>
            <a:endParaRPr lang="en-CA">
              <a:ea typeface="Calibri"/>
              <a:cs typeface="Calibri"/>
            </a:endParaRPr>
          </a:p>
          <a:p>
            <a:pPr lvl="0"/>
            <a:endParaRPr lang="en-CA">
              <a:latin typeface="abcsans"/>
            </a:endParaRPr>
          </a:p>
          <a:p>
            <a:pPr lvl="0"/>
            <a:r>
              <a:rPr lang="en-CA">
                <a:latin typeface="abcsans"/>
              </a:rPr>
              <a:t>Le pays ayant signalé le plus grand nombre de cas est le Brésil, suivi du Mexique, de la Colombie et du Guatemala.</a:t>
            </a:r>
          </a:p>
          <a:p>
            <a:pPr lvl="0"/>
            <a:endParaRPr lang="en-CA">
              <a:latin typeface="abcsans"/>
            </a:endParaRPr>
          </a:p>
          <a:p>
            <a:pPr lvl="0"/>
            <a:r>
              <a:rPr lang="en-CA">
                <a:latin typeface="abcsans"/>
              </a:rPr>
              <a:t> </a:t>
            </a:r>
            <a:endParaRPr lang="en-CA"/>
          </a:p>
          <a:p>
            <a:pPr lvl="0"/>
            <a:r>
              <a:rPr lang="en-CA">
                <a:latin typeface="abcsans"/>
              </a:rPr>
              <a:t>Tableau de bord de l'OMS – 5 millions de cas au total, 2 millions confirmés, avec 3 605 décès dans le monde pour 2025</a:t>
            </a:r>
          </a:p>
          <a:p>
            <a:pPr lvl="0"/>
            <a:endParaRPr lang="en-CA">
              <a:latin typeface="abcsans"/>
            </a:endParaRPr>
          </a:p>
        </p:txBody>
      </p:sp>
      <p:sp>
        <p:nvSpPr>
          <p:cNvPr id="4" name="Slide Number Placeholder 3">
            <a:extLst>
              <a:ext uri="{FF2B5EF4-FFF2-40B4-BE49-F238E27FC236}">
                <a16:creationId xmlns:a16="http://schemas.microsoft.com/office/drawing/2014/main" id="{7433F4CB-02F9-8F0B-7D1D-AD58AD75542E}"/>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95DF80-A9EB-4AE8-9E06-1F6D97A3B682}" type="slidenum">
              <a:t>15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F9E0F-023D-690E-2BC7-5C364C1E4A47}"/>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37956599-2D24-1529-A564-2A8C49272340}"/>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2930791C-0EED-F71A-126B-69061BC7134C}"/>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DF9992-29CE-4C79-9664-02CDFDDB10F7}" type="slidenum">
              <a:t>16</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8F6C7-9344-7872-89A4-0A1A00F7EC27}"/>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025A4BB6-DEA6-E90F-BBC9-CCF7BF872E1B}"/>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C12FAF8A-5C91-D46B-DBCA-EF8D281F699A}"/>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368E3B9-D9DB-4C51-A94D-534EF87D7AA5}" type="slidenum">
              <a:t>17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5D946-2A33-3F39-953D-571AA9742CCF}"/>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779AF9F0-88C2-947A-B985-BDD732F461D4}"/>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8BD3C59E-FC9E-2C22-BC09-624259DCFA95}"/>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C15909-4482-4EB3-B8FA-3AB7784736AB}" type="slidenum">
              <a:t>18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F8564-629F-7763-9C81-58DBCE44D94A}"/>
              </a:ext>
            </a:extLst>
          </p:cNvPr>
          <p:cNvSpPr>
            <a:spLocks noGrp="1" noRot="1" noChangeAspect="1"/>
          </p:cNvSpPr>
          <p:nvPr>
            <p:ph type="sldImg"/>
          </p:nvPr>
        </p:nvSpPr>
        <p:spPr>
          <a:xfrm>
            <a:off x="719138" y="1163638"/>
            <a:ext cx="5581650" cy="3140075"/>
          </a:xfrm>
        </p:spPr>
      </p:sp>
      <p:sp>
        <p:nvSpPr>
          <p:cNvPr id="3" name="Notes Placeholder 2">
            <a:extLst>
              <a:ext uri="{FF2B5EF4-FFF2-40B4-BE49-F238E27FC236}">
                <a16:creationId xmlns:a16="http://schemas.microsoft.com/office/drawing/2014/main" id="{150951CE-A91E-A3AF-949C-65DEBE38070D}"/>
              </a:ext>
            </a:extLst>
          </p:cNvPr>
          <p:cNvSpPr txBox="1">
            <a:spLocks noGrp="1"/>
          </p:cNvSpPr>
          <p:nvPr>
            <p:ph type="body" sz="quarter" idx="1"/>
          </p:nvPr>
        </p:nvSpPr>
        <p:spPr/>
        <p:txBody>
          <a:bodyPr/>
          <a:lstStyle/>
          <a:p>
            <a:pPr lvl="0"/>
            <a:r>
              <a:rPr lang="en-CA"/>
              <a:t> Le 8 octobre 2025, l'ACIA a été informée d'un cas suspect de teileriosis chez une vache laitière atteinte d'anémie régénérative située à Kawartha Lakes, en Ontario. La vache avait été importée des États-Unis le 15 juillet 2025. Le NCFAD a ensuite confirmé que l'échantillon était positif pour Theileria orientalis Ikeda grâce au séquençage métagénomique et à l'identification du génotype. Il s'agit de la première détection de teilerose au Canada. Aucune mesure de contrôle n'est prise pour lutter contre la maladie. </a:t>
            </a:r>
            <a:endParaRPr lang="en-US"/>
          </a:p>
          <a:p>
            <a:pPr lvl="0"/>
            <a:endParaRPr lang="en-CA">
              <a:ea typeface="Calibri"/>
              <a:cs typeface="Calibri"/>
            </a:endParaRPr>
          </a:p>
          <a:p>
            <a:pPr lvl="0"/>
            <a:r>
              <a:rPr lang="en-CA">
                <a:ea typeface="Calibri"/>
                <a:cs typeface="Calibri"/>
              </a:rPr>
              <a:t>La theilériose bovine est causée par </a:t>
            </a:r>
            <a:r>
              <a:rPr lang="en-CA"/>
              <a:t>un </a:t>
            </a:r>
            <a:r>
              <a:rPr lang="en-CA">
                <a:solidFill>
                  <a:srgbClr val="0A0A0A"/>
                </a:solidFill>
                <a:highlight>
                  <a:srgbClr val="FFFFFF"/>
                </a:highlight>
              </a:rPr>
              <a:t>parasite sanguin (protozoaire) du genre Theileria qui infecte les globules rouges et blancs. Elle se transmet principalement par les tiques, en particulier la tique à longues cornes asiatique, mais peut également se propager par des aiguilles contaminées ou des transfusions sanguines. Cependant, </a:t>
            </a:r>
            <a:r>
              <a:rPr lang="en-CA">
                <a:highlight>
                  <a:srgbClr val="FFFFFF"/>
                </a:highlight>
              </a:rPr>
              <a:t>d'autres insectes tels que les mouches, les moustiques et les poux peuvent également transmettre la maladie, mais leur rôle n'est pas encore clairement établi.</a:t>
            </a:r>
            <a:endParaRPr lang="en-CA">
              <a:highlight>
                <a:srgbClr val="FFFFFF"/>
              </a:highlight>
              <a:ea typeface="Calibri"/>
              <a:cs typeface="Calibri"/>
            </a:endParaRPr>
          </a:p>
          <a:p>
            <a:pPr lvl="0"/>
            <a:endParaRPr lang="en-CA">
              <a:solidFill>
                <a:srgbClr val="0A0A0A"/>
              </a:solidFill>
              <a:highlight>
                <a:srgbClr val="FFFFFF"/>
              </a:highlight>
            </a:endParaRPr>
          </a:p>
          <a:p>
            <a:pPr lvl="0"/>
            <a:r>
              <a:rPr lang="en-CA">
                <a:solidFill>
                  <a:srgbClr val="0A0A0A"/>
                </a:solidFill>
                <a:highlight>
                  <a:srgbClr val="FFFFFF"/>
                </a:highlight>
              </a:rPr>
              <a:t> Les espèces sensibles comprennent les bovins, les moutons, les buffles d'eau et d'autres bovidés.</a:t>
            </a:r>
            <a:endParaRPr lang="en-CA">
              <a:solidFill>
                <a:srgbClr val="0A0A0A"/>
              </a:solidFill>
              <a:highlight>
                <a:srgbClr val="FFFFFF"/>
              </a:highlight>
              <a:ea typeface="Calibri"/>
              <a:cs typeface="Calibri"/>
            </a:endParaRPr>
          </a:p>
          <a:p>
            <a:pPr lvl="0"/>
            <a:endParaRPr lang="en-CA">
              <a:solidFill>
                <a:srgbClr val="0A0A0A"/>
              </a:solidFill>
              <a:highlight>
                <a:srgbClr val="FFFFFF"/>
              </a:highlight>
              <a:ea typeface="Calibri"/>
              <a:cs typeface="Calibri"/>
            </a:endParaRPr>
          </a:p>
          <a:p>
            <a:pPr lvl="0"/>
            <a:r>
              <a:rPr lang="en-CA">
                <a:ea typeface="Calibri"/>
                <a:cs typeface="Calibri"/>
              </a:rPr>
              <a:t>Il existe plusieurs types de Thelieria orientallis aux États-Unis (notamment Chitose, buffeli et Ikeda), mais seul Ikeda s'est avéré provoquer des maladies graves.</a:t>
            </a:r>
          </a:p>
          <a:p>
            <a:pPr lvl="0"/>
            <a:endParaRPr lang="en-CA"/>
          </a:p>
          <a:p>
            <a:pPr lvl="0"/>
            <a:r>
              <a:rPr lang="en-CA"/>
              <a:t>Les signes cliniques chez les bovins infectés se manifestent souvent sous la forme :</a:t>
            </a:r>
          </a:p>
          <a:p>
            <a:pPr lvl="0"/>
            <a:r>
              <a:rPr lang="en-CA"/>
              <a:t>fièvre</a:t>
            </a:r>
          </a:p>
          <a:p>
            <a:pPr lvl="0"/>
            <a:r>
              <a:rPr lang="en-CA"/>
              <a:t>gonflement des ganglions lymphatiques (</a:t>
            </a:r>
            <a:r>
              <a:rPr lang="en-CA" i="1"/>
              <a:t>lymphadénopathie</a:t>
            </a:r>
            <a:r>
              <a:rPr lang="en-CA"/>
              <a:t>)</a:t>
            </a:r>
          </a:p>
          <a:p>
            <a:pPr lvl="0"/>
            <a:r>
              <a:rPr lang="en-CA"/>
              <a:t>une perte d'appétit et une perte de poids</a:t>
            </a:r>
          </a:p>
          <a:p>
            <a:pPr lvl="0"/>
            <a:r>
              <a:rPr lang="en-CA"/>
              <a:t>écoulement nasal</a:t>
            </a:r>
          </a:p>
          <a:p>
            <a:pPr lvl="0"/>
            <a:r>
              <a:rPr lang="en-CA"/>
              <a:t>diarrhée</a:t>
            </a:r>
          </a:p>
          <a:p>
            <a:pPr lvl="0"/>
            <a:r>
              <a:rPr lang="en-CA"/>
              <a:t>diminution de la production de lait</a:t>
            </a:r>
          </a:p>
          <a:p>
            <a:pPr lvl="0"/>
            <a:r>
              <a:rPr lang="en-CA"/>
              <a:t>anémie, jaunisse et sang dans les urines</a:t>
            </a:r>
            <a:endParaRPr lang="en-CA">
              <a:ea typeface="Calibri"/>
              <a:cs typeface="Calibri"/>
            </a:endParaRPr>
          </a:p>
          <a:p>
            <a:pPr lvl="0"/>
            <a:endParaRPr lang="en-CA"/>
          </a:p>
          <a:p>
            <a:pPr lvl="0"/>
            <a:r>
              <a:rPr lang="en-CA"/>
              <a:t>La gravité de la maladie dépend du type de parasite </a:t>
            </a:r>
            <a:r>
              <a:rPr lang="en-CA" i="1"/>
              <a:t>theileria </a:t>
            </a:r>
            <a:r>
              <a:rPr lang="en-CA"/>
              <a:t>et de la sensibilité de l'animal hôte. Dans certains cas, les animaux peuvent tomber malades ou mourir, en particulier s'ils n'ont jamais contracté la maladie auparavant.</a:t>
            </a:r>
          </a:p>
          <a:p>
            <a:pPr lvl="0"/>
            <a:endParaRPr lang="en-CA"/>
          </a:p>
        </p:txBody>
      </p:sp>
      <p:sp>
        <p:nvSpPr>
          <p:cNvPr id="4" name="Slide Number Placeholder 3">
            <a:extLst>
              <a:ext uri="{FF2B5EF4-FFF2-40B4-BE49-F238E27FC236}">
                <a16:creationId xmlns:a16="http://schemas.microsoft.com/office/drawing/2014/main" id="{45C16023-3916-2BF3-D927-F54923BEA293}"/>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82EE95-2E4D-4891-B38C-4664B1D2E4AF}" type="slidenum">
              <a:t>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0E91F-0555-0200-FD12-773D489E82C9}"/>
              </a:ext>
            </a:extLst>
          </p:cNvPr>
          <p:cNvSpPr>
            <a:spLocks noGrp="1" noRot="1" noChangeAspect="1"/>
          </p:cNvSpPr>
          <p:nvPr>
            <p:ph type="sldImg"/>
          </p:nvPr>
        </p:nvSpPr>
        <p:spPr>
          <a:xfrm>
            <a:off x="719138" y="1163638"/>
            <a:ext cx="5581650" cy="3140075"/>
          </a:xfrm>
          <a:ln w="12701">
            <a:solidFill>
              <a:srgbClr val="000000"/>
            </a:solidFill>
            <a:prstDash val="solid"/>
            <a:miter/>
          </a:ln>
        </p:spPr>
      </p:sp>
      <p:sp>
        <p:nvSpPr>
          <p:cNvPr id="3" name="Notes Placeholder 2">
            <a:extLst>
              <a:ext uri="{FF2B5EF4-FFF2-40B4-BE49-F238E27FC236}">
                <a16:creationId xmlns:a16="http://schemas.microsoft.com/office/drawing/2014/main" id="{8F869745-6118-796A-5CDA-33E57648B440}"/>
              </a:ext>
            </a:extLst>
          </p:cNvPr>
          <p:cNvSpPr txBox="1">
            <a:spLocks noGrp="1"/>
          </p:cNvSpPr>
          <p:nvPr>
            <p:ph type="body" sz="quarter" idx="1"/>
          </p:nvPr>
        </p:nvSpPr>
        <p:spPr/>
        <p:txBody>
          <a:bodyPr/>
          <a:lstStyle/>
          <a:p>
            <a:pPr lvl="0"/>
            <a:endParaRPr lang="en-CA"/>
          </a:p>
          <a:p>
            <a:pPr lvl="0"/>
            <a:r>
              <a:rPr lang="en-US">
                <a:solidFill>
                  <a:srgbClr val="363636"/>
                </a:solidFill>
              </a:rPr>
              <a:t>Principalement transmis par les tiques - les vecteurs secondaires et une mauvaise hygiène lors des procédures courantes de gestion du troupeau peuvent augmenter considérablement le risque.</a:t>
            </a:r>
            <a:endParaRPr lang="en-US"/>
          </a:p>
        </p:txBody>
      </p:sp>
      <p:sp>
        <p:nvSpPr>
          <p:cNvPr id="4" name="Slide Number Placeholder 3">
            <a:extLst>
              <a:ext uri="{FF2B5EF4-FFF2-40B4-BE49-F238E27FC236}">
                <a16:creationId xmlns:a16="http://schemas.microsoft.com/office/drawing/2014/main" id="{308260C9-03E9-DB69-C0BA-3C6E94734F59}"/>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76CD27-8428-477C-B9D1-543A015AF848}" type="slidenum">
              <a:t>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EA37B-17CA-637F-68EE-AEB6BA3011DA}"/>
              </a:ext>
            </a:extLst>
          </p:cNvPr>
          <p:cNvSpPr>
            <a:spLocks noGrp="1" noRot="1" noChangeAspect="1"/>
          </p:cNvSpPr>
          <p:nvPr>
            <p:ph type="sldImg"/>
          </p:nvPr>
        </p:nvSpPr>
        <p:spPr>
          <a:xfrm>
            <a:off x="719138" y="1163638"/>
            <a:ext cx="5581650" cy="3140075"/>
          </a:xfrm>
        </p:spPr>
      </p:sp>
      <p:sp>
        <p:nvSpPr>
          <p:cNvPr id="3" name="Notes Placeholder 2">
            <a:extLst>
              <a:ext uri="{FF2B5EF4-FFF2-40B4-BE49-F238E27FC236}">
                <a16:creationId xmlns:a16="http://schemas.microsoft.com/office/drawing/2014/main" id="{209D9004-2A41-D6FA-E35C-8B8EC82F085A}"/>
              </a:ext>
            </a:extLst>
          </p:cNvPr>
          <p:cNvSpPr txBox="1">
            <a:spLocks noGrp="1"/>
          </p:cNvSpPr>
          <p:nvPr>
            <p:ph type="body" sz="quarter" idx="1"/>
          </p:nvPr>
        </p:nvSpPr>
        <p:spPr/>
        <p:txBody>
          <a:bodyPr/>
          <a:lstStyle/>
          <a:p>
            <a:pPr lvl="0"/>
            <a:r>
              <a:rPr lang="en-CA"/>
              <a:t>À Calgary, en Alberta, un homme de 70 ans a reçu un diagnostic de FMT après être revenu d'un voyage en République tchèque et en Géorgie. L'infection a été confirmée par PCR à partir d'un échantillon sanguin, suivie d'une séroconversion et d'un immunoblot européen positif pour la maladie de Lyme. Aucune piqûre de tique n'a été signalée ou constatée. La FMT est endémique dans toute la République tchèque, et le pays affiche l'un des taux d'incidence de la FMT les plus élevés d'Europe. </a:t>
            </a:r>
          </a:p>
          <a:p>
            <a:pPr lvl="0"/>
            <a:endParaRPr lang="en-CA"/>
          </a:p>
        </p:txBody>
      </p:sp>
      <p:sp>
        <p:nvSpPr>
          <p:cNvPr id="4" name="Slide Number Placeholder 3">
            <a:extLst>
              <a:ext uri="{FF2B5EF4-FFF2-40B4-BE49-F238E27FC236}">
                <a16:creationId xmlns:a16="http://schemas.microsoft.com/office/drawing/2014/main" id="{BA916FB0-3563-C83C-4992-5C7B3967ACD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A18751-33A7-4D6A-A10D-603BDA3B7710}" type="slidenum">
              <a:t>4</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631F4-BACB-0F91-9130-1ABEE2D81684}"/>
              </a:ext>
            </a:extLst>
          </p:cNvPr>
          <p:cNvSpPr>
            <a:spLocks noGrp="1" noRot="1" noChangeAspect="1"/>
          </p:cNvSpPr>
          <p:nvPr>
            <p:ph type="sldImg"/>
          </p:nvPr>
        </p:nvSpPr>
        <p:spPr>
          <a:xfrm>
            <a:off x="719138" y="1163638"/>
            <a:ext cx="5581650" cy="3140075"/>
          </a:xfrm>
        </p:spPr>
      </p:sp>
      <p:sp>
        <p:nvSpPr>
          <p:cNvPr id="3" name="Notes Placeholder 2">
            <a:extLst>
              <a:ext uri="{FF2B5EF4-FFF2-40B4-BE49-F238E27FC236}">
                <a16:creationId xmlns:a16="http://schemas.microsoft.com/office/drawing/2014/main" id="{1DD9E983-2907-B2CC-68DE-3C490485680A}"/>
              </a:ext>
            </a:extLst>
          </p:cNvPr>
          <p:cNvSpPr txBox="1">
            <a:spLocks noGrp="1"/>
          </p:cNvSpPr>
          <p:nvPr>
            <p:ph type="body" sz="quarter" idx="1"/>
          </p:nvPr>
        </p:nvSpPr>
        <p:spPr/>
        <p:txBody>
          <a:bodyPr/>
          <a:lstStyle/>
          <a:p>
            <a:pPr lvl="0"/>
            <a:endParaRPr lang="en-CA">
              <a:solidFill>
                <a:srgbClr val="444444"/>
              </a:solidFill>
            </a:endParaRPr>
          </a:p>
          <a:p>
            <a:pPr lvl="0"/>
            <a:r>
              <a:rPr lang="en-CA"/>
              <a:t>La stomatite vésiculeuse touche principalement les chevaux, mais peut également affecter d'autres animaux d'élevage tels que les vaches, les moutons et les chèvres, ainsi que les humains.</a:t>
            </a:r>
            <a:endParaRPr lang="en-US">
              <a:solidFill>
                <a:srgbClr val="444444"/>
              </a:solidFill>
            </a:endParaRPr>
          </a:p>
          <a:p>
            <a:pPr lvl="0"/>
            <a:endParaRPr lang="en-CA">
              <a:solidFill>
                <a:srgbClr val="444444"/>
              </a:solidFill>
            </a:endParaRPr>
          </a:p>
          <a:p>
            <a:pPr lvl="0"/>
            <a:r>
              <a:rPr lang="en-CA"/>
              <a:t>Elle circule chaque année chez le bétail et les insectes vecteurs dans le sud du Mexique et provoque parfois des incursions aux États-Unis lorsque les facteurs climatiques et écologiques favorisent sa propagation vers le nord. </a:t>
            </a:r>
            <a:endParaRPr lang="en-CA">
              <a:ea typeface="Calibri"/>
              <a:cs typeface="Calibri"/>
            </a:endParaRPr>
          </a:p>
          <a:p>
            <a:pPr lvl="0"/>
            <a:endParaRPr lang="en-CA"/>
          </a:p>
          <a:p>
            <a:pPr lvl="0"/>
            <a:r>
              <a:rPr lang="en-CA"/>
              <a:t>La dernière incursion dans le sud des États-Unis a eu lieu en Arizona avec le virus de la souche New Jersey. </a:t>
            </a:r>
          </a:p>
          <a:p>
            <a:pPr lvl="0"/>
            <a:endParaRPr lang="en-CA">
              <a:ea typeface="Calibri"/>
              <a:cs typeface="Calibri"/>
            </a:endParaRPr>
          </a:p>
          <a:p>
            <a:pPr lvl="0"/>
            <a:r>
              <a:rPr lang="en-CA"/>
              <a:t>Le 31 octobre 2025, les États-Unis ont confirmé deux cas de stomatite vésiculeuse causée par le virus New Jersey (VSNJV) chez des chevaux dans deux établissements distincts du comté de Cochise, en Arizona.</a:t>
            </a:r>
            <a:endParaRPr lang="en-CA">
              <a:ea typeface="Calibri"/>
              <a:cs typeface="Calibri"/>
            </a:endParaRPr>
          </a:p>
          <a:p>
            <a:pPr lvl="0"/>
            <a:r>
              <a:rPr lang="en-CA"/>
              <a:t>Aucun mouvement de bétail n'ayant été signalé récemment en rapport avec le cas index, on soupçonne que les mouvements de vecteurs à travers la frontière sont à l'origine des cas.</a:t>
            </a:r>
          </a:p>
          <a:p>
            <a:pPr lvl="0"/>
            <a:endParaRPr lang="en-CA"/>
          </a:p>
          <a:p>
            <a:pPr lvl="0"/>
            <a:r>
              <a:rPr lang="en-CA">
                <a:ea typeface="Calibri"/>
                <a:cs typeface="Calibri"/>
              </a:rPr>
              <a:t>À la fin du mois de décembre, cinq établissements avaient été touchés dans quatre comtés, dont deux sont toujours en quarantaine.</a:t>
            </a:r>
            <a:endParaRPr lang="en-CA"/>
          </a:p>
        </p:txBody>
      </p:sp>
      <p:sp>
        <p:nvSpPr>
          <p:cNvPr id="4" name="Slide Number Placeholder 3">
            <a:extLst>
              <a:ext uri="{FF2B5EF4-FFF2-40B4-BE49-F238E27FC236}">
                <a16:creationId xmlns:a16="http://schemas.microsoft.com/office/drawing/2014/main" id="{B0DBD7BD-3C88-2B52-9538-B0F00E8286AF}"/>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960780-B290-450B-B521-8C245208FEEA}" type="slidenum">
              <a:t>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10FD3-8247-0922-F560-7FF48660AD22}"/>
              </a:ext>
            </a:extLst>
          </p:cNvPr>
          <p:cNvSpPr>
            <a:spLocks noGrp="1" noRot="1" noChangeAspect="1"/>
          </p:cNvSpPr>
          <p:nvPr>
            <p:ph type="sldImg"/>
          </p:nvPr>
        </p:nvSpPr>
        <p:spPr>
          <a:xfrm>
            <a:off x="719138" y="1163638"/>
            <a:ext cx="5581650" cy="3140075"/>
          </a:xfrm>
        </p:spPr>
      </p:sp>
      <p:sp>
        <p:nvSpPr>
          <p:cNvPr id="3" name="Notes Placeholder 2">
            <a:extLst>
              <a:ext uri="{FF2B5EF4-FFF2-40B4-BE49-F238E27FC236}">
                <a16:creationId xmlns:a16="http://schemas.microsoft.com/office/drawing/2014/main" id="{F3E6E559-1BBE-692B-29CA-14C823CA1BA8}"/>
              </a:ext>
            </a:extLst>
          </p:cNvPr>
          <p:cNvSpPr txBox="1">
            <a:spLocks noGrp="1"/>
          </p:cNvSpPr>
          <p:nvPr>
            <p:ph type="body" sz="quarter" idx="1"/>
          </p:nvPr>
        </p:nvSpPr>
        <p:spPr/>
        <p:txBody>
          <a:bodyPr/>
          <a:lstStyle/>
          <a:p>
            <a:pPr lvl="0"/>
            <a:r>
              <a:rPr lang="en-CA"/>
              <a:t>Le Mexique a signalé son premier cas de NWS à </a:t>
            </a:r>
            <a:r>
              <a:rPr lang="en-CA">
                <a:hlinkClick r:id="rId3">
                  <a:extLst>
                    <a:ext uri="{A12FA001-AC4F-418D-AE19-62706E023703}">
                      <ahyp:hlinkClr xmlns:ahyp="http://schemas.microsoft.com/office/drawing/2018/hyperlinkcolor" val="tx"/>
                    </a:ext>
                  </a:extLst>
                </a:hlinkClick>
              </a:rPr>
              <a:t>Tamaulipas</a:t>
            </a:r>
            <a:r>
              <a:rPr lang="en-CA"/>
              <a:t>, chez un veau âgé de 6 jours (aucune indication qu'il ait été importé d'une autre région). Aujourd'hui, un cas a également été signalé à Altimira chez un cheval, ce qui pourrait signifier que la mouche a atteint la région.</a:t>
            </a:r>
            <a:endParaRPr lang="en-US"/>
          </a:p>
          <a:p>
            <a:pPr lvl="0"/>
            <a:endParaRPr lang="en-CA"/>
          </a:p>
          <a:p>
            <a:pPr lvl="0"/>
            <a:r>
              <a:rPr lang="en-CA"/>
              <a:t>Il s'agit également de la région où la nouvelle installation de dispersion de mouches stériles a été ouverte (Tampico, Mexique) ; celle-ci vise à augmenter la portée et le nombre de mouches stériles libérées et à permettre une plus grande capacité à repousser le ravageur vers le sud.</a:t>
            </a:r>
            <a:endParaRPr lang="en-US">
              <a:ea typeface="Calibri"/>
              <a:cs typeface="Calibri"/>
            </a:endParaRPr>
          </a:p>
          <a:p>
            <a:pPr lvl="0"/>
            <a:endParaRPr lang="en-CA"/>
          </a:p>
          <a:p>
            <a:pPr lvl="0"/>
            <a:r>
              <a:rPr lang="en-CA"/>
              <a:t>Le Mexique a signalé un troisième cas d'infestation par le NWS à Nuevo Leon, là encore chez un bovin importé d'une région touchée du sud (Veracruz).</a:t>
            </a:r>
            <a:endParaRPr lang="en-CA">
              <a:ea typeface="Calibri"/>
              <a:cs typeface="Calibri"/>
            </a:endParaRPr>
          </a:p>
          <a:p>
            <a:pPr lvl="0"/>
            <a:endParaRPr lang="en-CA"/>
          </a:p>
          <a:p>
            <a:pPr lvl="0"/>
            <a:r>
              <a:rPr lang="en-CA"/>
              <a:t>Le tableau de bord du Mexique fait état de 671 cas actifs et de 13 106 cas cumulés chez les animaux. Un rapport récent mentionne également l'impact sur les animaux de compagnie, avec environ 1 602 cas signalés chez les chiens et 32 cas chez les chats. </a:t>
            </a:r>
            <a:endParaRPr lang="en-CA">
              <a:ea typeface="Calibri"/>
              <a:cs typeface="Calibri"/>
            </a:endParaRPr>
          </a:p>
          <a:p>
            <a:pPr lvl="0"/>
            <a:endParaRPr lang="en-CA"/>
          </a:p>
          <a:p>
            <a:pPr lvl="0"/>
            <a:r>
              <a:rPr lang="en-CA"/>
              <a:t>Le Mexique a également signalé de nouveaux cas d'infestation par le NWS chez l'homme, portant le nombre total à 106 au 13 décembre (Chiapas = 86, Campeche = 4, Tabasco = 2, Yucatan = 8, Oaxaca = 2 et QuintanaRoo = 4).</a:t>
            </a:r>
          </a:p>
          <a:p>
            <a:pPr lvl="0"/>
            <a:endParaRPr lang="en-CA"/>
          </a:p>
          <a:p>
            <a:pPr lvl="0"/>
            <a:endParaRPr lang="en-CA"/>
          </a:p>
          <a:p>
            <a:pPr lvl="0"/>
            <a:endParaRPr lang="en-CA"/>
          </a:p>
          <a:p>
            <a:pPr lvl="0"/>
            <a:endParaRPr lang="en-CA"/>
          </a:p>
        </p:txBody>
      </p:sp>
      <p:sp>
        <p:nvSpPr>
          <p:cNvPr id="4" name="Slide Number Placeholder 3">
            <a:extLst>
              <a:ext uri="{FF2B5EF4-FFF2-40B4-BE49-F238E27FC236}">
                <a16:creationId xmlns:a16="http://schemas.microsoft.com/office/drawing/2014/main" id="{BB70D55C-D1AC-F103-6CDB-06AE36A60C9D}"/>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57DA9E-6CC7-4F59-84DD-C3471016B002}" type="slidenum">
              <a:t>6</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7DF4A-74DB-1EF5-1DE9-D94A5DDEF374}"/>
              </a:ext>
            </a:extLst>
          </p:cNvPr>
          <p:cNvSpPr>
            <a:spLocks noGrp="1" noRot="1" noChangeAspect="1"/>
          </p:cNvSpPr>
          <p:nvPr>
            <p:ph type="sldImg"/>
          </p:nvPr>
        </p:nvSpPr>
        <p:spPr>
          <a:xfrm>
            <a:off x="719138" y="1163638"/>
            <a:ext cx="5581650" cy="3140075"/>
          </a:xfrm>
        </p:spPr>
      </p:sp>
      <p:sp>
        <p:nvSpPr>
          <p:cNvPr id="3" name="Notes Placeholder 2">
            <a:extLst>
              <a:ext uri="{FF2B5EF4-FFF2-40B4-BE49-F238E27FC236}">
                <a16:creationId xmlns:a16="http://schemas.microsoft.com/office/drawing/2014/main" id="{B7CA14AE-A855-7F45-D1A0-EE7216A76EE3}"/>
              </a:ext>
            </a:extLst>
          </p:cNvPr>
          <p:cNvSpPr txBox="1">
            <a:spLocks noGrp="1"/>
          </p:cNvSpPr>
          <p:nvPr>
            <p:ph type="body" sz="quarter" idx="1"/>
          </p:nvPr>
        </p:nvSpPr>
        <p:spPr/>
        <p:txBody>
          <a:bodyPr/>
          <a:lstStyle/>
          <a:p>
            <a:pPr lvl="0"/>
            <a:r>
              <a:rPr lang="en-CA" b="1"/>
              <a:t>Washington, D.C., 17 décembre 2025</a:t>
            </a:r>
            <a:r>
              <a:rPr lang="en-CA"/>
              <a:t>— Aujourd'hui, la Food and Drug Administration américaine a approuvé sous condition les comprimés à croquer Credelio Quattro-CA1 (lotilaner, moxidectine, praziquantel, pyrantel) pour le traitement des infestations causées par les larves de la lucilie du Nouveau</a:t>
            </a:r>
            <a:r>
              <a:rPr lang="en-CA">
                <a:hlinkClick r:id="rId3" tooltip="New World Screwworm">
                  <a:extLst>
                    <a:ext uri="{A12FA001-AC4F-418D-AE19-62706E023703}">
                      <ahyp:hlinkClr xmlns:ahyp="http://schemas.microsoft.com/office/drawing/2018/hyperlinkcolor" val="tx"/>
                    </a:ext>
                  </a:extLst>
                </a:hlinkClick>
              </a:rPr>
              <a:t> Monde </a:t>
            </a:r>
            <a:r>
              <a:rPr lang="en-CA"/>
              <a:t>(myiase) chez les chiens et les chiots âgés d'au moins huit semaines et pesant au moins 1,5 kg.</a:t>
            </a:r>
          </a:p>
          <a:p>
            <a:pPr lvl="0"/>
            <a:endParaRPr lang="en-CA"/>
          </a:p>
          <a:p>
            <a:pPr lvl="0"/>
            <a:r>
              <a:rPr lang="en-CA" b="1"/>
              <a:t>Washington, D.C., 4 décembre 2025</a:t>
            </a:r>
            <a:r>
              <a:rPr lang="en-CA"/>
              <a:t>— Aujourd'hui, la Food and Drug Administration américaine a approuvé </a:t>
            </a:r>
            <a:r>
              <a:rPr lang="en-CA" u="sng">
                <a:hlinkClick r:id="rId4">
                  <a:extLst>
                    <a:ext uri="{A12FA001-AC4F-418D-AE19-62706E023703}">
                      <ahyp:hlinkClr xmlns:ahyp="http://schemas.microsoft.com/office/drawing/2018/hyperlinkcolor" val="tx"/>
                    </a:ext>
                  </a:extLst>
                </a:hlinkClick>
              </a:rPr>
              <a:t>sous condition </a:t>
            </a:r>
            <a:r>
              <a:rPr lang="en-CA"/>
              <a:t>la solution topique Exzolt Cattle-CA1 (fluralaner) pour la prévention et le traitement des infestations par les larves de</a:t>
            </a:r>
            <a:r>
              <a:rPr lang="en-CA">
                <a:hlinkClick r:id="rId5" tooltip="Stop Screwworm">
                  <a:extLst>
                    <a:ext uri="{A12FA001-AC4F-418D-AE19-62706E023703}">
                      <ahyp:hlinkClr xmlns:ahyp="http://schemas.microsoft.com/office/drawing/2018/hyperlinkcolor" val="tx"/>
                    </a:ext>
                  </a:extLst>
                </a:hlinkClick>
              </a:rPr>
              <a:t> la lucilie du Nouveau Monde </a:t>
            </a:r>
            <a:r>
              <a:rPr lang="en-CA"/>
              <a:t>(NWS), ainsi que pour le traitement et le contrôle de </a:t>
            </a:r>
            <a:r>
              <a:rPr lang="en-CA">
                <a:hlinkClick r:id="rId6" tooltip="Cattle Fever Ticks">
                  <a:extLst>
                    <a:ext uri="{A12FA001-AC4F-418D-AE19-62706E023703}">
                      <ahyp:hlinkClr xmlns:ahyp="http://schemas.microsoft.com/office/drawing/2018/hyperlinkcolor" val="tx"/>
                    </a:ext>
                  </a:extLst>
                </a:hlinkClick>
              </a:rPr>
              <a:t>la tique de la fièvre bovine </a:t>
            </a:r>
            <a:r>
              <a:rPr lang="en-CA"/>
              <a:t>chez les bovins de boucherie âgés de 2 mois et plus et les génisses de remplacement âgées de moins de 20 mois.</a:t>
            </a:r>
          </a:p>
        </p:txBody>
      </p:sp>
      <p:sp>
        <p:nvSpPr>
          <p:cNvPr id="4" name="Slide Number Placeholder 3">
            <a:extLst>
              <a:ext uri="{FF2B5EF4-FFF2-40B4-BE49-F238E27FC236}">
                <a16:creationId xmlns:a16="http://schemas.microsoft.com/office/drawing/2014/main" id="{EEED355A-D199-2CC5-912A-1616729FA915}"/>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5B4968-2C7F-42C6-8B5A-66F8264C3095}" type="slidenum">
              <a:t>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658F7-EA8E-DB9D-E003-3128C2071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B79A9-4731-A5E2-7426-798124896468}"/>
              </a:ext>
            </a:extLst>
          </p:cNvPr>
          <p:cNvSpPr txBox="1">
            <a:spLocks noGrp="1"/>
          </p:cNvSpPr>
          <p:nvPr>
            <p:ph type="body" sz="quarter" idx="1"/>
          </p:nvPr>
        </p:nvSpPr>
        <p:spPr/>
        <p:txBody>
          <a:bodyPr/>
          <a:lstStyle/>
          <a:p>
            <a:pPr lvl="0"/>
            <a:r>
              <a:rPr lang="en-CA"/>
              <a:t>Les États-Unis ont connu une grave épidémie de maladie hémorragique épizootique à la fin de l'été et à l'automne 2025, avec des centaines, voire des milliers de cas chez les cerfs de Virginie dans au moins 13 États.</a:t>
            </a:r>
          </a:p>
          <a:p>
            <a:pPr lvl="0"/>
            <a:endParaRPr lang="en-CA"/>
          </a:p>
          <a:p>
            <a:pPr lvl="0"/>
            <a:r>
              <a:rPr lang="en-CA"/>
              <a:t>Le Canada connaît périodiquement des cas de maladie hémorragique épizootique lorsque les moucherons vecteurs sont transportés par le vent au-delà de la frontière. Cela s'est produit à l'automne 2025 à Grand Forks, en Colombie-Britannique, où des centaines de cerfs à queue blanche ont été tués par le virus.</a:t>
            </a:r>
          </a:p>
          <a:p>
            <a:pPr lvl="0"/>
            <a:endParaRPr lang="en-CA"/>
          </a:p>
          <a:p>
            <a:pPr lvl="0"/>
            <a:r>
              <a:rPr lang="en-CA"/>
              <a:t>Le Montana signale une augmentation du nombre de décès de cerfs, probablement due à l'EHD, dans la vallée de Mission, ainsi qu'une possible augmentation de l'activité des ours qui se nourrissent des carcasses.</a:t>
            </a:r>
          </a:p>
          <a:p>
            <a:pPr lvl="0"/>
            <a:endParaRPr lang="en-CA"/>
          </a:p>
        </p:txBody>
      </p:sp>
      <p:sp>
        <p:nvSpPr>
          <p:cNvPr id="4" name="Slide Number Placeholder 3">
            <a:extLst>
              <a:ext uri="{FF2B5EF4-FFF2-40B4-BE49-F238E27FC236}">
                <a16:creationId xmlns:a16="http://schemas.microsoft.com/office/drawing/2014/main" id="{01DFBFE0-9764-5884-D360-715880B4AE18}"/>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BE69DB-504D-47A8-8B67-30D441049966}" type="slidenum">
              <a:t>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F382C-D8B1-4A08-FC4B-D6D4FD8F80F4}"/>
              </a:ext>
            </a:extLst>
          </p:cNvPr>
          <p:cNvSpPr>
            <a:spLocks noGrp="1" noRot="1" noChangeAspect="1"/>
          </p:cNvSpPr>
          <p:nvPr>
            <p:ph type="sldImg"/>
          </p:nvPr>
        </p:nvSpPr>
        <p:spPr>
          <a:xfrm>
            <a:off x="719138" y="1163638"/>
            <a:ext cx="5581650" cy="3140075"/>
          </a:xfrm>
        </p:spPr>
      </p:sp>
      <p:sp>
        <p:nvSpPr>
          <p:cNvPr id="3" name="Notes Placeholder 2">
            <a:extLst>
              <a:ext uri="{FF2B5EF4-FFF2-40B4-BE49-F238E27FC236}">
                <a16:creationId xmlns:a16="http://schemas.microsoft.com/office/drawing/2014/main" id="{F6403DE3-E1BB-A281-B253-882E6B27F324}"/>
              </a:ext>
            </a:extLst>
          </p:cNvPr>
          <p:cNvSpPr txBox="1">
            <a:spLocks noGrp="1"/>
          </p:cNvSpPr>
          <p:nvPr>
            <p:ph type="body" sz="quarter" idx="1"/>
          </p:nvPr>
        </p:nvSpPr>
        <p:spPr/>
        <p:txBody>
          <a:bodyPr/>
          <a:lstStyle/>
          <a:p>
            <a:pPr lvl="0"/>
            <a:r>
              <a:rPr lang="en-CA">
                <a:ea typeface="Calibri"/>
                <a:cs typeface="Calibri"/>
              </a:rPr>
              <a:t>Un cas local de chikungunya a été signalé aux États-Unis, dans </a:t>
            </a:r>
            <a:r>
              <a:rPr lang="en-CA">
                <a:highlight>
                  <a:srgbClr val="FFFFFF"/>
                </a:highlight>
              </a:rPr>
              <a:t>le comté de Nassau, à Long Island, </a:t>
            </a:r>
            <a:r>
              <a:rPr lang="en-CA">
                <a:ea typeface="Calibri"/>
                <a:cs typeface="Calibri"/>
              </a:rPr>
              <a:t>New York, en octobre 2025. Il s'agit du premier cas local à New York et du premier aux États-Unis depuis 2019. La source d'exposition reste inconnue, mais le virus peut se propager lorsqu'un moustique Ades albopictus local pique un voyageur infecté, puis pique une autre personne. </a:t>
            </a:r>
          </a:p>
          <a:p>
            <a:pPr lvl="0"/>
            <a:endParaRPr lang="en-CA">
              <a:ea typeface="Calibri"/>
              <a:cs typeface="Calibri"/>
            </a:endParaRPr>
          </a:p>
          <a:p>
            <a:pPr lvl="0"/>
            <a:r>
              <a:rPr lang="en-CA">
                <a:ea typeface="Calibri"/>
                <a:cs typeface="Calibri"/>
              </a:rPr>
              <a:t>Les cartes du CDC de 2017 indiquent les estimations de l'aire de répartition d'A. aegypti et d'albopictus, montrant qu'il est très improbable que A. aegypti et albopictus vivent et se reproduisent à New York, les deux espèces étant très probables dans le sud-est.</a:t>
            </a:r>
          </a:p>
          <a:p>
            <a:pPr lvl="0"/>
            <a:r>
              <a:rPr lang="en-CA">
                <a:ea typeface="Calibri"/>
                <a:cs typeface="Calibri"/>
              </a:rPr>
              <a:t> </a:t>
            </a:r>
            <a:endParaRPr lang="en-CA"/>
          </a:p>
        </p:txBody>
      </p:sp>
      <p:sp>
        <p:nvSpPr>
          <p:cNvPr id="4" name="Slide Number Placeholder 3">
            <a:extLst>
              <a:ext uri="{FF2B5EF4-FFF2-40B4-BE49-F238E27FC236}">
                <a16:creationId xmlns:a16="http://schemas.microsoft.com/office/drawing/2014/main" id="{A978B462-5735-6C53-940A-C1EA0E1DFF7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F0AE5E-A64D-4D3C-AA20-DBA8FF5283FB}" type="slidenum">
              <a:t>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6B58-C114-2818-1A35-99CE91FCF7AD}"/>
              </a:ext>
            </a:extLst>
          </p:cNvPr>
          <p:cNvSpPr txBox="1">
            <a:spLocks noGrp="1"/>
          </p:cNvSpPr>
          <p:nvPr>
            <p:ph type="ctrTitle"/>
          </p:nvPr>
        </p:nvSpPr>
        <p:spPr>
          <a:xfrm>
            <a:off x="3047996" y="1093786"/>
            <a:ext cx="9144000" cy="1677988"/>
          </a:xfrm>
        </p:spPr>
        <p:txBody>
          <a:bodyPr anchor="b">
            <a:normAutofit/>
          </a:bodyPr>
          <a:lstStyle>
            <a:lvl1pPr algn="r">
              <a:defRPr b="1">
                <a:solidFill>
                  <a:srgbClr val="FFFFFF"/>
                </a:solidFill>
                <a:latin typeface="Calibri"/>
              </a:defRPr>
            </a:lvl1pPr>
          </a:lstStyle>
          <a:p>
            <a:pPr lvl="0"/>
            <a:r>
              <a:rPr lang="en-US"/>
              <a:t>Click to edit Master title style</a:t>
            </a:r>
          </a:p>
        </p:txBody>
      </p:sp>
      <p:sp>
        <p:nvSpPr>
          <p:cNvPr id="3" name="Subtitle 2">
            <a:extLst>
              <a:ext uri="{FF2B5EF4-FFF2-40B4-BE49-F238E27FC236}">
                <a16:creationId xmlns:a16="http://schemas.microsoft.com/office/drawing/2014/main" id="{DDB13376-6213-3E49-7E22-21D9720DF122}"/>
              </a:ext>
            </a:extLst>
          </p:cNvPr>
          <p:cNvSpPr txBox="1">
            <a:spLocks noGrp="1"/>
          </p:cNvSpPr>
          <p:nvPr>
            <p:ph type="subTitle" idx="1"/>
          </p:nvPr>
        </p:nvSpPr>
        <p:spPr>
          <a:xfrm>
            <a:off x="3047996" y="3101973"/>
            <a:ext cx="9144000" cy="1655758"/>
          </a:xfrm>
        </p:spPr>
        <p:txBody>
          <a:bodyPr/>
          <a:lstStyle>
            <a:lvl1pPr marL="0" indent="0" algn="r">
              <a:buNone/>
              <a:defRPr sz="2400" b="1">
                <a:solidFill>
                  <a:srgbClr val="FFFFFF"/>
                </a:solidFill>
              </a:defRPr>
            </a:lvl1pPr>
          </a:lstStyle>
          <a:p>
            <a:pPr lvl="0"/>
            <a:r>
              <a:rPr lang="en-US"/>
              <a:t>Click to edit Master subtitle style</a:t>
            </a:r>
          </a:p>
        </p:txBody>
      </p:sp>
    </p:spTree>
    <p:extLst>
      <p:ext uri="{BB962C8B-B14F-4D97-AF65-F5344CB8AC3E}">
        <p14:creationId xmlns:p14="http://schemas.microsoft.com/office/powerpoint/2010/main" val="22122309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4E63-1A91-F8A7-D8BE-AF079D15E03A}"/>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644779B-8A13-3524-7578-9A00C70E59A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0F9066A-FEED-C22F-1CEB-6A1DA6EDA1EA}"/>
              </a:ext>
            </a:extLst>
          </p:cNvPr>
          <p:cNvSpPr txBox="1">
            <a:spLocks noGrp="1"/>
          </p:cNvSpPr>
          <p:nvPr>
            <p:ph type="sldNum" sz="quarter" idx="8"/>
          </p:nvPr>
        </p:nvSpPr>
        <p:spPr/>
        <p:txBody>
          <a:bodyPr/>
          <a:lstStyle>
            <a:lvl1pPr>
              <a:defRPr/>
            </a:lvl1pPr>
          </a:lstStyle>
          <a:p>
            <a:pPr lvl="0"/>
            <a:fld id="{97088510-432D-4B09-8236-A577D795EFDF}" type="slidenum">
              <a:t>‹#›</a:t>
            </a:fld>
            <a:endParaRPr lang="en-US"/>
          </a:p>
        </p:txBody>
      </p:sp>
    </p:spTree>
    <p:extLst>
      <p:ext uri="{BB962C8B-B14F-4D97-AF65-F5344CB8AC3E}">
        <p14:creationId xmlns:p14="http://schemas.microsoft.com/office/powerpoint/2010/main" val="315331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a:blip r:embed="rId2"/>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0ACB9-823B-C5A1-140A-D4EE0600EB9E}"/>
              </a:ext>
            </a:extLst>
          </p:cNvPr>
          <p:cNvSpPr txBox="1">
            <a:spLocks noGrp="1"/>
          </p:cNvSpPr>
          <p:nvPr>
            <p:ph type="title" orient="vert"/>
          </p:nvPr>
        </p:nvSpPr>
        <p:spPr>
          <a:xfrm>
            <a:off x="8724903" y="365129"/>
            <a:ext cx="2628899" cy="5811834"/>
          </a:xfrm>
        </p:spPr>
        <p:txBody>
          <a:bodyPr vert="eaVert"/>
          <a:lstStyle>
            <a:lvl1pPr>
              <a:defRPr b="1">
                <a:latin typeface="Calibri"/>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3B062C3-38BE-4289-6016-1E38F38D3815}"/>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1E15DE6-4EE2-5E70-4027-41215C58B738}"/>
              </a:ext>
            </a:extLst>
          </p:cNvPr>
          <p:cNvSpPr txBox="1">
            <a:spLocks noGrp="1"/>
          </p:cNvSpPr>
          <p:nvPr>
            <p:ph type="sldNum" sz="quarter" idx="8"/>
          </p:nvPr>
        </p:nvSpPr>
        <p:spPr/>
        <p:txBody>
          <a:bodyPr/>
          <a:lstStyle>
            <a:lvl1pPr>
              <a:defRPr/>
            </a:lvl1pPr>
          </a:lstStyle>
          <a:p>
            <a:pPr lvl="0"/>
            <a:fld id="{B0BFEA59-6BB9-475D-867F-1BA2B7BBA2F6}" type="slidenum">
              <a:t>‹#›</a:t>
            </a:fld>
            <a:endParaRPr lang="en-US"/>
          </a:p>
        </p:txBody>
      </p:sp>
    </p:spTree>
    <p:extLst>
      <p:ext uri="{BB962C8B-B14F-4D97-AF65-F5344CB8AC3E}">
        <p14:creationId xmlns:p14="http://schemas.microsoft.com/office/powerpoint/2010/main" val="328272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3FCE-2CA6-A7E2-3F83-3291786F8EE8}"/>
              </a:ext>
            </a:extLst>
          </p:cNvPr>
          <p:cNvSpPr txBox="1">
            <a:spLocks noGrp="1"/>
          </p:cNvSpPr>
          <p:nvPr>
            <p:ph type="title"/>
          </p:nvPr>
        </p:nvSpPr>
        <p:spPr>
          <a:xfrm>
            <a:off x="831847" y="1709735"/>
            <a:ext cx="10515600" cy="2852735"/>
          </a:xfrm>
        </p:spPr>
        <p:txBody>
          <a:bodyPr anchor="b"/>
          <a:lstStyle>
            <a:lvl1pPr algn="r">
              <a:defRPr sz="6000">
                <a:latin typeface="Calibri"/>
              </a:defRPr>
            </a:lvl1pPr>
          </a:lstStyle>
          <a:p>
            <a:pPr lvl="0"/>
            <a:r>
              <a:rPr lang="en-US"/>
              <a:t>Click to edit Master title style</a:t>
            </a:r>
          </a:p>
        </p:txBody>
      </p:sp>
      <p:sp>
        <p:nvSpPr>
          <p:cNvPr id="3" name="Text Placeholder 2">
            <a:extLst>
              <a:ext uri="{FF2B5EF4-FFF2-40B4-BE49-F238E27FC236}">
                <a16:creationId xmlns:a16="http://schemas.microsoft.com/office/drawing/2014/main" id="{1E63804A-BE34-CDD1-7EE2-B1EB96C0FB63}"/>
              </a:ext>
            </a:extLst>
          </p:cNvPr>
          <p:cNvSpPr txBox="1">
            <a:spLocks noGrp="1"/>
          </p:cNvSpPr>
          <p:nvPr>
            <p:ph type="body" idx="1"/>
          </p:nvPr>
        </p:nvSpPr>
        <p:spPr>
          <a:xfrm>
            <a:off x="831847" y="4589483"/>
            <a:ext cx="10515600" cy="1500182"/>
          </a:xfrm>
        </p:spPr>
        <p:txBody>
          <a:bodyPr/>
          <a:lstStyle>
            <a:lvl1pPr marL="0" indent="0" algn="r">
              <a:buNone/>
              <a:defRPr sz="2400" b="1">
                <a:solidFill>
                  <a:srgbClr val="898989"/>
                </a:solidFill>
              </a:defRPr>
            </a:lvl1pPr>
          </a:lstStyle>
          <a:p>
            <a:pPr lvl="0"/>
            <a:r>
              <a:rPr lang="en-US"/>
              <a:t>Edit Master text styles</a:t>
            </a:r>
          </a:p>
        </p:txBody>
      </p:sp>
    </p:spTree>
    <p:extLst>
      <p:ext uri="{BB962C8B-B14F-4D97-AF65-F5344CB8AC3E}">
        <p14:creationId xmlns:p14="http://schemas.microsoft.com/office/powerpoint/2010/main" val="174183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3F0F-FE89-EC3A-352B-E1A4C2C03383}"/>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4315CB5-013F-F69E-DBB1-97FD2FCE3C7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31CE68-52E7-95B6-132F-F5623C40D2E2}"/>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940142D0-3274-8C83-9C8C-A0D6C14A759F}"/>
              </a:ext>
            </a:extLst>
          </p:cNvPr>
          <p:cNvSpPr txBox="1">
            <a:spLocks noGrp="1"/>
          </p:cNvSpPr>
          <p:nvPr>
            <p:ph type="sldNum" sz="quarter" idx="8"/>
          </p:nvPr>
        </p:nvSpPr>
        <p:spPr/>
        <p:txBody>
          <a:bodyPr/>
          <a:lstStyle>
            <a:lvl1pPr>
              <a:defRPr/>
            </a:lvl1pPr>
          </a:lstStyle>
          <a:p>
            <a:pPr lvl="0"/>
            <a:fld id="{468CED2F-0C0E-4B4B-9158-E242CAC7B291}" type="slidenum">
              <a:t>‹#›</a:t>
            </a:fld>
            <a:endParaRPr lang="en-US"/>
          </a:p>
        </p:txBody>
      </p:sp>
    </p:spTree>
    <p:extLst>
      <p:ext uri="{BB962C8B-B14F-4D97-AF65-F5344CB8AC3E}">
        <p14:creationId xmlns:p14="http://schemas.microsoft.com/office/powerpoint/2010/main" val="39936410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4AAD-B7AA-494D-CDD6-05367ED94EA8}"/>
              </a:ext>
            </a:extLst>
          </p:cNvPr>
          <p:cNvSpPr txBox="1">
            <a:spLocks noGrp="1"/>
          </p:cNvSpPr>
          <p:nvPr>
            <p:ph type="title"/>
          </p:nvPr>
        </p:nvSpPr>
        <p:spPr>
          <a:xfrm>
            <a:off x="839784" y="365129"/>
            <a:ext cx="10515600" cy="1325559"/>
          </a:xfrm>
        </p:spPr>
        <p:txBody>
          <a:bodyPr/>
          <a:lstStyle>
            <a:lvl1pPr>
              <a:defRPr b="1">
                <a:latin typeface="Calibri"/>
              </a:defRPr>
            </a:lvl1pPr>
          </a:lstStyle>
          <a:p>
            <a:pPr lvl="0"/>
            <a:r>
              <a:rPr lang="en-US"/>
              <a:t>Click to edit Master title style</a:t>
            </a:r>
          </a:p>
        </p:txBody>
      </p:sp>
      <p:sp>
        <p:nvSpPr>
          <p:cNvPr id="3" name="Text Placeholder 2">
            <a:extLst>
              <a:ext uri="{FF2B5EF4-FFF2-40B4-BE49-F238E27FC236}">
                <a16:creationId xmlns:a16="http://schemas.microsoft.com/office/drawing/2014/main" id="{CB5F45D9-12E2-25FF-D0C4-6647B99D27A8}"/>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78B9255B-9D03-0953-DA67-038ECB28028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D91A6F-3324-CD0E-00D8-2DDEF6DB043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1750AA28-A8CF-F9B4-B005-2EA0D6DF828A}"/>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6DC4D3AB-AE95-7CD4-F497-B93D66E06D56}"/>
              </a:ext>
            </a:extLst>
          </p:cNvPr>
          <p:cNvSpPr txBox="1">
            <a:spLocks noGrp="1"/>
          </p:cNvSpPr>
          <p:nvPr>
            <p:ph type="sldNum" sz="quarter" idx="8"/>
          </p:nvPr>
        </p:nvSpPr>
        <p:spPr/>
        <p:txBody>
          <a:bodyPr/>
          <a:lstStyle>
            <a:lvl1pPr>
              <a:defRPr/>
            </a:lvl1pPr>
          </a:lstStyle>
          <a:p>
            <a:pPr lvl="0"/>
            <a:fld id="{ED7F2F97-1BD8-415E-8E98-2AAEEF3BFE73}" type="slidenum">
              <a:t>‹#›</a:t>
            </a:fld>
            <a:endParaRPr lang="en-US"/>
          </a:p>
        </p:txBody>
      </p:sp>
    </p:spTree>
    <p:extLst>
      <p:ext uri="{BB962C8B-B14F-4D97-AF65-F5344CB8AC3E}">
        <p14:creationId xmlns:p14="http://schemas.microsoft.com/office/powerpoint/2010/main" val="176067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55C6-3DEE-32C2-160E-639AD2DFA84B}"/>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Text Placeholder 6">
            <a:extLst>
              <a:ext uri="{FF2B5EF4-FFF2-40B4-BE49-F238E27FC236}">
                <a16:creationId xmlns:a16="http://schemas.microsoft.com/office/drawing/2014/main" id="{4D916E8F-C57A-F136-294A-D1DD4F4B6679}"/>
              </a:ext>
            </a:extLst>
          </p:cNvPr>
          <p:cNvSpPr txBox="1">
            <a:spLocks noGrp="1"/>
          </p:cNvSpPr>
          <p:nvPr>
            <p:ph type="body" idx="4294967295"/>
          </p:nvPr>
        </p:nvSpPr>
        <p:spPr>
          <a:xfrm>
            <a:off x="838203" y="2057400"/>
            <a:ext cx="10515600" cy="401479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BD2B6DD1-78A2-9D8D-5BF8-AC34884909FF}"/>
              </a:ext>
            </a:extLst>
          </p:cNvPr>
          <p:cNvSpPr txBox="1">
            <a:spLocks noGrp="1"/>
          </p:cNvSpPr>
          <p:nvPr>
            <p:ph type="sldNum" sz="quarter" idx="8"/>
          </p:nvPr>
        </p:nvSpPr>
        <p:spPr/>
        <p:txBody>
          <a:bodyPr/>
          <a:lstStyle>
            <a:lvl1pPr>
              <a:defRPr/>
            </a:lvl1pPr>
          </a:lstStyle>
          <a:p>
            <a:pPr lvl="0"/>
            <a:fld id="{C610752B-2D3A-4546-9839-DB6004BD000F}" type="slidenum">
              <a:t>‹#›</a:t>
            </a:fld>
            <a:endParaRPr lang="en-US"/>
          </a:p>
        </p:txBody>
      </p:sp>
    </p:spTree>
    <p:extLst>
      <p:ext uri="{BB962C8B-B14F-4D97-AF65-F5344CB8AC3E}">
        <p14:creationId xmlns:p14="http://schemas.microsoft.com/office/powerpoint/2010/main" val="13671863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Only">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D0D8-FFC2-3A84-CFE1-2ADD843B4A35}"/>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Text Placeholder 6">
            <a:extLst>
              <a:ext uri="{FF2B5EF4-FFF2-40B4-BE49-F238E27FC236}">
                <a16:creationId xmlns:a16="http://schemas.microsoft.com/office/drawing/2014/main" id="{6B8CD4DB-5AC4-4A75-037B-C42DD39431EE}"/>
              </a:ext>
            </a:extLst>
          </p:cNvPr>
          <p:cNvSpPr txBox="1">
            <a:spLocks noGrp="1"/>
          </p:cNvSpPr>
          <p:nvPr>
            <p:ph type="body" idx="4294967295"/>
          </p:nvPr>
        </p:nvSpPr>
        <p:spPr>
          <a:xfrm>
            <a:off x="838203" y="2057400"/>
            <a:ext cx="4919664" cy="401479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0D1A85B3-71F4-50E2-FA6B-24BFFA74E45E}"/>
              </a:ext>
            </a:extLst>
          </p:cNvPr>
          <p:cNvSpPr txBox="1">
            <a:spLocks noGrp="1"/>
          </p:cNvSpPr>
          <p:nvPr>
            <p:ph type="pic" idx="4294967295"/>
          </p:nvPr>
        </p:nvSpPr>
        <p:spPr>
          <a:xfrm>
            <a:off x="6172200" y="2057400"/>
            <a:ext cx="5181603" cy="4000500"/>
          </a:xfrm>
        </p:spPr>
        <p:txBody>
          <a:bodyPr>
            <a:normAutofit/>
          </a:bodyPr>
          <a:lstStyle>
            <a:lvl1pPr>
              <a:defRPr/>
            </a:lvl1pPr>
          </a:lstStyle>
          <a:p>
            <a:pPr lvl="0"/>
            <a:endParaRPr lang="en-US"/>
          </a:p>
        </p:txBody>
      </p:sp>
      <p:sp>
        <p:nvSpPr>
          <p:cNvPr id="5" name="Slide Number Placeholder 4">
            <a:extLst>
              <a:ext uri="{FF2B5EF4-FFF2-40B4-BE49-F238E27FC236}">
                <a16:creationId xmlns:a16="http://schemas.microsoft.com/office/drawing/2014/main" id="{1B65369A-0E89-3808-BEDA-83A4D247D0B3}"/>
              </a:ext>
            </a:extLst>
          </p:cNvPr>
          <p:cNvSpPr txBox="1">
            <a:spLocks noGrp="1"/>
          </p:cNvSpPr>
          <p:nvPr>
            <p:ph type="sldNum" sz="quarter" idx="8"/>
          </p:nvPr>
        </p:nvSpPr>
        <p:spPr/>
        <p:txBody>
          <a:bodyPr/>
          <a:lstStyle>
            <a:lvl1pPr>
              <a:defRPr/>
            </a:lvl1pPr>
          </a:lstStyle>
          <a:p>
            <a:pPr lvl="0"/>
            <a:fld id="{EB5357F6-DB0C-41E4-A326-1E95D0ABA27F}" type="slidenum">
              <a:t>‹#›</a:t>
            </a:fld>
            <a:endParaRPr lang="en-US"/>
          </a:p>
        </p:txBody>
      </p:sp>
    </p:spTree>
    <p:extLst>
      <p:ext uri="{BB962C8B-B14F-4D97-AF65-F5344CB8AC3E}">
        <p14:creationId xmlns:p14="http://schemas.microsoft.com/office/powerpoint/2010/main" val="107130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652B235-88A0-F0F0-CEF4-3BD6A6271573}"/>
              </a:ext>
            </a:extLst>
          </p:cNvPr>
          <p:cNvSpPr txBox="1">
            <a:spLocks noGrp="1"/>
          </p:cNvSpPr>
          <p:nvPr>
            <p:ph type="sldNum" sz="quarter" idx="8"/>
          </p:nvPr>
        </p:nvSpPr>
        <p:spPr/>
        <p:txBody>
          <a:bodyPr/>
          <a:lstStyle>
            <a:lvl1pPr>
              <a:defRPr/>
            </a:lvl1pPr>
          </a:lstStyle>
          <a:p>
            <a:pPr lvl="0"/>
            <a:fld id="{C04A110F-42F7-4D17-9E54-E1E682B69090}" type="slidenum">
              <a:t>‹#›</a:t>
            </a:fld>
            <a:endParaRPr lang="en-US"/>
          </a:p>
        </p:txBody>
      </p:sp>
    </p:spTree>
    <p:extLst>
      <p:ext uri="{BB962C8B-B14F-4D97-AF65-F5344CB8AC3E}">
        <p14:creationId xmlns:p14="http://schemas.microsoft.com/office/powerpoint/2010/main" val="167924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0888-76F4-1E2C-D046-94FBD4CBF98D}"/>
              </a:ext>
            </a:extLst>
          </p:cNvPr>
          <p:cNvSpPr txBox="1">
            <a:spLocks noGrp="1"/>
          </p:cNvSpPr>
          <p:nvPr>
            <p:ph type="title"/>
          </p:nvPr>
        </p:nvSpPr>
        <p:spPr>
          <a:xfrm>
            <a:off x="839784" y="457200"/>
            <a:ext cx="3932240" cy="1600200"/>
          </a:xfrm>
        </p:spPr>
        <p:txBody>
          <a:bodyPr anchor="b"/>
          <a:lstStyle>
            <a:lvl1pPr>
              <a:defRPr sz="3200" b="1">
                <a:latin typeface="Calibri"/>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9B2C774-4035-250E-C7F2-F5936B329A85}"/>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0F5D22-8B5A-4BB1-B945-58C812D3D6D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Slide Number Placeholder 6">
            <a:extLst>
              <a:ext uri="{FF2B5EF4-FFF2-40B4-BE49-F238E27FC236}">
                <a16:creationId xmlns:a16="http://schemas.microsoft.com/office/drawing/2014/main" id="{82941EE2-44BC-834C-01EC-0222E7894AF8}"/>
              </a:ext>
            </a:extLst>
          </p:cNvPr>
          <p:cNvSpPr txBox="1">
            <a:spLocks noGrp="1"/>
          </p:cNvSpPr>
          <p:nvPr>
            <p:ph type="sldNum" sz="quarter" idx="8"/>
          </p:nvPr>
        </p:nvSpPr>
        <p:spPr/>
        <p:txBody>
          <a:bodyPr/>
          <a:lstStyle>
            <a:lvl1pPr>
              <a:defRPr/>
            </a:lvl1pPr>
          </a:lstStyle>
          <a:p>
            <a:pPr lvl="0"/>
            <a:fld id="{0A6CA271-23DC-4554-9ACE-2EBA50746F99}" type="slidenum">
              <a:t>‹#›</a:t>
            </a:fld>
            <a:endParaRPr lang="en-US"/>
          </a:p>
        </p:txBody>
      </p:sp>
    </p:spTree>
    <p:extLst>
      <p:ext uri="{BB962C8B-B14F-4D97-AF65-F5344CB8AC3E}">
        <p14:creationId xmlns:p14="http://schemas.microsoft.com/office/powerpoint/2010/main" val="148384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25085-63D9-1831-EFED-FD8B396E64AC}"/>
              </a:ext>
            </a:extLst>
          </p:cNvPr>
          <p:cNvSpPr txBox="1">
            <a:spLocks noGrp="1"/>
          </p:cNvSpPr>
          <p:nvPr>
            <p:ph type="title"/>
          </p:nvPr>
        </p:nvSpPr>
        <p:spPr>
          <a:xfrm>
            <a:off x="839784" y="457200"/>
            <a:ext cx="3932240" cy="1600200"/>
          </a:xfrm>
        </p:spPr>
        <p:txBody>
          <a:bodyPr anchor="b"/>
          <a:lstStyle>
            <a:lvl1pPr>
              <a:defRPr sz="3200" b="1">
                <a:latin typeface="Calibri"/>
              </a:defRPr>
            </a:lvl1pPr>
          </a:lstStyle>
          <a:p>
            <a:pPr lvl="0"/>
            <a:r>
              <a:rPr lang="en-US"/>
              <a:t>Click to edit Master title style</a:t>
            </a:r>
          </a:p>
        </p:txBody>
      </p:sp>
      <p:sp>
        <p:nvSpPr>
          <p:cNvPr id="3" name="Picture Placeholder 2">
            <a:extLst>
              <a:ext uri="{FF2B5EF4-FFF2-40B4-BE49-F238E27FC236}">
                <a16:creationId xmlns:a16="http://schemas.microsoft.com/office/drawing/2014/main" id="{26D07350-307C-87D7-5A93-4ED377B184B8}"/>
              </a:ext>
            </a:extLst>
          </p:cNvPr>
          <p:cNvSpPr txBox="1">
            <a:spLocks noGrp="1"/>
          </p:cNvSpPr>
          <p:nvPr>
            <p:ph type="pic" idx="1"/>
          </p:nvPr>
        </p:nvSpPr>
        <p:spPr>
          <a:xfrm>
            <a:off x="5183184" y="987423"/>
            <a:ext cx="6172200" cy="4873623"/>
          </a:xfrm>
        </p:spPr>
        <p:txBody>
          <a:bodyPr>
            <a:normAutofit/>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CAD4EDDE-B5B4-7ACB-7DD4-679E8FB33C4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Slide Number Placeholder 6">
            <a:extLst>
              <a:ext uri="{FF2B5EF4-FFF2-40B4-BE49-F238E27FC236}">
                <a16:creationId xmlns:a16="http://schemas.microsoft.com/office/drawing/2014/main" id="{F6BB5219-FB36-87C4-1207-93C2A3EC0BFC}"/>
              </a:ext>
            </a:extLst>
          </p:cNvPr>
          <p:cNvSpPr txBox="1">
            <a:spLocks noGrp="1"/>
          </p:cNvSpPr>
          <p:nvPr>
            <p:ph type="sldNum" sz="quarter" idx="8"/>
          </p:nvPr>
        </p:nvSpPr>
        <p:spPr/>
        <p:txBody>
          <a:bodyPr/>
          <a:lstStyle>
            <a:lvl1pPr>
              <a:defRPr/>
            </a:lvl1pPr>
          </a:lstStyle>
          <a:p>
            <a:pPr lvl="0"/>
            <a:fld id="{60D4A570-03F5-4E41-A7A7-66B51A87D487}" type="slidenum">
              <a:t>‹#›</a:t>
            </a:fld>
            <a:endParaRPr lang="en-US"/>
          </a:p>
        </p:txBody>
      </p:sp>
    </p:spTree>
    <p:extLst>
      <p:ext uri="{BB962C8B-B14F-4D97-AF65-F5344CB8AC3E}">
        <p14:creationId xmlns:p14="http://schemas.microsoft.com/office/powerpoint/2010/main" val="67375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10CF4-FE32-9E08-F93D-EF7745EBB810}"/>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en-US"/>
              <a:t>Cliquez pour modifier le style du titre principal</a:t>
            </a:r>
          </a:p>
        </p:txBody>
      </p:sp>
      <p:sp>
        <p:nvSpPr>
          <p:cNvPr id="3" name="Text Placeholder 2">
            <a:extLst>
              <a:ext uri="{FF2B5EF4-FFF2-40B4-BE49-F238E27FC236}">
                <a16:creationId xmlns:a16="http://schemas.microsoft.com/office/drawing/2014/main" id="{A5448EC2-AE0B-9F9C-D11A-36DA3F569CC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en-US"/>
              <a:t>Modifier les styles de texte principaux</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a:extLst>
              <a:ext uri="{FF2B5EF4-FFF2-40B4-BE49-F238E27FC236}">
                <a16:creationId xmlns:a16="http://schemas.microsoft.com/office/drawing/2014/main" id="{32DEFFEE-3590-A7A7-5877-DF563ADEAB7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51573C67-A1C4-41B1-BD33-BD1C47A437C9}" type="datetime1">
              <a:rPr lang="en-US"/>
              <a:t>1/13/2026</a:t>
            </a:fld>
            <a:endParaRPr lang="en-US"/>
          </a:p>
        </p:txBody>
      </p:sp>
      <p:sp>
        <p:nvSpPr>
          <p:cNvPr id="5" name="Footer Placeholder 4">
            <a:extLst>
              <a:ext uri="{FF2B5EF4-FFF2-40B4-BE49-F238E27FC236}">
                <a16:creationId xmlns:a16="http://schemas.microsoft.com/office/drawing/2014/main" id="{ECE7A3CA-4AB6-FE79-BAAB-5164D6C1470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CF7C3AEE-763B-FFD9-9D80-04C51D98946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defRPr>
            </a:lvl1pPr>
          </a:lstStyle>
          <a:p>
            <a:pPr lvl="0"/>
            <a:fld id="{B80EDAF4-5D39-4531-AD75-41F43421053F}"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0">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0">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0">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0">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14ymedio.com/cuba/salud-publica-informa-tres-muertes_1_1121802.html"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ecdc.europa.eu/en/chikungunya-monthly#:~:text=Other%20countries%20reporting%20CHIKV%20disease,Map" TargetMode="External"/><Relationship Id="rId5" Type="http://schemas.openxmlformats.org/officeDocument/2006/relationships/image" Target="../media/image15.png"/><Relationship Id="rId4" Type="http://schemas.openxmlformats.org/officeDocument/2006/relationships/hyperlink" Target="https://cdn.who.int/media/docs/default-source/_sage-2026/who-rapid-risk-assessment_chikungunya-virus_global_v1.pdf?sfvrsn=9b1819c2_3&amp;download=true"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assets.publishing.service.gov.uk/media/68f0d711e8e4040c38a3cf7b/LSD_in_Europe_October_2025.pdf" TargetMode="External"/><Relationship Id="rId3" Type="http://schemas.openxmlformats.org/officeDocument/2006/relationships/hyperlink" Target="https://empres-i.apps.fao.org/general" TargetMode="External"/><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ahis.woah.org/#/in-review/6843" TargetMode="External"/><Relationship Id="rId5" Type="http://schemas.openxmlformats.org/officeDocument/2006/relationships/hyperlink" Target="https://wahis.woah.org/#/in-event/6568/dashboard" TargetMode="External"/><Relationship Id="rId4" Type="http://schemas.openxmlformats.org/officeDocument/2006/relationships/hyperlink" Target="https://wahis.woah.org/#/in-review/6584" TargetMode="External"/><Relationship Id="rId9" Type="http://schemas.openxmlformats.org/officeDocument/2006/relationships/hyperlink" Target="https://www.france24.com/en/france/20251216-french-farmers-ire-over-cattle-cull-leads-blocked-roads-likely-delay-mercosur-trade-dea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outbreaknewstoday.substack.com/p/colorado-reports-275-increase-in" TargetMode="External"/><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health-infobase.canada.ca/zoonoses/mosquito/" TargetMode="External"/><Relationship Id="rId4" Type="http://schemas.openxmlformats.org/officeDocument/2006/relationships/hyperlink" Target="https://www.ecdc.europa.eu/en/infectious-disease-topics/west-nile-virus-infection/surveillance-and-disease-data/monthly-update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paho.org/en/arbo-portal/dengue-data-and-analysis/dengue-analysis-country" TargetMode="External"/><Relationship Id="rId3" Type="http://schemas.openxmlformats.org/officeDocument/2006/relationships/hyperlink" Target="https://www.paho.org/en/documents/dengue-epidemiological-situation-region-americas-epidemiological-week-36-2025" TargetMode="External"/><Relationship Id="rId7" Type="http://schemas.openxmlformats.org/officeDocument/2006/relationships/hyperlink" Target="https://worldhealthorg.shinyapps.io/dengue_global/"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ecdc.europa.eu/en/publications-data/12-month-dengue-virus-disease-case-notification-rate-100-000-population-4" TargetMode="External"/><Relationship Id="rId5" Type="http://schemas.openxmlformats.org/officeDocument/2006/relationships/hyperlink" Target="https://www.ecdc.europa.eu/en/dengue-monthly" TargetMode="External"/><Relationship Id="rId10" Type="http://schemas.openxmlformats.org/officeDocument/2006/relationships/image" Target="../media/image24.png"/><Relationship Id="rId4" Type="http://schemas.openxmlformats.org/officeDocument/2006/relationships/hyperlink" Target="https://cdn.who.int/media/docs/default-source/searo/whe/wherepib/2025_24_searo_epi_bulletin.pdf" TargetMode="External"/><Relationship Id="rId9"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hyperlink" Target="https://www.nature.com/articles/s41598-025-24434-5" TargetMode="External"/><Relationship Id="rId13" Type="http://schemas.openxmlformats.org/officeDocument/2006/relationships/hyperlink" Target="https://pubmed.ncbi.nlm.nih.gov/41199942/" TargetMode="External"/><Relationship Id="rId3" Type="http://schemas.openxmlformats.org/officeDocument/2006/relationships/hyperlink" Target="https://www.sciencedirect.com/science/article/pii/S1877959X25001153" TargetMode="External"/><Relationship Id="rId7" Type="http://schemas.openxmlformats.org/officeDocument/2006/relationships/hyperlink" Target="https://link.springer.com/article/10.1186/s12917-025-05132-w" TargetMode="External"/><Relationship Id="rId12" Type="http://schemas.openxmlformats.org/officeDocument/2006/relationships/hyperlink" Target="https://www.nature.com/articles/s41564-025-02155-9#Abs1"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sciencedirect.com/science/article/pii/S0166093425001946?dgcid=rss_sd_all#:~:text=Metagenomics%20revealed%20diverse%20arboviruses%20in,region%20and%20vector%20species%20distribution." TargetMode="External"/><Relationship Id="rId11" Type="http://schemas.openxmlformats.org/officeDocument/2006/relationships/hyperlink" Target="https://www.nature.com/articles/s41467-025-64446-3" TargetMode="External"/><Relationship Id="rId5" Type="http://schemas.openxmlformats.org/officeDocument/2006/relationships/hyperlink" Target="https://academic.oup.com/jme/article-abstract/62/6/1635/8262495?redirectedFrom=fulltext" TargetMode="External"/><Relationship Id="rId10" Type="http://schemas.openxmlformats.org/officeDocument/2006/relationships/hyperlink" Target="https://www.pnas.org/doi/10.1073/pnas.2513739122" TargetMode="External"/><Relationship Id="rId4" Type="http://schemas.openxmlformats.org/officeDocument/2006/relationships/hyperlink" Target="https://wwwnc.cdc.gov/eid/article/31/11/25-0681_article" TargetMode="External"/><Relationship Id="rId9" Type="http://schemas.openxmlformats.org/officeDocument/2006/relationships/hyperlink" Target="https://www.nature.com/articles/s41598-025-16239-3" TargetMode="External"/><Relationship Id="rId14" Type="http://schemas.openxmlformats.org/officeDocument/2006/relationships/hyperlink" Target="https://www.nature.com/articles/s41598-025-29340-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researchgate.net/publication/398001394_Entomological_surveillance_for_bluetongue_virus_in_Poland_late-season_activity_and_abundance_of_Culicoides_vectors_in_2024" TargetMode="External"/><Relationship Id="rId13" Type="http://schemas.openxmlformats.org/officeDocument/2006/relationships/hyperlink" Target="https://www.who.int/teams/global-malaria-programme/reports/world-malaria-report-2025" TargetMode="External"/><Relationship Id="rId3" Type="http://schemas.openxmlformats.org/officeDocument/2006/relationships/hyperlink" Target="https://journals.plos.org/plosone/article?id=10.1371/journal.pone.0331875&amp;utm_source=pr&amp;utm_medium=email&amp;utm_campaign=plos006" TargetMode="External"/><Relationship Id="rId7" Type="http://schemas.openxmlformats.org/officeDocument/2006/relationships/hyperlink" Target="https://www.tandfonline.com/doi/full/10.1080/01652176.2025.2588740#abstract" TargetMode="External"/><Relationship Id="rId12" Type="http://schemas.openxmlformats.org/officeDocument/2006/relationships/hyperlink" Target="https://pmc.ncbi.nlm.nih.gov/articles/PMC12683668/"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nc.cdc.gov/eid/article/31/11/25-0379_article" TargetMode="External"/><Relationship Id="rId11" Type="http://schemas.openxmlformats.org/officeDocument/2006/relationships/hyperlink" Target="https://www.veterinariaitaliana.izs.it/index.php/VetIt/article/view/3841" TargetMode="External"/><Relationship Id="rId5" Type="http://schemas.openxmlformats.org/officeDocument/2006/relationships/hyperlink" Target="https://pubmed.ncbi.nlm.nih.gov/41191714/#:~:text=Results:%20In%20total%2C%20398%20infected%20subjects%20from,to%20cause%20infection%20and%20illness%20in%20humans." TargetMode="External"/><Relationship Id="rId10" Type="http://schemas.openxmlformats.org/officeDocument/2006/relationships/hyperlink" Target="https://link.springer.com/article/10.1186/s12985-025-02945-x" TargetMode="External"/><Relationship Id="rId4" Type="http://schemas.openxmlformats.org/officeDocument/2006/relationships/hyperlink" Target="https://onlinelibrary.wiley.com/doi/10.1111/trf.18472" TargetMode="External"/><Relationship Id="rId9" Type="http://schemas.openxmlformats.org/officeDocument/2006/relationships/hyperlink" Target="https://link.springer.com/article/10.1186/s13071-025-07051-z" TargetMode="External"/><Relationship Id="rId14" Type="http://schemas.openxmlformats.org/officeDocument/2006/relationships/hyperlink" Target="https://jamanetwork.com/journals/jamanetworkopen/fullarticle/2839653"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mdpi.com/2076-2607/13/11/2421" TargetMode="External"/><Relationship Id="rId13" Type="http://schemas.openxmlformats.org/officeDocument/2006/relationships/hyperlink" Target="https://www.sciencedirect.com/science/article/pii/S0304401725002675?via%3Dihub" TargetMode="External"/><Relationship Id="rId3" Type="http://schemas.openxmlformats.org/officeDocument/2006/relationships/hyperlink" Target="https://journals.plos.org/globalpublichealth/article?id=10.1371/journal.pgph.0004968" TargetMode="External"/><Relationship Id="rId7" Type="http://schemas.openxmlformats.org/officeDocument/2006/relationships/hyperlink" Target="https://pmc.ncbi.nlm.nih.gov/articles/PMC12631999/" TargetMode="External"/><Relationship Id="rId12" Type="http://schemas.openxmlformats.org/officeDocument/2006/relationships/hyperlink" Target="https://beaconbio.org/en/report/?reportid=e5db7212-51df-4c5e-b521-8a28d584928c&amp;eventid=1ede178e-1c31-4a29-9e59-299457261629"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pubmed.ncbi.nlm.nih.gov/41265225/" TargetMode="External"/><Relationship Id="rId11" Type="http://schemas.openxmlformats.org/officeDocument/2006/relationships/hyperlink" Target="https://wwwnc.cdc.gov/eid/article/31/11/25-1320_article" TargetMode="External"/><Relationship Id="rId5" Type="http://schemas.openxmlformats.org/officeDocument/2006/relationships/hyperlink" Target="https://www.nature.com/articles/s41597-025-06084-4" TargetMode="External"/><Relationship Id="rId10" Type="http://schemas.openxmlformats.org/officeDocument/2006/relationships/hyperlink" Target="https://link.springer.com/article/10.1186/s12917-025-04983-7" TargetMode="External"/><Relationship Id="rId4" Type="http://schemas.openxmlformats.org/officeDocument/2006/relationships/hyperlink" Target="https://www.tandfonline.com/doi/full/10.1080/22221751.2025.2595790" TargetMode="External"/><Relationship Id="rId9" Type="http://schemas.openxmlformats.org/officeDocument/2006/relationships/hyperlink" Target="https://www.sciencedirect.com/science/article/pii/S2213224425000823" TargetMode="External"/><Relationship Id="rId14" Type="http://schemas.openxmlformats.org/officeDocument/2006/relationships/hyperlink" Target="https://www.thelancet.com/journals/laninf/article/PIIS1473-3099(25)00565-1/fulltex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immediately-notifiable/theileriosi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ahis.woah.org/#/in-review/6913"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agriculture.ks.gov/Home/Components/News/News/585/"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tickapp.tamu.edu/invasive-ticks/asian-longhorned-tick-situation-report/" TargetMode="External"/><Relationship Id="rId4" Type="http://schemas.openxmlformats.org/officeDocument/2006/relationships/hyperlink" Target="https://www.kwch.com/2025/12/19/disease-found-multiple-states-confirmed-cattle-brought-into-kansa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beaconbio.org/en/report/?reportid=e5db7212-51df-4c5e-b521-8a28d584928c&amp;eventid=1ede178e-1c31-4a29-9e59-29945726162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s://www.aphis.usda.gov/sites/default/files/vsv-sitrep-12-9-25.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thehorse.com/1141491/arizona-wild-horse-tests-positive-for-vesicular-stomatiti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aphis.usda.gov/livestock-poultry-disease/stop-screwworm/current-status" TargetMode="Externa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gob.mx/agricultura/prensa/activa-agricultura-plan-piloto-contra-el-gusano-barrenador-del-ganado-en-yucatan-415478?idiom=es" TargetMode="External"/><Relationship Id="rId5" Type="http://schemas.openxmlformats.org/officeDocument/2006/relationships/hyperlink" Target="https://app.powerbi.com/view?r=eyJrIjoiMjkzMzAzMzUtZmRlNi00ZTMzLTk1NDEtNjkzZTEwNzZjZGFlIiwidCI6ImM1OWRjNTZhLTkzZWMtNGIwNy1iNzFkLTQzYzg0NDkyNTcxOCIsImMiOjR9" TargetMode="External"/><Relationship Id="rId4" Type="http://schemas.openxmlformats.org/officeDocument/2006/relationships/hyperlink" Target="https://www.borderreport.com/news/environment/1st-case-of-new-world-screwworm-found-in-this-mexican-border-stat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fda.gov/news-events/press-announcements/fda-conditionally-approves-topical-drug-cattle-new-world-screwworm-and-cattle-fever-tick" TargetMode="External"/><Relationship Id="rId3" Type="http://schemas.openxmlformats.org/officeDocument/2006/relationships/image" Target="../media/image10.png"/><Relationship Id="rId7" Type="http://schemas.openxmlformats.org/officeDocument/2006/relationships/hyperlink" Target="https://www.fda.gov/animal-veterinary/cvm-updates/fda-conditionally-approves-drug-treat-new-world-screwworm-dog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www.elancolabels.com/us/credelio-nws-factsheet" TargetMode="External"/><Relationship Id="rId11" Type="http://schemas.openxmlformats.org/officeDocument/2006/relationships/image" Target="../media/image12.png"/><Relationship Id="rId5" Type="http://schemas.openxmlformats.org/officeDocument/2006/relationships/hyperlink" Target="https://www.elanco.com/us/newsroom/press-releases/credelio-quattro-for-new-world-screwworm" TargetMode="External"/><Relationship Id="rId10" Type="http://schemas.openxmlformats.org/officeDocument/2006/relationships/hyperlink" Target="https://link.springer.com/article/10.1186/s13071-023-05661-z" TargetMode="External"/><Relationship Id="rId4" Type="http://schemas.openxmlformats.org/officeDocument/2006/relationships/image" Target="../media/image11.png"/><Relationship Id="rId9" Type="http://schemas.openxmlformats.org/officeDocument/2006/relationships/hyperlink" Target="https://www.fda.gov/news-events/press-announcements/fda-conditionally-approves-first-drug-prevention-and-treatment-new-world-screwworm-infestation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wvlt.tv/2025/09/16/disease-white-tailed-deer-confirmed-8-tn-counties/" TargetMode="External"/><Relationship Id="rId13" Type="http://schemas.openxmlformats.org/officeDocument/2006/relationships/image" Target="../media/image13.png"/><Relationship Id="rId3" Type="http://schemas.openxmlformats.org/officeDocument/2006/relationships/hyperlink" Target="https://endtimeheadlines.org/2025/09/outbreak-of-viral-deer-killing-disease-prompts-alarm-warning-to-meat-eaters/" TargetMode="External"/><Relationship Id="rId7" Type="http://schemas.openxmlformats.org/officeDocument/2006/relationships/hyperlink" Target="https://www.iosconews.com/oscoda_press/outdoors/article_e1e7e72d-32c9-46a5-9db5-0d9adc1e7b5b.html" TargetMode="External"/><Relationship Id="rId12" Type="http://schemas.openxmlformats.org/officeDocument/2006/relationships/hyperlink" Target="https://sdgfp.maps.arcgis.com/apps/webappviewer/index.html?id=407d6beb07914c56870576249eb63cb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fw.ky.gov/Wildlife/Pages/Epizootic-Hemorrhagic-Disease-EHD-and-Blue-Tongue.aspx" TargetMode="External"/><Relationship Id="rId11" Type="http://schemas.openxmlformats.org/officeDocument/2006/relationships/hyperlink" Target="https://leaderadvertiser.com/news/2025/nov/06/epizootic-hemorrhagic-disease-deaths-could-cause-increased-bear-activity/" TargetMode="External"/><Relationship Id="rId5" Type="http://schemas.openxmlformats.org/officeDocument/2006/relationships/hyperlink" Target="https://www.in.gov/dnr/fish-and-wildlife/wildlife-resources/wildlife-diseases-in-indiana/epizootic-hemorrhagic-disease-ehd/" TargetMode="External"/><Relationship Id="rId10" Type="http://schemas.openxmlformats.org/officeDocument/2006/relationships/hyperlink" Target="https://bonnercountydailybee.com/news/2025/sep/20/ehd-bluetongue-virus-detected-in-n-idaho-deer/" TargetMode="External"/><Relationship Id="rId4" Type="http://schemas.openxmlformats.org/officeDocument/2006/relationships/hyperlink" Target="https://www.wvlt.tv/2025/08/20/disease-making-deer-sick/" TargetMode="External"/><Relationship Id="rId9" Type="http://schemas.openxmlformats.org/officeDocument/2006/relationships/hyperlink" Target="https://www.dnews.com/outdoors/ehd-bluetongue-reported-in-deer-in-eastern-washington-44b40cc9" TargetMode="External"/><Relationship Id="rId14" Type="http://schemas.openxmlformats.org/officeDocument/2006/relationships/hyperlink" Target="https://www.cbc.ca/news/canada/british-columbia/deer-grand-forks-epizootic-hemorrhagic-cranbrook-chronic-wasting-disease-1.7651122"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ny.gov/press/releases/2025/2025-10-14_chikungunya.ht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open-science.canada.ca/items/7640addd-a2d6-4551-be27-1532ec5c41b9"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05BF8971-30ED-F912-3627-06CF7E6C3539}"/>
              </a:ext>
            </a:extLst>
          </p:cNvPr>
          <p:cNvSpPr txBox="1">
            <a:spLocks noGrp="1"/>
          </p:cNvSpPr>
          <p:nvPr>
            <p:ph type="ctrTitle"/>
          </p:nvPr>
        </p:nvSpPr>
        <p:spPr/>
        <p:txBody>
          <a:bodyPr>
            <a:noAutofit/>
          </a:bodyPr>
          <a:lstStyle/>
          <a:p>
            <a:pPr lvl="0" hangingPunct="1"/>
            <a:r>
              <a:rPr lang="fr-FR" sz="2800" dirty="0"/>
              <a:t>Communauté des maladies émergentes et zoonotiques</a:t>
            </a:r>
            <a:br>
              <a:rPr lang="fr-FR" sz="2800" dirty="0">
                <a:ea typeface="Calibri"/>
                <a:cs typeface="Calibri"/>
              </a:rPr>
            </a:br>
            <a:r>
              <a:rPr lang="fr-FR" sz="2000" i="1" dirty="0"/>
              <a:t>Identifier les risques émergents grâce à l'intelligence collective</a:t>
            </a:r>
            <a:endParaRPr lang="en-CA" sz="2000" i="1" dirty="0"/>
          </a:p>
        </p:txBody>
      </p:sp>
      <p:sp>
        <p:nvSpPr>
          <p:cNvPr id="3" name="Subtitle 1">
            <a:extLst>
              <a:ext uri="{FF2B5EF4-FFF2-40B4-BE49-F238E27FC236}">
                <a16:creationId xmlns:a16="http://schemas.microsoft.com/office/drawing/2014/main" id="{3780FA95-5AEE-61D3-5171-5CC73A8E631C}"/>
              </a:ext>
            </a:extLst>
          </p:cNvPr>
          <p:cNvSpPr txBox="1">
            <a:spLocks noGrp="1"/>
          </p:cNvSpPr>
          <p:nvPr>
            <p:ph type="subTitle" idx="1"/>
          </p:nvPr>
        </p:nvSpPr>
        <p:spPr>
          <a:xfrm>
            <a:off x="3047996" y="3101973"/>
            <a:ext cx="9144000" cy="1123953"/>
          </a:xfrm>
        </p:spPr>
        <p:txBody>
          <a:bodyPr/>
          <a:lstStyle/>
          <a:p>
            <a:pPr lvl="0" hangingPunct="1"/>
            <a:r>
              <a:rPr lang="en-CA" dirty="0"/>
              <a:t>CMEZ – Mise à jour du réseau SCSSA Vector</a:t>
            </a:r>
          </a:p>
          <a:p>
            <a:pPr lvl="0" hangingPunct="1"/>
            <a:r>
              <a:rPr lang="en-CA" dirty="0"/>
              <a:t>5 </a:t>
            </a:r>
            <a:r>
              <a:rPr lang="en-CA" dirty="0" err="1"/>
              <a:t>janvier</a:t>
            </a:r>
            <a:r>
              <a:rPr lang="en-CA" dirty="0"/>
              <a:t> 2026</a:t>
            </a:r>
            <a:endParaRPr lang="en-CA" dirty="0">
              <a:ea typeface="Calibri"/>
              <a:cs typeface="Calibri"/>
            </a:endParaRPr>
          </a:p>
        </p:txBody>
      </p:sp>
      <p:sp>
        <p:nvSpPr>
          <p:cNvPr id="4" name="Slide Number Placeholder 3">
            <a:extLst>
              <a:ext uri="{FF2B5EF4-FFF2-40B4-BE49-F238E27FC236}">
                <a16:creationId xmlns:a16="http://schemas.microsoft.com/office/drawing/2014/main" id="{BA431874-0C7C-05F0-4421-67195298AD1B}"/>
              </a:ext>
            </a:extLst>
          </p:cNvPr>
          <p:cNvSpPr txBox="1"/>
          <p:nvPr/>
        </p:nvSpPr>
        <p:spPr>
          <a:xfrm>
            <a:off x="9448796" y="6356351"/>
            <a:ext cx="2743200"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551EB32-665D-43BB-A62F-746C3F9B9A86}" type="slidenum">
              <a:rPr lang="en-US" sz="1200" b="0" i="0" u="none" strike="noStrike" kern="1200" cap="none" spc="0" baseline="0">
                <a:solidFill>
                  <a:srgbClr val="898989"/>
                </a:solidFill>
                <a:uFillTx/>
                <a:latin typeface="Calibri" pitchFamily="34"/>
              </a:rPr>
              <a:t>1</a:t>
            </a:fld>
            <a:endParaRPr lang="en-US" sz="1200" b="0" i="0" u="none" strike="noStrike" kern="1200" cap="none" spc="0" baseline="0">
              <a:solidFill>
                <a:srgbClr val="898989"/>
              </a:solidFill>
              <a:uFillTx/>
              <a:latin typeface="Calibri" pitchFamily="34"/>
            </a:endParaRPr>
          </a:p>
        </p:txBody>
      </p:sp>
      <p:sp>
        <p:nvSpPr>
          <p:cNvPr id="5" name="TextBox 4">
            <a:extLst>
              <a:ext uri="{FF2B5EF4-FFF2-40B4-BE49-F238E27FC236}">
                <a16:creationId xmlns:a16="http://schemas.microsoft.com/office/drawing/2014/main" id="{EB961B57-0ECD-4B08-4C3D-6E12053A5699}"/>
              </a:ext>
            </a:extLst>
          </p:cNvPr>
          <p:cNvSpPr txBox="1"/>
          <p:nvPr/>
        </p:nvSpPr>
        <p:spPr>
          <a:xfrm>
            <a:off x="9380536" y="5749920"/>
            <a:ext cx="2811459" cy="64611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A" sz="3600" b="1" i="0" u="none" strike="noStrike" kern="1200" cap="none" spc="0" baseline="0">
                <a:solidFill>
                  <a:srgbClr val="FFFFFF"/>
                </a:solidFill>
                <a:uFillTx/>
                <a:latin typeface="Calibri" pitchFamily="34"/>
                <a:hlinkClick r:id="rId3">
                  <a:extLst>
                    <a:ext uri="{A12FA001-AC4F-418D-AE19-62706E023703}">
                      <ahyp:hlinkClr xmlns:ahyp="http://schemas.microsoft.com/office/drawing/2018/hyperlinkcolor" val="tx"/>
                    </a:ext>
                  </a:extLst>
                </a:hlinkClick>
              </a:rPr>
              <a:t>www.cezd.ca</a:t>
            </a:r>
            <a:r>
              <a:rPr lang="en-CA" sz="3600" b="0" i="0" u="none" strike="noStrike" kern="1200" cap="none" spc="0" baseline="0">
                <a:solidFill>
                  <a:srgbClr val="FFFFFF"/>
                </a:solidFill>
                <a:uFillTx/>
                <a:latin typeface="Calibri" pitchFamily="34"/>
              </a:rPr>
              <a:t> </a:t>
            </a:r>
            <a:endParaRPr lang="en-US" sz="3600" b="0" i="0" u="none" strike="noStrike" kern="1200" cap="none" spc="0" baseline="0">
              <a:solidFill>
                <a:srgbClr val="FFFFFF"/>
              </a:solidFill>
              <a:uFillTx/>
              <a:latin typeface="Calibri"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advTm="26445"/>
    </mc:Choice>
    <mc:Fallback xmlns="" xmlns:a16="http://schemas.microsoft.com/office/drawing/2014/main" xmlns:ahyp="http://schemas.microsoft.com/office/drawing/2018/hyperlinkcolor">
      <p:transition spd="slow" advTm="264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2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662D-E173-2A6F-F223-6946E7C6BDD6}"/>
              </a:ext>
            </a:extLst>
          </p:cNvPr>
          <p:cNvSpPr txBox="1">
            <a:spLocks noGrp="1"/>
          </p:cNvSpPr>
          <p:nvPr>
            <p:ph type="title"/>
          </p:nvPr>
        </p:nvSpPr>
        <p:spPr>
          <a:xfrm>
            <a:off x="66925" y="-249475"/>
            <a:ext cx="10515600" cy="1325559"/>
          </a:xfrm>
        </p:spPr>
        <p:txBody>
          <a:bodyPr/>
          <a:lstStyle/>
          <a:p>
            <a:pPr lvl="0"/>
            <a:r>
              <a:rPr lang="en-CA" sz="3600" dirty="0"/>
              <a:t>Chikungunya dans le monde</a:t>
            </a:r>
          </a:p>
        </p:txBody>
      </p:sp>
      <p:sp>
        <p:nvSpPr>
          <p:cNvPr id="3" name="Content Placeholder 2">
            <a:extLst>
              <a:ext uri="{FF2B5EF4-FFF2-40B4-BE49-F238E27FC236}">
                <a16:creationId xmlns:a16="http://schemas.microsoft.com/office/drawing/2014/main" id="{1E6CA0F3-91BC-74F2-2933-50BA6BAB9108}"/>
              </a:ext>
            </a:extLst>
          </p:cNvPr>
          <p:cNvSpPr txBox="1">
            <a:spLocks noGrp="1"/>
          </p:cNvSpPr>
          <p:nvPr>
            <p:ph idx="1"/>
          </p:nvPr>
        </p:nvSpPr>
        <p:spPr>
          <a:xfrm>
            <a:off x="66925" y="939536"/>
            <a:ext cx="5762376" cy="5817202"/>
          </a:xfrm>
        </p:spPr>
        <p:txBody>
          <a:bodyPr/>
          <a:lstStyle/>
          <a:p>
            <a:pPr lvl="0"/>
            <a:r>
              <a:rPr lang="en-CA" sz="2600" dirty="0"/>
              <a:t>Entre le 1er </a:t>
            </a:r>
            <a:r>
              <a:rPr lang="en-CA" sz="2600" dirty="0" err="1"/>
              <a:t>janvier</a:t>
            </a:r>
            <a:r>
              <a:rPr lang="en-CA" sz="2600" dirty="0"/>
              <a:t> et le 10 </a:t>
            </a:r>
            <a:r>
              <a:rPr lang="en-CA" sz="2600" dirty="0" err="1"/>
              <a:t>décembre</a:t>
            </a:r>
            <a:r>
              <a:rPr lang="en-CA" sz="2600" dirty="0"/>
              <a:t> 2025, un total de</a:t>
            </a:r>
            <a:r>
              <a:rPr lang="en-CA" sz="2600" b="1" dirty="0"/>
              <a:t> 502 264 </a:t>
            </a:r>
            <a:r>
              <a:rPr lang="en-CA" sz="2600" dirty="0" err="1"/>
              <a:t>cas</a:t>
            </a:r>
            <a:r>
              <a:rPr lang="en-CA" sz="2600" dirty="0"/>
              <a:t> suspects et</a:t>
            </a:r>
            <a:r>
              <a:rPr lang="en-CA" sz="2600" b="1" dirty="0"/>
              <a:t> 208 335 </a:t>
            </a:r>
            <a:r>
              <a:rPr lang="en-CA" sz="2600" dirty="0" err="1"/>
              <a:t>cas</a:t>
            </a:r>
            <a:r>
              <a:rPr lang="en-CA" sz="2600" dirty="0"/>
              <a:t> </a:t>
            </a:r>
            <a:r>
              <a:rPr lang="en-CA" sz="2600" dirty="0" err="1"/>
              <a:t>confirmés</a:t>
            </a:r>
            <a:r>
              <a:rPr lang="en-CA" sz="2600" dirty="0"/>
              <a:t> de CHIKV </a:t>
            </a:r>
            <a:r>
              <a:rPr lang="en-CA" sz="2600" dirty="0" err="1"/>
              <a:t>ainsi</a:t>
            </a:r>
            <a:r>
              <a:rPr lang="en-CA" sz="2600" dirty="0"/>
              <a:t> que</a:t>
            </a:r>
            <a:r>
              <a:rPr lang="en-CA" sz="2600" b="1" dirty="0"/>
              <a:t> 186 </a:t>
            </a:r>
            <a:r>
              <a:rPr lang="en-CA" sz="2600" dirty="0" err="1"/>
              <a:t>décès</a:t>
            </a:r>
            <a:r>
              <a:rPr lang="en-CA" sz="2600" dirty="0"/>
              <a:t> </a:t>
            </a:r>
            <a:r>
              <a:rPr lang="en-CA" sz="2600" dirty="0" err="1"/>
              <a:t>ont</a:t>
            </a:r>
            <a:r>
              <a:rPr lang="en-CA" sz="2600" dirty="0"/>
              <a:t> </a:t>
            </a:r>
            <a:r>
              <a:rPr lang="en-CA" sz="2600" dirty="0" err="1"/>
              <a:t>été</a:t>
            </a:r>
            <a:r>
              <a:rPr lang="en-CA" sz="2600" dirty="0"/>
              <a:t> </a:t>
            </a:r>
            <a:r>
              <a:rPr lang="en-CA" sz="2600" dirty="0" err="1"/>
              <a:t>signalés</a:t>
            </a:r>
            <a:r>
              <a:rPr lang="en-CA" sz="2600" dirty="0"/>
              <a:t> dans 41 pays à travers le monde.</a:t>
            </a:r>
            <a:endParaRPr lang="en-CA" sz="2600" dirty="0">
              <a:ea typeface="Calibri"/>
              <a:cs typeface="Calibri"/>
            </a:endParaRPr>
          </a:p>
          <a:p>
            <a:pPr lvl="0"/>
            <a:r>
              <a:rPr lang="en-CA" sz="2600" dirty="0">
                <a:ea typeface="Calibri"/>
                <a:cs typeface="Calibri"/>
              </a:rPr>
              <a:t>Le CDC a </a:t>
            </a:r>
            <a:r>
              <a:rPr lang="en-CA" sz="2600" dirty="0" err="1">
                <a:ea typeface="Calibri"/>
                <a:cs typeface="Calibri"/>
              </a:rPr>
              <a:t>publié</a:t>
            </a:r>
            <a:r>
              <a:rPr lang="en-CA" sz="2600" dirty="0">
                <a:ea typeface="Calibri"/>
                <a:cs typeface="Calibri"/>
              </a:rPr>
              <a:t> des </a:t>
            </a:r>
            <a:r>
              <a:rPr lang="en-CA" sz="2600" dirty="0" err="1">
                <a:ea typeface="Calibri"/>
                <a:cs typeface="Calibri"/>
              </a:rPr>
              <a:t>avis</a:t>
            </a:r>
            <a:r>
              <a:rPr lang="en-CA" sz="2600" dirty="0">
                <a:ea typeface="Calibri"/>
                <a:cs typeface="Calibri"/>
              </a:rPr>
              <a:t> aux voyageurs </a:t>
            </a:r>
            <a:r>
              <a:rPr lang="en-CA" sz="2600" dirty="0" err="1">
                <a:ea typeface="Calibri"/>
                <a:cs typeface="Calibri"/>
              </a:rPr>
              <a:t>concernant</a:t>
            </a:r>
            <a:r>
              <a:rPr lang="en-CA" sz="2600" dirty="0">
                <a:ea typeface="Calibri"/>
                <a:cs typeface="Calibri"/>
              </a:rPr>
              <a:t> le CHIKV pour le Bangladesh, </a:t>
            </a:r>
            <a:r>
              <a:rPr lang="en-CA" sz="2600" dirty="0">
                <a:solidFill>
                  <a:srgbClr val="0070C0"/>
                </a:solidFill>
                <a:ea typeface="Calibri"/>
                <a:cs typeface="Calibri"/>
                <a:hlinkClick r:id="rId3">
                  <a:extLst>
                    <a:ext uri="{A12FA001-AC4F-418D-AE19-62706E023703}">
                      <ahyp:hlinkClr xmlns:ahyp="http://schemas.microsoft.com/office/drawing/2018/hyperlinkcolor" val="tx"/>
                    </a:ext>
                  </a:extLst>
                </a:hlinkClick>
              </a:rPr>
              <a:t>Cuba</a:t>
            </a:r>
            <a:r>
              <a:rPr lang="en-CA" sz="2600" dirty="0">
                <a:ea typeface="Calibri"/>
                <a:cs typeface="Calibri"/>
              </a:rPr>
              <a:t>, la Chine (province du Guangdong) et le Sri Lanka.</a:t>
            </a:r>
            <a:endParaRPr lang="en-CA" dirty="0"/>
          </a:p>
          <a:p>
            <a:pPr lvl="0"/>
            <a:r>
              <a:rPr lang="en-CA" sz="26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Évaluation</a:t>
            </a:r>
            <a:r>
              <a:rPr lang="en-CA" sz="2600" dirty="0">
                <a:solidFill>
                  <a:srgbClr val="0070C0"/>
                </a:solidFill>
                <a:ea typeface="Calibri"/>
                <a:cs typeface="Calibri"/>
                <a:hlinkClick r:id="rId4">
                  <a:extLst>
                    <a:ext uri="{A12FA001-AC4F-418D-AE19-62706E023703}">
                      <ahyp:hlinkClr xmlns:ahyp="http://schemas.microsoft.com/office/drawing/2018/hyperlinkcolor" val="tx"/>
                    </a:ext>
                  </a:extLst>
                </a:hlinkClick>
              </a:rPr>
              <a:t> </a:t>
            </a:r>
            <a:r>
              <a:rPr lang="en-CA" sz="26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rapide</a:t>
            </a:r>
            <a:r>
              <a:rPr lang="en-CA" sz="2600" dirty="0">
                <a:solidFill>
                  <a:srgbClr val="0070C0"/>
                </a:solidFill>
                <a:ea typeface="Calibri"/>
                <a:cs typeface="Calibri"/>
                <a:hlinkClick r:id="rId4">
                  <a:extLst>
                    <a:ext uri="{A12FA001-AC4F-418D-AE19-62706E023703}">
                      <ahyp:hlinkClr xmlns:ahyp="http://schemas.microsoft.com/office/drawing/2018/hyperlinkcolor" val="tx"/>
                    </a:ext>
                  </a:extLst>
                </a:hlinkClick>
              </a:rPr>
              <a:t> des </a:t>
            </a:r>
            <a:r>
              <a:rPr lang="en-CA" sz="26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risques</a:t>
            </a:r>
            <a:r>
              <a:rPr lang="en-CA" sz="2600" dirty="0">
                <a:solidFill>
                  <a:srgbClr val="0070C0"/>
                </a:solidFill>
                <a:ea typeface="Calibri"/>
                <a:cs typeface="Calibri"/>
                <a:hlinkClick r:id="rId4">
                  <a:extLst>
                    <a:ext uri="{A12FA001-AC4F-418D-AE19-62706E023703}">
                      <ahyp:hlinkClr xmlns:ahyp="http://schemas.microsoft.com/office/drawing/2018/hyperlinkcolor" val="tx"/>
                    </a:ext>
                  </a:extLst>
                </a:hlinkClick>
              </a:rPr>
              <a:t> par </a:t>
            </a:r>
            <a:r>
              <a:rPr lang="en-CA" sz="26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l'OMS</a:t>
            </a:r>
            <a:r>
              <a:rPr lang="en-CA" sz="2600" dirty="0">
                <a:solidFill>
                  <a:srgbClr val="0070C0"/>
                </a:solidFill>
                <a:ea typeface="Calibri"/>
                <a:cs typeface="Calibri"/>
                <a:hlinkClick r:id="rId4">
                  <a:extLst>
                    <a:ext uri="{A12FA001-AC4F-418D-AE19-62706E023703}">
                      <ahyp:hlinkClr xmlns:ahyp="http://schemas.microsoft.com/office/drawing/2018/hyperlinkcolor" val="tx"/>
                    </a:ext>
                  </a:extLst>
                </a:hlinkClick>
              </a:rPr>
              <a:t> </a:t>
            </a:r>
            <a:r>
              <a:rPr lang="en-CA" sz="26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concernant</a:t>
            </a:r>
            <a:r>
              <a:rPr lang="en-CA" sz="2600" dirty="0">
                <a:solidFill>
                  <a:srgbClr val="0070C0"/>
                </a:solidFill>
                <a:ea typeface="Calibri"/>
                <a:cs typeface="Calibri"/>
                <a:hlinkClick r:id="rId4">
                  <a:extLst>
                    <a:ext uri="{A12FA001-AC4F-418D-AE19-62706E023703}">
                      <ahyp:hlinkClr xmlns:ahyp="http://schemas.microsoft.com/office/drawing/2018/hyperlinkcolor" val="tx"/>
                    </a:ext>
                  </a:extLst>
                </a:hlinkClick>
              </a:rPr>
              <a:t> la propagation </a:t>
            </a:r>
            <a:r>
              <a:rPr lang="en-CA" sz="26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mondiale</a:t>
            </a:r>
            <a:r>
              <a:rPr lang="en-CA" sz="2600" dirty="0">
                <a:solidFill>
                  <a:srgbClr val="0070C0"/>
                </a:solidFill>
                <a:ea typeface="Calibri"/>
                <a:cs typeface="Calibri"/>
                <a:hlinkClick r:id="rId4">
                  <a:extLst>
                    <a:ext uri="{A12FA001-AC4F-418D-AE19-62706E023703}">
                      <ahyp:hlinkClr xmlns:ahyp="http://schemas.microsoft.com/office/drawing/2018/hyperlinkcolor" val="tx"/>
                    </a:ext>
                  </a:extLst>
                </a:hlinkClick>
              </a:rPr>
              <a:t> du CHIKV</a:t>
            </a:r>
            <a:endParaRPr lang="en-CA" sz="2600" dirty="0">
              <a:solidFill>
                <a:srgbClr val="0070C0"/>
              </a:solidFill>
              <a:ea typeface="Calibri"/>
              <a:cs typeface="Calibri"/>
            </a:endParaRPr>
          </a:p>
          <a:p>
            <a:pPr lvl="1">
              <a:buFont typeface="Courier New" pitchFamily="34"/>
              <a:buChar char="o"/>
            </a:pPr>
            <a:r>
              <a:rPr lang="en-CA" dirty="0">
                <a:ea typeface="Calibri"/>
                <a:cs typeface="Calibri"/>
              </a:rPr>
              <a:t>Le </a:t>
            </a:r>
            <a:r>
              <a:rPr lang="en-CA" dirty="0" err="1">
                <a:ea typeface="Calibri"/>
                <a:cs typeface="Calibri"/>
              </a:rPr>
              <a:t>risque</a:t>
            </a:r>
            <a:r>
              <a:rPr lang="en-CA" dirty="0">
                <a:ea typeface="Calibri"/>
                <a:cs typeface="Calibri"/>
              </a:rPr>
              <a:t> </a:t>
            </a:r>
            <a:r>
              <a:rPr lang="en-CA" dirty="0" err="1">
                <a:ea typeface="Calibri"/>
                <a:cs typeface="Calibri"/>
              </a:rPr>
              <a:t>mondial</a:t>
            </a:r>
            <a:r>
              <a:rPr lang="en-CA" dirty="0">
                <a:ea typeface="Calibri"/>
                <a:cs typeface="Calibri"/>
              </a:rPr>
              <a:t> pour la santé </a:t>
            </a:r>
            <a:r>
              <a:rPr lang="en-CA" dirty="0" err="1">
                <a:ea typeface="Calibri"/>
                <a:cs typeface="Calibri"/>
              </a:rPr>
              <a:t>publique</a:t>
            </a:r>
            <a:r>
              <a:rPr lang="en-CA" dirty="0">
                <a:ea typeface="Calibri"/>
                <a:cs typeface="Calibri"/>
              </a:rPr>
              <a:t> </a:t>
            </a:r>
            <a:r>
              <a:rPr lang="en-CA" dirty="0" err="1">
                <a:ea typeface="Calibri"/>
                <a:cs typeface="Calibri"/>
              </a:rPr>
              <a:t>est</a:t>
            </a:r>
            <a:r>
              <a:rPr lang="en-CA" dirty="0">
                <a:ea typeface="Calibri"/>
                <a:cs typeface="Calibri"/>
              </a:rPr>
              <a:t> </a:t>
            </a:r>
            <a:r>
              <a:rPr lang="en-CA" dirty="0" err="1">
                <a:ea typeface="Calibri"/>
                <a:cs typeface="Calibri"/>
              </a:rPr>
              <a:t>jugé</a:t>
            </a:r>
            <a:r>
              <a:rPr lang="en-CA" dirty="0">
                <a:ea typeface="Calibri"/>
                <a:cs typeface="Calibri"/>
              </a:rPr>
              <a:t> </a:t>
            </a:r>
            <a:r>
              <a:rPr lang="en-CA" b="1" dirty="0" err="1">
                <a:ea typeface="Calibri"/>
                <a:cs typeface="Calibri"/>
              </a:rPr>
              <a:t>modéré</a:t>
            </a:r>
            <a:endParaRPr lang="en-CA" b="1" dirty="0">
              <a:ea typeface="Calibri"/>
              <a:cs typeface="Calibri"/>
            </a:endParaRPr>
          </a:p>
        </p:txBody>
      </p:sp>
      <p:sp>
        <p:nvSpPr>
          <p:cNvPr id="4" name="Slide Number Placeholder 4">
            <a:extLst>
              <a:ext uri="{FF2B5EF4-FFF2-40B4-BE49-F238E27FC236}">
                <a16:creationId xmlns:a16="http://schemas.microsoft.com/office/drawing/2014/main" id="{2862AC64-13FF-8914-DA2E-5B468325E0C5}"/>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334D72-0601-48BA-940F-B3B69F1B8E58}" type="slidenum">
              <a:rPr/>
              <a:t>10</a:t>
            </a:fld>
            <a:endParaRPr lang="en-US" sz="1200" b="0" i="0" u="none" strike="noStrike" kern="1200" cap="none" spc="0" baseline="0">
              <a:solidFill>
                <a:srgbClr val="898989"/>
              </a:solidFill>
              <a:uFillTx/>
              <a:latin typeface="Calibri" pitchFamily="34"/>
            </a:endParaRPr>
          </a:p>
        </p:txBody>
      </p:sp>
      <p:pic>
        <p:nvPicPr>
          <p:cNvPr id="5" name="Content Placeholder 7" descr="A map of the world with different colored countries/regions&#10;&#10;AI-generated content may be incorrect.">
            <a:extLst>
              <a:ext uri="{FF2B5EF4-FFF2-40B4-BE49-F238E27FC236}">
                <a16:creationId xmlns:a16="http://schemas.microsoft.com/office/drawing/2014/main" id="{25093735-D7AA-F175-5D39-3202BF61B41A}"/>
              </a:ext>
            </a:extLst>
          </p:cNvPr>
          <p:cNvPicPr>
            <a:picLocks noGrp="1" noChangeAspect="1"/>
          </p:cNvPicPr>
          <p:nvPr>
            <p:ph idx="2"/>
          </p:nvPr>
        </p:nvPicPr>
        <p:blipFill>
          <a:blip r:embed="rId5"/>
          <a:stretch>
            <a:fillRect/>
          </a:stretch>
        </p:blipFill>
        <p:spPr>
          <a:xfrm>
            <a:off x="5910946" y="598008"/>
            <a:ext cx="6079671" cy="3410218"/>
          </a:xfrm>
          <a:ln w="28575">
            <a:solidFill>
              <a:srgbClr val="000000"/>
            </a:solidFill>
            <a:prstDash val="solid"/>
            <a:miter/>
          </a:ln>
        </p:spPr>
      </p:pic>
      <p:sp>
        <p:nvSpPr>
          <p:cNvPr id="6" name="TextBox 9">
            <a:extLst>
              <a:ext uri="{FF2B5EF4-FFF2-40B4-BE49-F238E27FC236}">
                <a16:creationId xmlns:a16="http://schemas.microsoft.com/office/drawing/2014/main" id="{1AF7EF06-BBF6-4052-0303-BFADA53B3A5F}"/>
              </a:ext>
            </a:extLst>
          </p:cNvPr>
          <p:cNvSpPr txBox="1"/>
          <p:nvPr/>
        </p:nvSpPr>
        <p:spPr>
          <a:xfrm>
            <a:off x="5829300" y="228600"/>
            <a:ext cx="60960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6">
                  <a:extLst>
                    <a:ext uri="{A12FA001-AC4F-418D-AE19-62706E023703}">
                      <ahyp:hlinkClr xmlns:ahyp="http://schemas.microsoft.com/office/drawing/2018/hyperlinkcolor" val="tx"/>
                    </a:ext>
                  </a:extLst>
                </a:hlinkClick>
              </a:rPr>
              <a:t>Aperçu mondial de la maladie à virus Chikungunya</a:t>
            </a:r>
            <a:endParaRPr lang="en-US" sz="1800" b="0" i="0" u="none" strike="noStrike" kern="1200" cap="none" spc="0" baseline="0">
              <a:solidFill>
                <a:srgbClr val="0070C0"/>
              </a:solidFill>
              <a:uFillTx/>
              <a:latin typeface="Calibri" pitchFamily="34"/>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endParaRPr>
          </a:p>
        </p:txBody>
      </p:sp>
      <p:pic>
        <p:nvPicPr>
          <p:cNvPr id="7" name="Picture 10" descr="A table with numbers and a number of cases&#10;&#10;AI-generated content may be incorrect.">
            <a:extLst>
              <a:ext uri="{FF2B5EF4-FFF2-40B4-BE49-F238E27FC236}">
                <a16:creationId xmlns:a16="http://schemas.microsoft.com/office/drawing/2014/main" id="{D1FA3C6D-A486-9A75-8E02-14B637D90F34}"/>
              </a:ext>
            </a:extLst>
          </p:cNvPr>
          <p:cNvPicPr>
            <a:picLocks noChangeAspect="1"/>
          </p:cNvPicPr>
          <p:nvPr/>
        </p:nvPicPr>
        <p:blipFill>
          <a:blip r:embed="rId7"/>
          <a:stretch>
            <a:fillRect/>
          </a:stretch>
        </p:blipFill>
        <p:spPr>
          <a:xfrm>
            <a:off x="6008915" y="4199729"/>
            <a:ext cx="5981703" cy="2557009"/>
          </a:xfrm>
          <a:prstGeom prst="rect">
            <a:avLst/>
          </a:prstGeom>
          <a:noFill/>
          <a:ln w="28575" cap="flat">
            <a:solidFill>
              <a:srgbClr val="000000"/>
            </a:solidFill>
            <a:prstDash val="solid"/>
            <a:miter/>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6AE6-55B2-93F7-6D88-D808E3D98230}"/>
              </a:ext>
            </a:extLst>
          </p:cNvPr>
          <p:cNvSpPr txBox="1">
            <a:spLocks noGrp="1"/>
          </p:cNvSpPr>
          <p:nvPr>
            <p:ph type="title"/>
          </p:nvPr>
        </p:nvSpPr>
        <p:spPr>
          <a:xfrm>
            <a:off x="0" y="41102"/>
            <a:ext cx="10515600" cy="631237"/>
          </a:xfrm>
        </p:spPr>
        <p:txBody>
          <a:bodyPr/>
          <a:lstStyle/>
          <a:p>
            <a:pPr lvl="0"/>
            <a:r>
              <a:rPr lang="en-CA" sz="3200" dirty="0" err="1"/>
              <a:t>Maladie</a:t>
            </a:r>
            <a:r>
              <a:rPr lang="en-CA" sz="3200" dirty="0"/>
              <a:t> de la </a:t>
            </a:r>
            <a:r>
              <a:rPr lang="en-CA" sz="3200" dirty="0" err="1"/>
              <a:t>peau</a:t>
            </a:r>
            <a:r>
              <a:rPr lang="en-CA" sz="3200" dirty="0"/>
              <a:t> </a:t>
            </a:r>
            <a:r>
              <a:rPr lang="en-CA" sz="3200" dirty="0" err="1"/>
              <a:t>bosselée</a:t>
            </a:r>
            <a:r>
              <a:rPr lang="en-CA" sz="3200" dirty="0"/>
              <a:t> </a:t>
            </a:r>
            <a:r>
              <a:rPr lang="en-CA" sz="3200" dirty="0" err="1"/>
              <a:t>en</a:t>
            </a:r>
            <a:r>
              <a:rPr lang="en-CA" sz="3200" dirty="0"/>
              <a:t> Europe</a:t>
            </a:r>
          </a:p>
        </p:txBody>
      </p:sp>
      <p:sp>
        <p:nvSpPr>
          <p:cNvPr id="3" name="Slide Number Placeholder 3">
            <a:extLst>
              <a:ext uri="{FF2B5EF4-FFF2-40B4-BE49-F238E27FC236}">
                <a16:creationId xmlns:a16="http://schemas.microsoft.com/office/drawing/2014/main" id="{6A848EC0-6A75-E278-DF99-09BD8CA58963}"/>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25E62A-86B3-42EE-91F9-411FB8FF92A9}" type="slidenum">
              <a:rPr/>
              <a:t>11</a:t>
            </a:fld>
            <a:endParaRPr lang="en-US" sz="1200" b="0" i="0" u="none" strike="noStrike" kern="1200" cap="none" spc="0" baseline="0">
              <a:solidFill>
                <a:srgbClr val="898989"/>
              </a:solidFill>
              <a:uFillTx/>
              <a:latin typeface="Calibri" pitchFamily="34"/>
            </a:endParaRPr>
          </a:p>
        </p:txBody>
      </p:sp>
      <p:sp>
        <p:nvSpPr>
          <p:cNvPr id="4" name="TextBox 8">
            <a:extLst>
              <a:ext uri="{FF2B5EF4-FFF2-40B4-BE49-F238E27FC236}">
                <a16:creationId xmlns:a16="http://schemas.microsoft.com/office/drawing/2014/main" id="{92E82545-BC77-6D6E-45E5-6709FF73E918}"/>
              </a:ext>
            </a:extLst>
          </p:cNvPr>
          <p:cNvSpPr txBox="1"/>
          <p:nvPr/>
        </p:nvSpPr>
        <p:spPr>
          <a:xfrm>
            <a:off x="10722714" y="607997"/>
            <a:ext cx="609467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dirty="0">
                <a:solidFill>
                  <a:srgbClr val="000000"/>
                </a:solidFill>
                <a:uFillTx/>
                <a:latin typeface="Calibri" pitchFamily="34"/>
                <a:hlinkClick r:id="rId3">
                  <a:extLst>
                    <a:ext uri="{A12FA001-AC4F-418D-AE19-62706E023703}">
                      <ahyp:hlinkClr xmlns:ahyp="http://schemas.microsoft.com/office/drawing/2018/hyperlinkcolor" val="tx"/>
                    </a:ext>
                  </a:extLst>
                </a:hlinkClick>
              </a:rPr>
              <a:t>Empress +</a:t>
            </a:r>
            <a:endParaRPr lang="en-CA" sz="1800" b="0" i="0" u="none" strike="noStrike" kern="1200" cap="none" spc="0" baseline="0" dirty="0">
              <a:solidFill>
                <a:srgbClr val="000000"/>
              </a:solidFill>
              <a:uFillTx/>
              <a:latin typeface="Calibri" pitchFamily="34"/>
            </a:endParaRPr>
          </a:p>
        </p:txBody>
      </p:sp>
      <p:sp>
        <p:nvSpPr>
          <p:cNvPr id="5" name="TextBox 10">
            <a:extLst>
              <a:ext uri="{FF2B5EF4-FFF2-40B4-BE49-F238E27FC236}">
                <a16:creationId xmlns:a16="http://schemas.microsoft.com/office/drawing/2014/main" id="{2609A5E2-614B-C95C-3768-CCB5420B56D6}"/>
              </a:ext>
            </a:extLst>
          </p:cNvPr>
          <p:cNvSpPr txBox="1"/>
          <p:nvPr/>
        </p:nvSpPr>
        <p:spPr>
          <a:xfrm>
            <a:off x="6544957" y="698189"/>
            <a:ext cx="6762582"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000000"/>
                </a:solidFill>
                <a:uFillTx/>
                <a:latin typeface="Calibri"/>
                <a:ea typeface="Calibri"/>
                <a:cs typeface="Calibri"/>
              </a:rPr>
              <a:t>Cas de LSD : </a:t>
            </a:r>
            <a:r>
              <a:rPr lang="en-US" sz="1600" b="1" i="0" u="none" strike="noStrike" kern="1200" cap="none" spc="0" baseline="0" dirty="0" err="1">
                <a:solidFill>
                  <a:srgbClr val="000000"/>
                </a:solidFill>
                <a:uFillTx/>
                <a:latin typeface="Calibri"/>
                <a:ea typeface="Calibri"/>
                <a:cs typeface="Calibri"/>
              </a:rPr>
              <a:t>octobre</a:t>
            </a:r>
            <a:r>
              <a:rPr lang="en-US" sz="1600" b="1" i="0" u="none" strike="noStrike" kern="1200" cap="none" spc="0" baseline="0" dirty="0">
                <a:solidFill>
                  <a:srgbClr val="000000"/>
                </a:solidFill>
                <a:uFillTx/>
                <a:latin typeface="Calibri"/>
                <a:ea typeface="Calibri"/>
                <a:cs typeface="Calibri"/>
              </a:rPr>
              <a:t> 2025 – </a:t>
            </a:r>
            <a:r>
              <a:rPr lang="en-US" sz="1600" b="1" i="0" u="none" strike="noStrike" kern="1200" cap="none" spc="0" baseline="0" dirty="0" err="1">
                <a:solidFill>
                  <a:srgbClr val="000000"/>
                </a:solidFill>
                <a:uFillTx/>
                <a:latin typeface="Calibri"/>
                <a:ea typeface="Calibri"/>
                <a:cs typeface="Calibri"/>
              </a:rPr>
              <a:t>décembre</a:t>
            </a:r>
            <a:r>
              <a:rPr lang="en-US" sz="1600" b="1" i="0" u="none" strike="noStrike" kern="1200" cap="none" spc="0" baseline="0" dirty="0">
                <a:solidFill>
                  <a:srgbClr val="000000"/>
                </a:solidFill>
                <a:uFillTx/>
                <a:latin typeface="Calibri"/>
                <a:ea typeface="Calibri"/>
                <a:cs typeface="Calibri"/>
              </a:rPr>
              <a:t> 2025</a:t>
            </a:r>
            <a:endParaRPr lang="en-CA" sz="1600" b="0" i="0" u="none" strike="noStrike" kern="1200" cap="none" spc="0" baseline="0" dirty="0">
              <a:solidFill>
                <a:srgbClr val="000000"/>
              </a:solidFill>
              <a:uFillTx/>
              <a:latin typeface="Calibri"/>
              <a:ea typeface="Calibri"/>
              <a:cs typeface="Calibri"/>
            </a:endParaRPr>
          </a:p>
        </p:txBody>
      </p:sp>
      <p:sp>
        <p:nvSpPr>
          <p:cNvPr id="6" name="TextBox 12">
            <a:extLst>
              <a:ext uri="{FF2B5EF4-FFF2-40B4-BE49-F238E27FC236}">
                <a16:creationId xmlns:a16="http://schemas.microsoft.com/office/drawing/2014/main" id="{E0366261-E35B-0801-5F44-42E6D8FE947A}"/>
              </a:ext>
            </a:extLst>
          </p:cNvPr>
          <p:cNvSpPr txBox="1"/>
          <p:nvPr/>
        </p:nvSpPr>
        <p:spPr>
          <a:xfrm>
            <a:off x="279946" y="974063"/>
            <a:ext cx="6087883" cy="3170099"/>
          </a:xfrm>
          <a:prstGeom prst="rect">
            <a:avLst/>
          </a:prstGeom>
          <a:noFill/>
          <a:ln cap="flat">
            <a:noFill/>
          </a:ln>
        </p:spPr>
        <p:txBody>
          <a:bodyPr vert="horz" wrap="square" lIns="91440" tIns="45720" rIns="91440" bIns="45720" anchor="t" anchorCtr="0" compatLnSpc="1">
            <a:spAutoFit/>
          </a:bodyPr>
          <a:lstStyle/>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a:solidFill>
                  <a:srgbClr val="0070C0"/>
                </a:solidFill>
                <a:uFillTx/>
                <a:latin typeface="Calibri"/>
                <a:ea typeface="Calibri"/>
                <a:cs typeface="Calibri"/>
                <a:hlinkClick r:id="rId4">
                  <a:extLst>
                    <a:ext uri="{A12FA001-AC4F-418D-AE19-62706E023703}">
                      <ahyp:hlinkClr xmlns:ahyp="http://schemas.microsoft.com/office/drawing/2018/hyperlinkcolor" val="tx"/>
                    </a:ext>
                  </a:extLst>
                </a:hlinkClick>
              </a:rPr>
              <a:t>France </a:t>
            </a:r>
            <a:r>
              <a:rPr lang="en-CA" sz="2000" b="0" i="0" u="none" strike="noStrike" kern="1200" cap="none" spc="0" baseline="0" dirty="0">
                <a:solidFill>
                  <a:srgbClr val="000000"/>
                </a:solidFill>
                <a:uFillTx/>
                <a:latin typeface="Calibri"/>
                <a:ea typeface="Calibri"/>
                <a:cs typeface="Calibri"/>
              </a:rPr>
              <a:t>: 115 cas, </a:t>
            </a:r>
            <a:r>
              <a:rPr lang="fr-FR" sz="2000" b="0" i="0" u="none" strike="noStrike" kern="1200" cap="none" spc="0" baseline="0" dirty="0">
                <a:solidFill>
                  <a:srgbClr val="000000"/>
                </a:solidFill>
                <a:uFillTx/>
                <a:latin typeface="Calibri"/>
                <a:ea typeface="Calibri"/>
                <a:cs typeface="Calibri"/>
              </a:rPr>
              <a:t>Savoie (32), Haute-Savoie (44), Ain (3), Rhône (1), Jura (7), Pyrénées-Orientales (22), Doubs (1), Ariège (1) et Hautes-Pyrénées (1), Haute-Garonne (2), Aude (1)</a:t>
            </a:r>
            <a:endParaRPr lang="en-US" sz="1600" b="0" i="0" u="none" strike="noStrike" kern="1200" cap="none" spc="0" baseline="0" dirty="0">
              <a:solidFill>
                <a:srgbClr val="000000"/>
              </a:solidFill>
              <a:uFillTx/>
              <a:latin typeface="Calibri"/>
              <a:ea typeface="Calibri"/>
              <a:cs typeface="Calibri"/>
            </a:endParaRP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a:solidFill>
                  <a:srgbClr val="0070C0"/>
                </a:solidFill>
                <a:uFillTx/>
                <a:latin typeface="Calibri"/>
                <a:ea typeface="Calibri"/>
                <a:cs typeface="Calibri"/>
                <a:hlinkClick r:id="rId5">
                  <a:extLst>
                    <a:ext uri="{A12FA001-AC4F-418D-AE19-62706E023703}">
                      <ahyp:hlinkClr xmlns:ahyp="http://schemas.microsoft.com/office/drawing/2018/hyperlinkcolor" val="tx"/>
                    </a:ext>
                  </a:extLst>
                </a:hlinkClick>
              </a:rPr>
              <a:t>Italie </a:t>
            </a:r>
            <a:r>
              <a:rPr lang="en-CA" sz="2000" b="0" i="0" u="none" strike="noStrike" kern="1200" cap="none" spc="0" baseline="0" dirty="0">
                <a:solidFill>
                  <a:srgbClr val="000000"/>
                </a:solidFill>
                <a:uFillTx/>
                <a:latin typeface="Calibri"/>
                <a:ea typeface="Calibri"/>
                <a:cs typeface="Calibri"/>
              </a:rPr>
              <a:t>: 80 cas, </a:t>
            </a:r>
            <a:r>
              <a:rPr lang="en-CA" sz="2000" b="0" i="0" u="none" strike="noStrike" kern="1200" cap="none" spc="0" baseline="0" dirty="0" err="1">
                <a:solidFill>
                  <a:srgbClr val="000000"/>
                </a:solidFill>
                <a:uFillTx/>
                <a:latin typeface="Calibri"/>
                <a:ea typeface="Calibri"/>
                <a:cs typeface="Calibri"/>
              </a:rPr>
              <a:t>concentrés</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en</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Sardaigne</a:t>
            </a:r>
            <a:r>
              <a:rPr lang="en-CA" sz="2000" b="0" i="0" u="none" strike="noStrike" kern="1200" cap="none" spc="0" baseline="0" dirty="0">
                <a:solidFill>
                  <a:srgbClr val="000000"/>
                </a:solidFill>
                <a:uFillTx/>
                <a:latin typeface="Calibri"/>
                <a:ea typeface="Calibri"/>
                <a:cs typeface="Calibri"/>
              </a:rPr>
              <a:t>, avec un </a:t>
            </a:r>
            <a:r>
              <a:rPr lang="en-CA" sz="2000" b="0" i="0" u="none" strike="noStrike" kern="1200" cap="none" spc="0" baseline="0" dirty="0" err="1">
                <a:solidFill>
                  <a:srgbClr val="000000"/>
                </a:solidFill>
                <a:uFillTx/>
                <a:latin typeface="Calibri"/>
                <a:ea typeface="Calibri"/>
                <a:cs typeface="Calibri"/>
              </a:rPr>
              <a:t>cas</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en</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Lombardie</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lié</a:t>
            </a:r>
            <a:r>
              <a:rPr lang="en-CA" sz="2000" b="0" i="0" u="none" strike="noStrike" kern="1200" cap="none" spc="0" baseline="0" dirty="0">
                <a:solidFill>
                  <a:srgbClr val="000000"/>
                </a:solidFill>
                <a:uFillTx/>
                <a:latin typeface="Calibri"/>
                <a:ea typeface="Calibri"/>
                <a:cs typeface="Calibri"/>
              </a:rPr>
              <a:t> au </a:t>
            </a:r>
            <a:r>
              <a:rPr lang="en-CA" sz="2000" b="0" i="0" u="none" strike="noStrike" kern="1200" cap="none" spc="0" baseline="0" dirty="0" err="1">
                <a:solidFill>
                  <a:srgbClr val="000000"/>
                </a:solidFill>
                <a:uFillTx/>
                <a:latin typeface="Calibri"/>
                <a:ea typeface="Calibri"/>
                <a:cs typeface="Calibri"/>
              </a:rPr>
              <a:t>déplacement</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d'animaux</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depuis</a:t>
            </a:r>
            <a:r>
              <a:rPr lang="en-CA" sz="2000" b="0" i="0" u="none" strike="noStrike" kern="1200" cap="none" spc="0" baseline="0" dirty="0">
                <a:solidFill>
                  <a:srgbClr val="000000"/>
                </a:solidFill>
                <a:uFillTx/>
                <a:latin typeface="Calibri"/>
                <a:ea typeface="Calibri"/>
                <a:cs typeface="Calibri"/>
              </a:rPr>
              <a:t> la </a:t>
            </a:r>
            <a:r>
              <a:rPr lang="en-CA" sz="2000" b="0" i="0" u="none" strike="noStrike" kern="1200" cap="none" spc="0" baseline="0" dirty="0" err="1">
                <a:solidFill>
                  <a:srgbClr val="000000"/>
                </a:solidFill>
                <a:uFillTx/>
                <a:latin typeface="Calibri"/>
                <a:ea typeface="Calibri"/>
                <a:cs typeface="Calibri"/>
              </a:rPr>
              <a:t>Sardaigne</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aucun</a:t>
            </a:r>
            <a:r>
              <a:rPr lang="en-CA" sz="2000" b="0" i="0" u="none" strike="noStrike" kern="1200" cap="none" spc="0" baseline="0" dirty="0">
                <a:solidFill>
                  <a:srgbClr val="000000"/>
                </a:solidFill>
                <a:uFillTx/>
                <a:latin typeface="Calibri"/>
                <a:ea typeface="Calibri"/>
                <a:cs typeface="Calibri"/>
              </a:rPr>
              <a:t> nouveau cas </a:t>
            </a:r>
            <a:r>
              <a:rPr lang="en-CA" sz="2000" b="0" i="0" u="none" strike="noStrike" kern="1200" cap="none" spc="0" baseline="0" dirty="0" err="1">
                <a:solidFill>
                  <a:srgbClr val="000000"/>
                </a:solidFill>
                <a:uFillTx/>
                <a:latin typeface="Calibri"/>
                <a:ea typeface="Calibri"/>
                <a:cs typeface="Calibri"/>
              </a:rPr>
              <a:t>signalé</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depuis</a:t>
            </a:r>
            <a:r>
              <a:rPr lang="en-CA" sz="2000" b="0" i="0" u="none" strike="noStrike" kern="1200" cap="none" spc="0" baseline="0" dirty="0">
                <a:solidFill>
                  <a:srgbClr val="000000"/>
                </a:solidFill>
                <a:uFillTx/>
                <a:latin typeface="Calibri"/>
                <a:ea typeface="Calibri"/>
                <a:cs typeface="Calibri"/>
              </a:rPr>
              <a:t> début </a:t>
            </a:r>
            <a:r>
              <a:rPr lang="en-CA" sz="2000" b="0" i="0" u="none" strike="noStrike" kern="1200" cap="none" spc="0" baseline="0" dirty="0" err="1">
                <a:solidFill>
                  <a:srgbClr val="000000"/>
                </a:solidFill>
                <a:uFillTx/>
                <a:latin typeface="Calibri"/>
                <a:ea typeface="Calibri"/>
                <a:cs typeface="Calibri"/>
              </a:rPr>
              <a:t>novembre</a:t>
            </a:r>
            <a:r>
              <a:rPr lang="en-CA" sz="2000" b="0" i="0" u="none" strike="noStrike" kern="1200" cap="none" spc="0" baseline="0" dirty="0">
                <a:solidFill>
                  <a:srgbClr val="000000"/>
                </a:solidFill>
                <a:uFillTx/>
                <a:latin typeface="Calibri"/>
                <a:ea typeface="Calibri"/>
                <a:cs typeface="Calibri"/>
              </a:rPr>
              <a:t> 2025</a:t>
            </a: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err="1">
                <a:solidFill>
                  <a:srgbClr val="0070C0"/>
                </a:solidFill>
                <a:uFillTx/>
                <a:latin typeface="Calibri"/>
                <a:ea typeface="Calibri"/>
                <a:cs typeface="Calibri"/>
                <a:hlinkClick r:id="rId6">
                  <a:extLst>
                    <a:ext uri="{A12FA001-AC4F-418D-AE19-62706E023703}">
                      <ahyp:hlinkClr xmlns:ahyp="http://schemas.microsoft.com/office/drawing/2018/hyperlinkcolor" val="tx"/>
                    </a:ext>
                  </a:extLst>
                </a:hlinkClick>
              </a:rPr>
              <a:t>Espagne</a:t>
            </a:r>
            <a:r>
              <a:rPr lang="en-CA" sz="2000" b="0" i="0" u="none" strike="noStrike" kern="1200" cap="none" spc="0" baseline="0" dirty="0">
                <a:solidFill>
                  <a:srgbClr val="0070C0"/>
                </a:solidFill>
                <a:uFillTx/>
                <a:latin typeface="Calibri"/>
                <a:ea typeface="Calibri"/>
                <a:cs typeface="Calibri"/>
                <a:hlinkClick r:id="rId6">
                  <a:extLst>
                    <a:ext uri="{A12FA001-AC4F-418D-AE19-62706E023703}">
                      <ahyp:hlinkClr xmlns:ahyp="http://schemas.microsoft.com/office/drawing/2018/hyperlinkcolor" val="tx"/>
                    </a:ext>
                  </a:extLst>
                </a:hlinkClick>
              </a:rPr>
              <a:t> </a:t>
            </a:r>
            <a:r>
              <a:rPr lang="en-CA" sz="2000" b="0" i="0" u="none" strike="noStrike" kern="1200" cap="none" spc="0" baseline="0" dirty="0">
                <a:solidFill>
                  <a:srgbClr val="000000"/>
                </a:solidFill>
                <a:uFillTx/>
                <a:latin typeface="Calibri"/>
                <a:ea typeface="Calibri"/>
                <a:cs typeface="Calibri"/>
              </a:rPr>
              <a:t>: </a:t>
            </a:r>
            <a:r>
              <a:rPr lang="en-CA" sz="2000" b="0" i="0" u="none" strike="noStrike" kern="1200" cap="none" spc="0" baseline="0" dirty="0" err="1">
                <a:solidFill>
                  <a:srgbClr val="000000"/>
                </a:solidFill>
                <a:uFillTx/>
                <a:latin typeface="Calibri"/>
                <a:ea typeface="Calibri"/>
                <a:cs typeface="Calibri"/>
              </a:rPr>
              <a:t>cas</a:t>
            </a:r>
            <a:r>
              <a:rPr lang="en-CA" sz="2000" b="0" i="0" u="none" strike="noStrike" kern="1200" cap="none" spc="0" baseline="0" dirty="0">
                <a:solidFill>
                  <a:srgbClr val="000000"/>
                </a:solidFill>
                <a:uFillTx/>
                <a:latin typeface="Calibri"/>
                <a:ea typeface="Calibri"/>
                <a:cs typeface="Calibri"/>
              </a:rPr>
              <a:t> à </a:t>
            </a:r>
            <a:r>
              <a:rPr lang="en-CA" sz="2000" b="0" i="0" u="none" strike="noStrike" kern="1200" cap="none" spc="0" baseline="0" dirty="0" err="1">
                <a:solidFill>
                  <a:srgbClr val="000000"/>
                </a:solidFill>
                <a:uFillTx/>
                <a:latin typeface="Calibri"/>
                <a:ea typeface="Calibri"/>
                <a:cs typeface="Calibri"/>
              </a:rPr>
              <a:t>Gérone</a:t>
            </a:r>
            <a:r>
              <a:rPr lang="en-CA" sz="2000" b="0" i="0" u="none" strike="noStrike" kern="1200" cap="none" spc="0" baseline="0" dirty="0">
                <a:solidFill>
                  <a:srgbClr val="000000"/>
                </a:solidFill>
                <a:uFillTx/>
                <a:latin typeface="Calibri"/>
                <a:ea typeface="Calibri"/>
                <a:cs typeface="Calibri"/>
              </a:rPr>
              <a:t>, près de la </a:t>
            </a:r>
            <a:r>
              <a:rPr lang="en-CA" sz="2000" b="0" i="0" u="none" strike="noStrike" kern="1200" cap="none" spc="0" baseline="0" dirty="0" err="1">
                <a:solidFill>
                  <a:srgbClr val="000000"/>
                </a:solidFill>
                <a:uFillTx/>
                <a:latin typeface="Calibri"/>
                <a:ea typeface="Calibri"/>
                <a:cs typeface="Calibri"/>
              </a:rPr>
              <a:t>frontière</a:t>
            </a:r>
            <a:r>
              <a:rPr lang="en-CA" sz="2000" b="0" i="0" u="none" strike="noStrike" kern="1200" cap="none" spc="0" baseline="0" dirty="0">
                <a:solidFill>
                  <a:srgbClr val="000000"/>
                </a:solidFill>
                <a:uFillTx/>
                <a:latin typeface="Calibri"/>
                <a:ea typeface="Calibri"/>
                <a:cs typeface="Calibri"/>
              </a:rPr>
              <a:t> française, 17 cas </a:t>
            </a:r>
            <a:r>
              <a:rPr lang="en-CA" sz="2000" b="0" i="0" u="none" strike="noStrike" kern="1200" cap="none" spc="0" baseline="0" dirty="0" err="1">
                <a:solidFill>
                  <a:srgbClr val="000000"/>
                </a:solidFill>
                <a:uFillTx/>
                <a:latin typeface="Calibri"/>
                <a:ea typeface="Calibri"/>
                <a:cs typeface="Calibri"/>
              </a:rPr>
              <a:t>signalés</a:t>
            </a:r>
            <a:r>
              <a:rPr lang="en-CA" sz="2000" b="0" i="0" u="none" strike="noStrike" kern="1200" cap="none" spc="0" baseline="0" dirty="0">
                <a:solidFill>
                  <a:srgbClr val="000000"/>
                </a:solidFill>
                <a:uFillTx/>
                <a:latin typeface="Calibri"/>
                <a:ea typeface="Calibri"/>
                <a:cs typeface="Calibri"/>
              </a:rPr>
              <a:t> au 27 </a:t>
            </a:r>
            <a:r>
              <a:rPr lang="en-CA" sz="2000" b="0" i="0" u="none" strike="noStrike" kern="1200" cap="none" spc="0" baseline="0" dirty="0" err="1">
                <a:solidFill>
                  <a:srgbClr val="000000"/>
                </a:solidFill>
                <a:uFillTx/>
                <a:latin typeface="Calibri"/>
                <a:ea typeface="Calibri"/>
                <a:cs typeface="Calibri"/>
              </a:rPr>
              <a:t>octobre</a:t>
            </a:r>
            <a:endParaRPr lang="en-CA" sz="2000" b="0" i="0" u="none" strike="noStrike" kern="1200" cap="none" spc="0" baseline="0" dirty="0">
              <a:solidFill>
                <a:srgbClr val="000000"/>
              </a:solidFill>
              <a:uFillTx/>
              <a:latin typeface="Calibri"/>
              <a:ea typeface="Calibri"/>
              <a:cs typeface="Calibri"/>
            </a:endParaRPr>
          </a:p>
        </p:txBody>
      </p:sp>
      <p:pic>
        <p:nvPicPr>
          <p:cNvPr id="7" name="Picture 3">
            <a:extLst>
              <a:ext uri="{FF2B5EF4-FFF2-40B4-BE49-F238E27FC236}">
                <a16:creationId xmlns:a16="http://schemas.microsoft.com/office/drawing/2014/main" id="{079CF4B6-9F54-419A-5877-1A7B5D5C136F}"/>
              </a:ext>
            </a:extLst>
          </p:cNvPr>
          <p:cNvPicPr>
            <a:picLocks noChangeAspect="1"/>
          </p:cNvPicPr>
          <p:nvPr/>
        </p:nvPicPr>
        <p:blipFill>
          <a:blip r:embed="rId7"/>
          <a:stretch>
            <a:fillRect/>
          </a:stretch>
        </p:blipFill>
        <p:spPr>
          <a:xfrm>
            <a:off x="6644783" y="990257"/>
            <a:ext cx="4709020" cy="3283025"/>
          </a:xfrm>
          <a:prstGeom prst="rect">
            <a:avLst/>
          </a:prstGeom>
          <a:noFill/>
          <a:ln w="19046" cap="flat">
            <a:solidFill>
              <a:srgbClr val="000000"/>
            </a:solidFill>
            <a:prstDash val="solid"/>
            <a:miter/>
          </a:ln>
        </p:spPr>
      </p:pic>
      <p:sp>
        <p:nvSpPr>
          <p:cNvPr id="8" name="TextBox 6">
            <a:extLst>
              <a:ext uri="{FF2B5EF4-FFF2-40B4-BE49-F238E27FC236}">
                <a16:creationId xmlns:a16="http://schemas.microsoft.com/office/drawing/2014/main" id="{C7366AF5-C843-062A-45A4-1168D3D67746}"/>
              </a:ext>
            </a:extLst>
          </p:cNvPr>
          <p:cNvSpPr txBox="1"/>
          <p:nvPr/>
        </p:nvSpPr>
        <p:spPr>
          <a:xfrm>
            <a:off x="279946" y="4349047"/>
            <a:ext cx="10563515" cy="1323439"/>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dirty="0" err="1">
                <a:solidFill>
                  <a:srgbClr val="0070C0"/>
                </a:solidFill>
                <a:uFillTx/>
                <a:latin typeface="Calibri"/>
                <a:ea typeface="Calibri"/>
                <a:cs typeface="Calibri"/>
                <a:hlinkClick r:id="rId8">
                  <a:extLst>
                    <a:ext uri="{A12FA001-AC4F-418D-AE19-62706E023703}">
                      <ahyp:hlinkClr xmlns:ahyp="http://schemas.microsoft.com/office/drawing/2018/hyperlinkcolor" val="tx"/>
                    </a:ext>
                  </a:extLst>
                </a:hlinkClick>
              </a:rPr>
              <a:t>Évaluation</a:t>
            </a:r>
            <a:r>
              <a:rPr lang="en-US" sz="2000" b="0" i="0" u="none" strike="noStrike" kern="1200" cap="none" spc="0" baseline="0" dirty="0">
                <a:solidFill>
                  <a:srgbClr val="0070C0"/>
                </a:solidFill>
                <a:uFillTx/>
                <a:latin typeface="Calibri"/>
                <a:ea typeface="Calibri"/>
                <a:cs typeface="Calibri"/>
                <a:hlinkClick r:id="rId8">
                  <a:extLst>
                    <a:ext uri="{A12FA001-AC4F-418D-AE19-62706E023703}">
                      <ahyp:hlinkClr xmlns:ahyp="http://schemas.microsoft.com/office/drawing/2018/hyperlinkcolor" val="tx"/>
                    </a:ext>
                  </a:extLst>
                </a:hlinkClick>
              </a:rPr>
              <a:t> des cas de LSD par le DEFRA </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l'analyse</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phylogénétique</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indique</a:t>
            </a:r>
            <a:r>
              <a:rPr lang="en-US" sz="2000" b="0" i="0" u="none" strike="noStrike" kern="1200" cap="none" spc="0" baseline="0" dirty="0">
                <a:solidFill>
                  <a:srgbClr val="000000"/>
                </a:solidFill>
                <a:uFillTx/>
                <a:latin typeface="Calibri"/>
                <a:ea typeface="Calibri"/>
                <a:cs typeface="Calibri"/>
              </a:rPr>
              <a:t> que les cas </a:t>
            </a:r>
            <a:r>
              <a:rPr lang="en-US" sz="2000" b="0" i="0" u="none" strike="noStrike" kern="1200" cap="none" spc="0" baseline="0" dirty="0" err="1">
                <a:solidFill>
                  <a:srgbClr val="000000"/>
                </a:solidFill>
                <a:uFillTx/>
                <a:latin typeface="Calibri"/>
                <a:ea typeface="Calibri"/>
                <a:cs typeface="Calibri"/>
              </a:rPr>
              <a:t>en</a:t>
            </a:r>
            <a:r>
              <a:rPr lang="en-US" sz="2000" b="0" i="0" u="none" strike="noStrike" kern="1200" cap="none" spc="0" baseline="0" dirty="0">
                <a:solidFill>
                  <a:srgbClr val="000000"/>
                </a:solidFill>
                <a:uFillTx/>
                <a:latin typeface="Calibri"/>
                <a:ea typeface="Calibri"/>
                <a:cs typeface="Calibri"/>
              </a:rPr>
              <a:t> France et </a:t>
            </a:r>
            <a:r>
              <a:rPr lang="en-US" sz="2000" b="0" i="0" u="none" strike="noStrike" kern="1200" cap="none" spc="0" baseline="0" dirty="0" err="1">
                <a:solidFill>
                  <a:srgbClr val="000000"/>
                </a:solidFill>
                <a:uFillTx/>
                <a:latin typeface="Calibri"/>
                <a:ea typeface="Calibri"/>
                <a:cs typeface="Calibri"/>
              </a:rPr>
              <a:t>en</a:t>
            </a:r>
            <a:r>
              <a:rPr lang="en-US" sz="2000" b="0" i="0" u="none" strike="noStrike" kern="1200" cap="none" spc="0" baseline="0" dirty="0">
                <a:solidFill>
                  <a:srgbClr val="000000"/>
                </a:solidFill>
                <a:uFillTx/>
                <a:latin typeface="Calibri"/>
                <a:ea typeface="Calibri"/>
                <a:cs typeface="Calibri"/>
              </a:rPr>
              <a:t> Italie </a:t>
            </a:r>
            <a:r>
              <a:rPr lang="en-US" sz="2000" b="0" i="0" u="none" strike="noStrike" kern="1200" cap="none" spc="0" baseline="0" dirty="0" err="1">
                <a:solidFill>
                  <a:srgbClr val="000000"/>
                </a:solidFill>
                <a:uFillTx/>
                <a:latin typeface="Calibri"/>
                <a:ea typeface="Calibri"/>
                <a:cs typeface="Calibri"/>
              </a:rPr>
              <a:t>sont</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dus</a:t>
            </a:r>
            <a:r>
              <a:rPr lang="en-US" sz="2000" b="0" i="0" u="none" strike="noStrike" kern="1200" cap="none" spc="0" baseline="0" dirty="0">
                <a:solidFill>
                  <a:srgbClr val="000000"/>
                </a:solidFill>
                <a:uFillTx/>
                <a:latin typeface="Calibri"/>
                <a:ea typeface="Calibri"/>
                <a:cs typeface="Calibri"/>
              </a:rPr>
              <a:t> à </a:t>
            </a:r>
            <a:r>
              <a:rPr lang="en-US" sz="2000" b="1" i="0" u="none" strike="noStrike" kern="1200" cap="none" spc="0" baseline="0" dirty="0">
                <a:solidFill>
                  <a:srgbClr val="000000"/>
                </a:solidFill>
                <a:uFillTx/>
                <a:latin typeface="Calibri"/>
                <a:ea typeface="Calibri"/>
                <a:cs typeface="Calibri"/>
              </a:rPr>
              <a:t>la </a:t>
            </a:r>
            <a:r>
              <a:rPr lang="en-US" sz="2000" b="1" i="0" u="none" strike="noStrike" kern="1200" cap="none" spc="0" baseline="0" dirty="0" err="1">
                <a:solidFill>
                  <a:srgbClr val="000000"/>
                </a:solidFill>
                <a:uFillTx/>
                <a:latin typeface="Calibri"/>
                <a:ea typeface="Calibri"/>
                <a:cs typeface="Calibri"/>
              </a:rPr>
              <a:t>souche</a:t>
            </a:r>
            <a:r>
              <a:rPr lang="en-US" sz="2000" b="1" i="0" u="none" strike="noStrike" kern="1200" cap="none" spc="0" baseline="0" dirty="0">
                <a:solidFill>
                  <a:srgbClr val="000000"/>
                </a:solidFill>
                <a:uFillTx/>
                <a:latin typeface="Calibri"/>
                <a:ea typeface="Calibri"/>
                <a:cs typeface="Calibri"/>
              </a:rPr>
              <a:t> du clade 1.2, </a:t>
            </a:r>
            <a:r>
              <a:rPr lang="en-US" sz="2000" b="0" i="0" u="none" strike="noStrike" kern="1200" cap="none" spc="0" baseline="0" dirty="0">
                <a:solidFill>
                  <a:srgbClr val="000000"/>
                </a:solidFill>
                <a:uFillTx/>
                <a:latin typeface="Calibri"/>
                <a:ea typeface="Calibri"/>
                <a:cs typeface="Calibri"/>
              </a:rPr>
              <a:t>le </a:t>
            </a:r>
            <a:r>
              <a:rPr lang="en-US" sz="2000" b="0" i="0" u="none" strike="noStrike" kern="1200" cap="none" spc="0" baseline="0" dirty="0" err="1">
                <a:solidFill>
                  <a:srgbClr val="000000"/>
                </a:solidFill>
                <a:uFillTx/>
                <a:latin typeface="Calibri"/>
                <a:ea typeface="Calibri"/>
                <a:cs typeface="Calibri"/>
              </a:rPr>
              <a:t>même</a:t>
            </a:r>
            <a:r>
              <a:rPr lang="en-US" sz="2000" b="0" i="0" u="none" strike="noStrike" kern="1200" cap="none" spc="0" baseline="0" dirty="0">
                <a:solidFill>
                  <a:srgbClr val="000000"/>
                </a:solidFill>
                <a:uFillTx/>
                <a:latin typeface="Calibri"/>
                <a:ea typeface="Calibri"/>
                <a:cs typeface="Calibri"/>
              </a:rPr>
              <a:t> clade qui </a:t>
            </a:r>
            <a:r>
              <a:rPr lang="en-US" sz="2000" b="0" i="0" u="none" strike="noStrike" kern="1200" cap="none" spc="0" baseline="0" dirty="0" err="1">
                <a:solidFill>
                  <a:srgbClr val="000000"/>
                </a:solidFill>
                <a:uFillTx/>
                <a:latin typeface="Calibri"/>
                <a:ea typeface="Calibri"/>
                <a:cs typeface="Calibri"/>
              </a:rPr>
              <a:t>circulait</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en</a:t>
            </a:r>
            <a:r>
              <a:rPr lang="en-US" sz="2000" b="0" i="0" u="none" strike="noStrike" kern="1200" cap="none" spc="0" baseline="0" dirty="0">
                <a:solidFill>
                  <a:srgbClr val="000000"/>
                </a:solidFill>
                <a:uFillTx/>
                <a:latin typeface="Calibri"/>
                <a:ea typeface="Calibri"/>
                <a:cs typeface="Calibri"/>
              </a:rPr>
              <a:t> Europe entre 2015 et 2017 </a:t>
            </a:r>
            <a:endParaRPr lang="en-US" sz="1600" b="0" i="0" u="none" strike="noStrike" kern="1200" cap="none" spc="0" baseline="0" dirty="0">
              <a:solidFill>
                <a:srgbClr val="000000"/>
              </a:solidFill>
              <a:uFillTx/>
              <a:latin typeface="Calibri" pitchFamily="34"/>
              <a:ea typeface="Calibri" pitchFamily="34"/>
              <a:cs typeface="Calibri" pitchFamily="34"/>
            </a:endParaRPr>
          </a:p>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Calibri"/>
                <a:ea typeface="Calibri"/>
                <a:cs typeface="Calibri"/>
              </a:rPr>
              <a:t>Les </a:t>
            </a:r>
            <a:r>
              <a:rPr lang="en-US" sz="2000" b="0" i="0" u="none" strike="noStrike" kern="1200" cap="none" spc="0" baseline="0" dirty="0" err="1">
                <a:solidFill>
                  <a:srgbClr val="000000"/>
                </a:solidFill>
                <a:uFillTx/>
                <a:latin typeface="Calibri"/>
                <a:ea typeface="Calibri"/>
                <a:cs typeface="Calibri"/>
              </a:rPr>
              <a:t>agriculteurs</a:t>
            </a:r>
            <a:r>
              <a:rPr lang="en-US" sz="2000" b="0" i="0" u="none" strike="noStrike" kern="1200" cap="none" spc="0" baseline="0" dirty="0">
                <a:solidFill>
                  <a:srgbClr val="000000"/>
                </a:solidFill>
                <a:uFillTx/>
                <a:latin typeface="Calibri"/>
                <a:ea typeface="Calibri"/>
                <a:cs typeface="Calibri"/>
              </a:rPr>
              <a:t> français </a:t>
            </a:r>
            <a:r>
              <a:rPr lang="en-US" sz="2000" b="0" i="0" u="none" strike="noStrike" kern="1200" cap="none" spc="0" baseline="0" dirty="0" err="1">
                <a:solidFill>
                  <a:srgbClr val="0070C0"/>
                </a:solidFill>
                <a:uFillTx/>
                <a:latin typeface="Calibri"/>
                <a:ea typeface="Calibri"/>
                <a:cs typeface="Calibri"/>
                <a:hlinkClick r:id="rId9">
                  <a:extLst>
                    <a:ext uri="{A12FA001-AC4F-418D-AE19-62706E023703}">
                      <ahyp:hlinkClr xmlns:ahyp="http://schemas.microsoft.com/office/drawing/2018/hyperlinkcolor" val="tx"/>
                    </a:ext>
                  </a:extLst>
                </a:hlinkClick>
              </a:rPr>
              <a:t>protestent</a:t>
            </a:r>
            <a:r>
              <a:rPr lang="en-US" sz="2000" b="0" i="0" u="none" strike="noStrike" kern="1200" cap="none" spc="0" baseline="0" dirty="0">
                <a:solidFill>
                  <a:srgbClr val="0070C0"/>
                </a:solidFill>
                <a:uFillTx/>
                <a:latin typeface="Calibri"/>
                <a:ea typeface="Calibri"/>
                <a:cs typeface="Calibri"/>
                <a:hlinkClick r:id="rId9">
                  <a:extLst>
                    <a:ext uri="{A12FA001-AC4F-418D-AE19-62706E023703}">
                      <ahyp:hlinkClr xmlns:ahyp="http://schemas.microsoft.com/office/drawing/2018/hyperlinkcolor" val="tx"/>
                    </a:ext>
                  </a:extLst>
                </a:hlinkClick>
              </a:rPr>
              <a:t> </a:t>
            </a:r>
            <a:r>
              <a:rPr lang="en-US" sz="2000" b="0" i="0" u="none" strike="noStrike" kern="1200" cap="none" spc="0" baseline="0" dirty="0" err="1">
                <a:solidFill>
                  <a:srgbClr val="000000"/>
                </a:solidFill>
                <a:uFillTx/>
                <a:latin typeface="Calibri"/>
                <a:ea typeface="Calibri"/>
                <a:cs typeface="Calibri"/>
              </a:rPr>
              <a:t>contre</a:t>
            </a:r>
            <a:r>
              <a:rPr lang="en-US" sz="2000" b="0" i="0" u="none" strike="noStrike" kern="1200" cap="none" spc="0" baseline="0" dirty="0">
                <a:solidFill>
                  <a:srgbClr val="000000"/>
                </a:solidFill>
                <a:uFillTx/>
                <a:latin typeface="Calibri"/>
                <a:ea typeface="Calibri"/>
                <a:cs typeface="Calibri"/>
              </a:rPr>
              <a:t> les </a:t>
            </a:r>
            <a:r>
              <a:rPr lang="en-US" sz="2000" b="0" i="0" u="none" strike="noStrike" kern="1200" cap="none" spc="0" baseline="0" dirty="0" err="1">
                <a:solidFill>
                  <a:srgbClr val="000000"/>
                </a:solidFill>
                <a:uFillTx/>
                <a:latin typeface="Calibri"/>
                <a:ea typeface="Calibri"/>
                <a:cs typeface="Calibri"/>
              </a:rPr>
              <a:t>mesures</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d'abattage</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utilisées</a:t>
            </a:r>
            <a:r>
              <a:rPr lang="en-US" sz="2000" b="0" i="0" u="none" strike="noStrike" kern="1200" cap="none" spc="0" baseline="0" dirty="0">
                <a:solidFill>
                  <a:srgbClr val="000000"/>
                </a:solidFill>
                <a:uFillTx/>
                <a:latin typeface="Calibri"/>
                <a:ea typeface="Calibri"/>
                <a:cs typeface="Calibri"/>
              </a:rPr>
              <a:t> pour </a:t>
            </a:r>
            <a:r>
              <a:rPr lang="en-US" sz="2000" b="0" i="0" u="none" strike="noStrike" kern="1200" cap="none" spc="0" baseline="0" dirty="0" err="1">
                <a:solidFill>
                  <a:srgbClr val="000000"/>
                </a:solidFill>
                <a:uFillTx/>
                <a:latin typeface="Calibri"/>
                <a:ea typeface="Calibri"/>
                <a:cs typeface="Calibri"/>
              </a:rPr>
              <a:t>contrôler</a:t>
            </a:r>
            <a:r>
              <a:rPr lang="en-US" sz="2000" b="0" i="0" u="none" strike="noStrike" kern="1200" cap="none" spc="0" baseline="0" dirty="0">
                <a:solidFill>
                  <a:srgbClr val="000000"/>
                </a:solidFill>
                <a:uFillTx/>
                <a:latin typeface="Calibri"/>
                <a:ea typeface="Calibri"/>
                <a:cs typeface="Calibri"/>
              </a:rPr>
              <a:t> la LSD.</a:t>
            </a:r>
            <a:endParaRPr lang="en-US" sz="1600" b="0" i="0" u="none" strike="noStrike" kern="1200" cap="none" spc="0" baseline="0" dirty="0">
              <a:solidFill>
                <a:srgbClr val="000000"/>
              </a:solidFill>
              <a:uFillTx/>
              <a:latin typeface="Calibri" pitchFamily="34"/>
              <a:ea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25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161CD40-D0EC-8BE3-FA52-68F6FC5A46A7}"/>
              </a:ext>
            </a:extLst>
          </p:cNvPr>
          <p:cNvSpPr txBox="1">
            <a:spLocks noGrp="1"/>
          </p:cNvSpPr>
          <p:nvPr>
            <p:ph type="title"/>
          </p:nvPr>
        </p:nvSpPr>
        <p:spPr>
          <a:xfrm>
            <a:off x="68003" y="-42473"/>
            <a:ext cx="10515600" cy="1042992"/>
          </a:xfrm>
        </p:spPr>
        <p:txBody>
          <a:bodyPr/>
          <a:lstStyle/>
          <a:p>
            <a:pPr lvl="0"/>
            <a:r>
              <a:rPr lang="en-US" sz="3200" dirty="0"/>
              <a:t>Le virus de la </a:t>
            </a:r>
            <a:r>
              <a:rPr lang="en-US" sz="3200" dirty="0" err="1"/>
              <a:t>fièvre</a:t>
            </a:r>
            <a:r>
              <a:rPr lang="en-US" sz="3200" dirty="0"/>
              <a:t> </a:t>
            </a:r>
            <a:r>
              <a:rPr lang="en-US" sz="3200" dirty="0" err="1"/>
              <a:t>catarrhale</a:t>
            </a:r>
            <a:r>
              <a:rPr lang="en-US" sz="3200" dirty="0"/>
              <a:t> du mouton </a:t>
            </a:r>
            <a:r>
              <a:rPr lang="en-US" sz="3200" dirty="0" err="1"/>
              <a:t>en</a:t>
            </a:r>
            <a:r>
              <a:rPr lang="en-US" sz="3200" dirty="0"/>
              <a:t> Europe</a:t>
            </a:r>
            <a:endParaRPr lang="en-CA" sz="3200" dirty="0"/>
          </a:p>
        </p:txBody>
      </p:sp>
      <p:sp>
        <p:nvSpPr>
          <p:cNvPr id="3" name="TextBox 7">
            <a:extLst>
              <a:ext uri="{FF2B5EF4-FFF2-40B4-BE49-F238E27FC236}">
                <a16:creationId xmlns:a16="http://schemas.microsoft.com/office/drawing/2014/main" id="{0197508F-4412-DA73-5DDA-3C2AFCCA79AF}"/>
              </a:ext>
            </a:extLst>
          </p:cNvPr>
          <p:cNvSpPr txBox="1"/>
          <p:nvPr/>
        </p:nvSpPr>
        <p:spPr>
          <a:xfrm>
            <a:off x="4181496" y="6375608"/>
            <a:ext cx="6310310"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Empres-Plus</a:t>
            </a:r>
            <a:endParaRPr lang="en-CA" sz="1800" b="0" i="0" u="none" strike="noStrike" kern="1200" cap="none" spc="0" baseline="0">
              <a:solidFill>
                <a:srgbClr val="0070C0"/>
              </a:solidFill>
              <a:uFillTx/>
              <a:latin typeface="Calibri" pitchFamily="34"/>
            </a:endParaRPr>
          </a:p>
        </p:txBody>
      </p:sp>
      <p:sp>
        <p:nvSpPr>
          <p:cNvPr id="4" name="TextBox 21">
            <a:extLst>
              <a:ext uri="{FF2B5EF4-FFF2-40B4-BE49-F238E27FC236}">
                <a16:creationId xmlns:a16="http://schemas.microsoft.com/office/drawing/2014/main" id="{BF95CDF2-8A57-8735-DC1F-FF4C18E5A591}"/>
              </a:ext>
            </a:extLst>
          </p:cNvPr>
          <p:cNvSpPr txBox="1"/>
          <p:nvPr/>
        </p:nvSpPr>
        <p:spPr>
          <a:xfrm>
            <a:off x="73571" y="713340"/>
            <a:ext cx="12108960" cy="5262979"/>
          </a:xfrm>
          <a:prstGeom prst="rect">
            <a:avLst/>
          </a:prstGeom>
          <a:noFill/>
          <a:ln cap="flat">
            <a:noFill/>
          </a:ln>
        </p:spPr>
        <p:txBody>
          <a:bodyPr vert="horz" wrap="square" lIns="91440" tIns="45720" rIns="91440" bIns="45720" anchor="t" anchorCtr="0" compatLnSpc="1">
            <a:spAutoFit/>
          </a:bodyPr>
          <a:lstStyle/>
          <a:p>
            <a:pPr marL="342900" lvl="0" indent="-342900" hangingPunct="0">
              <a:buSzPct val="100000"/>
              <a:buFont typeface="Arial" pitchFamily="34"/>
              <a:buChar char="•"/>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Calibri"/>
              </a:rPr>
              <a:t>L'Europe</a:t>
            </a:r>
            <a:r>
              <a:rPr lang="en-US" sz="2400" b="0" i="0" u="none" strike="noStrike" kern="1200" cap="none" spc="0" baseline="0" dirty="0">
                <a:solidFill>
                  <a:srgbClr val="000000"/>
                </a:solidFill>
                <a:uFillTx/>
                <a:latin typeface="Calibri"/>
              </a:rPr>
              <a:t> continue de signaler des </a:t>
            </a:r>
            <a:r>
              <a:rPr lang="en-US" sz="2400" b="0" i="0" u="none" strike="noStrike" kern="1200" cap="none" spc="0" baseline="0" dirty="0" err="1">
                <a:solidFill>
                  <a:srgbClr val="000000"/>
                </a:solidFill>
                <a:uFillTx/>
                <a:latin typeface="Calibri"/>
              </a:rPr>
              <a:t>cas</a:t>
            </a:r>
            <a:r>
              <a:rPr lang="en-US" sz="2400" b="0" i="0" u="none" strike="noStrike" kern="1200" cap="none" spc="0" baseline="0" dirty="0">
                <a:solidFill>
                  <a:srgbClr val="000000"/>
                </a:solidFill>
                <a:uFillTx/>
                <a:latin typeface="Calibri"/>
              </a:rPr>
              <a:t> de </a:t>
            </a:r>
            <a:r>
              <a:rPr lang="en-US" sz="2400" dirty="0"/>
              <a:t>la </a:t>
            </a:r>
            <a:r>
              <a:rPr lang="en-US" sz="2400" dirty="0" err="1"/>
              <a:t>fièvre</a:t>
            </a:r>
            <a:r>
              <a:rPr lang="en-US" sz="2400" dirty="0"/>
              <a:t> </a:t>
            </a:r>
            <a:r>
              <a:rPr lang="en-US" sz="2400" dirty="0" err="1"/>
              <a:t>catarrhale</a:t>
            </a:r>
            <a:r>
              <a:rPr lang="en-US" sz="2400" dirty="0"/>
              <a:t> du mouton </a:t>
            </a:r>
            <a:r>
              <a:rPr lang="en-US" sz="2400" b="0" i="0" u="none" strike="noStrike" kern="1200" cap="none" spc="0" baseline="0" dirty="0">
                <a:solidFill>
                  <a:srgbClr val="000000"/>
                </a:solidFill>
                <a:uFillTx/>
                <a:latin typeface="Calibri"/>
              </a:rPr>
              <a:t>(</a:t>
            </a:r>
            <a:r>
              <a:rPr lang="en-US" sz="2400" b="0" i="0" u="none" strike="noStrike" kern="1200" cap="none" spc="0" baseline="0" dirty="0" err="1">
                <a:solidFill>
                  <a:srgbClr val="000000"/>
                </a:solidFill>
                <a:uFillTx/>
                <a:latin typeface="Calibri"/>
              </a:rPr>
              <a:t>sérotypes</a:t>
            </a:r>
            <a:r>
              <a:rPr lang="en-US" sz="2400" b="0" i="0" u="none" strike="noStrike" kern="1200" cap="none" spc="0" baseline="0" dirty="0">
                <a:solidFill>
                  <a:srgbClr val="000000"/>
                </a:solidFill>
                <a:uFillTx/>
                <a:latin typeface="Calibri"/>
              </a:rPr>
              <a:t> 3, 8, 5, 4)</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3</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Calibri"/>
                <a:ea typeface="Calibri"/>
                <a:cs typeface="Calibri"/>
              </a:rPr>
              <a:t>Royaume</a:t>
            </a:r>
            <a:r>
              <a:rPr lang="en-US" sz="2400" b="0" i="0" u="none" strike="noStrike" kern="1200" cap="none" spc="0" baseline="0" dirty="0">
                <a:solidFill>
                  <a:srgbClr val="000000"/>
                </a:solidFill>
                <a:uFillTx/>
                <a:latin typeface="Calibri"/>
                <a:ea typeface="Calibri"/>
                <a:cs typeface="Calibri"/>
              </a:rPr>
              <a:t>-Uni (y </a:t>
            </a:r>
            <a:r>
              <a:rPr lang="en-US" sz="2400" b="0" i="0" u="none" strike="noStrike" kern="1200" cap="none" spc="0" baseline="0" dirty="0" err="1">
                <a:solidFill>
                  <a:srgbClr val="000000"/>
                </a:solidFill>
                <a:uFillTx/>
                <a:latin typeface="Calibri"/>
                <a:ea typeface="Calibri"/>
                <a:cs typeface="Calibri"/>
              </a:rPr>
              <a:t>compris</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l'Irlande</a:t>
            </a:r>
            <a:r>
              <a:rPr lang="en-US" sz="2400" b="0" i="0" u="none" strike="noStrike" kern="1200" cap="none" spc="0" baseline="0" dirty="0">
                <a:solidFill>
                  <a:srgbClr val="000000"/>
                </a:solidFill>
                <a:uFillTx/>
                <a:latin typeface="Calibri"/>
                <a:ea typeface="Calibri"/>
                <a:cs typeface="Calibri"/>
              </a:rPr>
              <a:t> du Nord </a:t>
            </a:r>
            <a:r>
              <a:rPr lang="en-US" sz="2400" b="0" i="0" u="none" strike="noStrike" kern="1200" cap="none" spc="0" baseline="0" dirty="0" err="1">
                <a:solidFill>
                  <a:srgbClr val="000000"/>
                </a:solidFill>
                <a:uFillTx/>
                <a:latin typeface="Calibri"/>
                <a:ea typeface="Calibri"/>
                <a:cs typeface="Calibri"/>
              </a:rPr>
              <a:t>désormais</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Roumanie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Serbie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Grèce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Pologne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Hongrie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Bulgarie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Lituanie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Croatie</a:t>
            </a:r>
            <a:endParaRPr lang="en-US" sz="1800" b="0" i="0" u="none" strike="noStrike" kern="1200" cap="none" spc="0" baseline="0" dirty="0">
              <a:solidFill>
                <a:srgbClr val="000000"/>
              </a:solidFill>
              <a:uFillTx/>
              <a:latin typeface="Calibri" pitchFamily="34"/>
              <a:ea typeface="Calibri" pitchFamily="34"/>
              <a:cs typeface="Calibri" pitchFamily="34"/>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8</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Calibri"/>
                <a:ea typeface="Calibri"/>
                <a:cs typeface="Calibri"/>
              </a:rPr>
              <a:t>Allemagne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réapparition</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Grèce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Serbie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Bosnie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Slovénie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Hongrie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Bulgarie</a:t>
            </a:r>
            <a:endParaRPr lang="en-US" sz="2400" b="0" i="0" u="none" strike="noStrike" kern="1200" cap="none" spc="0" baseline="0" dirty="0">
              <a:solidFill>
                <a:srgbClr val="000000"/>
              </a:solidFill>
              <a:uFillTx/>
              <a:latin typeface="Calibri"/>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- 4</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Calibri"/>
                <a:ea typeface="Calibri"/>
                <a:cs typeface="Calibri"/>
              </a:rPr>
              <a:t>Bulgarie</a:t>
            </a:r>
            <a:r>
              <a:rPr lang="en-US" sz="2400" b="0" i="0" u="none" strike="noStrike" kern="1200" cap="none" spc="0" baseline="0" dirty="0">
                <a:solidFill>
                  <a:srgbClr val="000000"/>
                </a:solidFill>
                <a:uFillTx/>
                <a:latin typeface="Calibri"/>
                <a:ea typeface="Calibri"/>
                <a:cs typeface="Calibri"/>
              </a:rPr>
              <a:t>, </a:t>
            </a:r>
            <a:r>
              <a:rPr lang="en-US" sz="2400" b="0" i="0" u="none" strike="noStrike" kern="1200" cap="none" spc="0" baseline="0" dirty="0" err="1">
                <a:solidFill>
                  <a:srgbClr val="000000"/>
                </a:solidFill>
                <a:uFillTx/>
                <a:latin typeface="Calibri"/>
                <a:ea typeface="Calibri"/>
                <a:cs typeface="Calibri"/>
              </a:rPr>
              <a:t>Roumanie</a:t>
            </a:r>
            <a:r>
              <a:rPr lang="en-US" sz="2400" b="0" i="0" u="none" strike="noStrike" kern="1200" cap="none" spc="0" baseline="0" dirty="0">
                <a:solidFill>
                  <a:srgbClr val="000000"/>
                </a:solidFill>
                <a:uFillTx/>
                <a:latin typeface="Calibri"/>
                <a:ea typeface="Calibri"/>
                <a:cs typeface="Calibri"/>
              </a:rPr>
              <a:t>, Italie, </a:t>
            </a:r>
            <a:r>
              <a:rPr lang="en-US" sz="2400" b="0" i="0" u="none" strike="noStrike" kern="1200" cap="none" spc="0" baseline="0" dirty="0" err="1">
                <a:solidFill>
                  <a:srgbClr val="000000"/>
                </a:solidFill>
                <a:uFillTx/>
                <a:latin typeface="Calibri"/>
                <a:ea typeface="Calibri"/>
                <a:cs typeface="Calibri"/>
              </a:rPr>
              <a:t>Grèce</a:t>
            </a:r>
            <a:endParaRPr lang="en-US" sz="1800" b="0" i="0" u="none" strike="noStrike" kern="1200" cap="none" spc="0" baseline="0" dirty="0">
              <a:solidFill>
                <a:srgbClr val="000000"/>
              </a:solidFill>
              <a:uFillTx/>
              <a:latin typeface="Calibri" pitchFamily="34"/>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5</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Italie</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ea typeface="Calibri"/>
              <a:cs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solidFill>
                <a:srgbClr val="000000"/>
              </a:solidFill>
              <a:highlight>
                <a:srgbClr val="FFFF00"/>
              </a:highlight>
              <a:uFillTx/>
              <a:latin typeface="Calibri"/>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CA" sz="2400" b="1" i="0" u="none" strike="noStrike" kern="1200" cap="none" spc="0" baseline="0" dirty="0">
              <a:solidFill>
                <a:srgbClr val="000000"/>
              </a:solidFill>
              <a:highlight>
                <a:srgbClr val="FFFF00"/>
              </a:highlight>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endParaRPr>
          </a:p>
        </p:txBody>
      </p:sp>
      <p:pic>
        <p:nvPicPr>
          <p:cNvPr id="5" name="Picture 2">
            <a:extLst>
              <a:ext uri="{FF2B5EF4-FFF2-40B4-BE49-F238E27FC236}">
                <a16:creationId xmlns:a16="http://schemas.microsoft.com/office/drawing/2014/main" id="{380D519F-6E91-9B5A-23B9-181984E7BBB7}"/>
              </a:ext>
            </a:extLst>
          </p:cNvPr>
          <p:cNvPicPr>
            <a:picLocks noChangeAspect="1"/>
          </p:cNvPicPr>
          <p:nvPr/>
        </p:nvPicPr>
        <p:blipFill>
          <a:blip r:embed="rId4"/>
          <a:stretch>
            <a:fillRect/>
          </a:stretch>
        </p:blipFill>
        <p:spPr>
          <a:xfrm>
            <a:off x="4281577" y="4004953"/>
            <a:ext cx="7756690" cy="2370655"/>
          </a:xfrm>
          <a:prstGeom prst="rect">
            <a:avLst/>
          </a:prstGeom>
          <a:noFill/>
          <a:ln w="28575" cap="flat">
            <a:solidFill>
              <a:srgbClr val="000000"/>
            </a:solidFill>
            <a:prstDash val="solid"/>
            <a:miter/>
          </a:ln>
        </p:spPr>
      </p:pic>
      <p:sp>
        <p:nvSpPr>
          <p:cNvPr id="6" name="Rectangle 6">
            <a:extLst>
              <a:ext uri="{FF2B5EF4-FFF2-40B4-BE49-F238E27FC236}">
                <a16:creationId xmlns:a16="http://schemas.microsoft.com/office/drawing/2014/main" id="{14DD34BA-C028-EE09-0B52-F3851F75B87A}"/>
              </a:ext>
            </a:extLst>
          </p:cNvPr>
          <p:cNvSpPr/>
          <p:nvPr/>
        </p:nvSpPr>
        <p:spPr>
          <a:xfrm>
            <a:off x="10893283" y="4190137"/>
            <a:ext cx="1033674" cy="1423483"/>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57">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B97742C-CCB5-7249-19B9-8B7C3B2B827F}"/>
              </a:ext>
            </a:extLst>
          </p:cNvPr>
          <p:cNvSpPr txBox="1">
            <a:spLocks noGrp="1"/>
          </p:cNvSpPr>
          <p:nvPr>
            <p:ph type="title"/>
          </p:nvPr>
        </p:nvSpPr>
        <p:spPr>
          <a:xfrm>
            <a:off x="96096" y="-80328"/>
            <a:ext cx="10515600" cy="1042992"/>
          </a:xfrm>
        </p:spPr>
        <p:txBody>
          <a:bodyPr/>
          <a:lstStyle/>
          <a:p>
            <a:pPr lvl="0"/>
            <a:r>
              <a:rPr lang="en-US" sz="3200" dirty="0"/>
              <a:t>Le virus de la </a:t>
            </a:r>
            <a:r>
              <a:rPr lang="en-US" sz="3200" dirty="0" err="1"/>
              <a:t>fièvre</a:t>
            </a:r>
            <a:r>
              <a:rPr lang="en-US" sz="3200" dirty="0"/>
              <a:t> </a:t>
            </a:r>
            <a:r>
              <a:rPr lang="en-US" sz="3200" dirty="0" err="1"/>
              <a:t>catarrhale</a:t>
            </a:r>
            <a:r>
              <a:rPr lang="en-US" sz="3200" dirty="0"/>
              <a:t> du mouton </a:t>
            </a:r>
            <a:r>
              <a:rPr lang="en-US" sz="3200" dirty="0" err="1"/>
              <a:t>en</a:t>
            </a:r>
            <a:r>
              <a:rPr lang="en-US" sz="3200" dirty="0"/>
              <a:t> Europe</a:t>
            </a:r>
            <a:endParaRPr lang="en-CA" sz="3200" dirty="0"/>
          </a:p>
        </p:txBody>
      </p:sp>
      <p:sp>
        <p:nvSpPr>
          <p:cNvPr id="3" name="Content Placeholder 9">
            <a:extLst>
              <a:ext uri="{FF2B5EF4-FFF2-40B4-BE49-F238E27FC236}">
                <a16:creationId xmlns:a16="http://schemas.microsoft.com/office/drawing/2014/main" id="{DC9ECEF3-5DA5-D09E-A607-6B538B31D28C}"/>
              </a:ext>
            </a:extLst>
          </p:cNvPr>
          <p:cNvSpPr txBox="1">
            <a:spLocks noGrp="1"/>
          </p:cNvSpPr>
          <p:nvPr>
            <p:ph idx="1"/>
          </p:nvPr>
        </p:nvSpPr>
        <p:spPr>
          <a:xfrm>
            <a:off x="219071" y="590546"/>
            <a:ext cx="8121645" cy="5676896"/>
          </a:xfrm>
        </p:spPr>
        <p:txBody>
          <a:bodyPr/>
          <a:lstStyle/>
          <a:p>
            <a:pPr lvl="0"/>
            <a:endParaRPr lang="en-CA" dirty="0"/>
          </a:p>
          <a:p>
            <a:pPr lvl="1"/>
            <a:endParaRPr lang="en-CA" dirty="0"/>
          </a:p>
        </p:txBody>
      </p:sp>
      <p:sp>
        <p:nvSpPr>
          <p:cNvPr id="4" name="TextBox 7">
            <a:extLst>
              <a:ext uri="{FF2B5EF4-FFF2-40B4-BE49-F238E27FC236}">
                <a16:creationId xmlns:a16="http://schemas.microsoft.com/office/drawing/2014/main" id="{4D06F113-68A9-D32E-3CBD-C875DF5632F2}"/>
              </a:ext>
            </a:extLst>
          </p:cNvPr>
          <p:cNvSpPr txBox="1"/>
          <p:nvPr/>
        </p:nvSpPr>
        <p:spPr>
          <a:xfrm>
            <a:off x="321932" y="5627683"/>
            <a:ext cx="6310310"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Empres-Plus</a:t>
            </a:r>
            <a:endParaRPr lang="en-CA" sz="1800" b="0" i="0" u="none" strike="noStrike" kern="1200" cap="none" spc="0" baseline="0">
              <a:solidFill>
                <a:srgbClr val="0070C0"/>
              </a:solidFill>
              <a:uFillTx/>
              <a:latin typeface="Calibri" pitchFamily="34"/>
            </a:endParaRPr>
          </a:p>
        </p:txBody>
      </p:sp>
      <p:sp>
        <p:nvSpPr>
          <p:cNvPr id="5" name="TextBox 16">
            <a:extLst>
              <a:ext uri="{FF2B5EF4-FFF2-40B4-BE49-F238E27FC236}">
                <a16:creationId xmlns:a16="http://schemas.microsoft.com/office/drawing/2014/main" id="{8DF97578-1D9A-C565-13DD-72CB2313E0AC}"/>
              </a:ext>
            </a:extLst>
          </p:cNvPr>
          <p:cNvSpPr txBox="1"/>
          <p:nvPr/>
        </p:nvSpPr>
        <p:spPr>
          <a:xfrm>
            <a:off x="1894150" y="5658735"/>
            <a:ext cx="4738092"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400" b="1" i="0" u="none" strike="noStrike" kern="1200" cap="none" spc="0" baseline="0" dirty="0">
                <a:solidFill>
                  <a:srgbClr val="000000"/>
                </a:solidFill>
                <a:uFillTx/>
                <a:latin typeface="Calibri" pitchFamily="34"/>
              </a:rPr>
              <a:t>Cas de FCM entre le 1er </a:t>
            </a:r>
            <a:r>
              <a:rPr lang="en-CA" sz="1400" b="1" i="0" u="none" strike="noStrike" kern="1200" cap="none" spc="0" baseline="0" dirty="0" err="1">
                <a:solidFill>
                  <a:srgbClr val="000000"/>
                </a:solidFill>
                <a:uFillTx/>
                <a:latin typeface="Calibri" pitchFamily="34"/>
              </a:rPr>
              <a:t>octobre</a:t>
            </a:r>
            <a:r>
              <a:rPr lang="en-CA" sz="1400" b="1" i="0" u="none" strike="noStrike" kern="1200" cap="none" spc="0" baseline="0" dirty="0">
                <a:solidFill>
                  <a:srgbClr val="000000"/>
                </a:solidFill>
                <a:uFillTx/>
                <a:latin typeface="Calibri" pitchFamily="34"/>
              </a:rPr>
              <a:t> 2025 et le 22 </a:t>
            </a:r>
            <a:r>
              <a:rPr lang="en-CA" sz="1400" b="1" i="0" u="none" strike="noStrike" kern="1200" cap="none" spc="0" baseline="0" dirty="0" err="1">
                <a:solidFill>
                  <a:srgbClr val="000000"/>
                </a:solidFill>
                <a:uFillTx/>
                <a:latin typeface="Calibri" pitchFamily="34"/>
              </a:rPr>
              <a:t>décembre</a:t>
            </a:r>
            <a:r>
              <a:rPr lang="en-CA" sz="1400" b="1" i="0" u="none" strike="noStrike" kern="1200" cap="none" spc="0" baseline="0" dirty="0">
                <a:solidFill>
                  <a:srgbClr val="000000"/>
                </a:solidFill>
                <a:uFillTx/>
                <a:latin typeface="Calibri" pitchFamily="34"/>
              </a:rPr>
              <a:t> 2025</a:t>
            </a:r>
          </a:p>
        </p:txBody>
      </p:sp>
      <p:pic>
        <p:nvPicPr>
          <p:cNvPr id="6" name="Picture 5">
            <a:extLst>
              <a:ext uri="{FF2B5EF4-FFF2-40B4-BE49-F238E27FC236}">
                <a16:creationId xmlns:a16="http://schemas.microsoft.com/office/drawing/2014/main" id="{94342963-90EE-2D1A-2CF4-6835D1A7AE2C}"/>
              </a:ext>
            </a:extLst>
          </p:cNvPr>
          <p:cNvPicPr>
            <a:picLocks noChangeAspect="1"/>
          </p:cNvPicPr>
          <p:nvPr/>
        </p:nvPicPr>
        <p:blipFill>
          <a:blip r:embed="rId4"/>
          <a:stretch>
            <a:fillRect/>
          </a:stretch>
        </p:blipFill>
        <p:spPr>
          <a:xfrm>
            <a:off x="413464" y="860422"/>
            <a:ext cx="10515600" cy="4739856"/>
          </a:xfrm>
          <a:prstGeom prst="rect">
            <a:avLst/>
          </a:prstGeom>
          <a:noFill/>
          <a:ln w="28575" cap="flat">
            <a:solidFill>
              <a:srgbClr val="000000"/>
            </a:solidFill>
            <a:prstDash val="solid"/>
            <a:miter/>
          </a:ln>
        </p:spPr>
      </p:pic>
      <p:pic>
        <p:nvPicPr>
          <p:cNvPr id="7" name="Picture 8">
            <a:extLst>
              <a:ext uri="{FF2B5EF4-FFF2-40B4-BE49-F238E27FC236}">
                <a16:creationId xmlns:a16="http://schemas.microsoft.com/office/drawing/2014/main" id="{E355F9EB-DF15-00BC-E11F-A506F485B654}"/>
              </a:ext>
            </a:extLst>
          </p:cNvPr>
          <p:cNvPicPr>
            <a:picLocks noChangeAspect="1"/>
          </p:cNvPicPr>
          <p:nvPr/>
        </p:nvPicPr>
        <p:blipFill>
          <a:blip r:embed="rId5"/>
          <a:stretch>
            <a:fillRect/>
          </a:stretch>
        </p:blipFill>
        <p:spPr>
          <a:xfrm>
            <a:off x="6632243" y="2449915"/>
            <a:ext cx="4536594" cy="3692466"/>
          </a:xfrm>
          <a:prstGeom prst="rect">
            <a:avLst/>
          </a:prstGeom>
          <a:noFill/>
          <a:ln w="28575" cap="flat">
            <a:solidFill>
              <a:srgbClr val="000000"/>
            </a:solidFill>
            <a:prstDash val="solid"/>
            <a:miter/>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4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743E-F1AF-6F1C-C6DE-972EC7522EBC}"/>
              </a:ext>
            </a:extLst>
          </p:cNvPr>
          <p:cNvSpPr txBox="1">
            <a:spLocks noGrp="1"/>
          </p:cNvSpPr>
          <p:nvPr>
            <p:ph type="title"/>
          </p:nvPr>
        </p:nvSpPr>
        <p:spPr>
          <a:xfrm>
            <a:off x="29928" y="-162123"/>
            <a:ext cx="10515600" cy="1325559"/>
          </a:xfrm>
        </p:spPr>
        <p:txBody>
          <a:bodyPr/>
          <a:lstStyle/>
          <a:p>
            <a:pPr lvl="0"/>
            <a:r>
              <a:rPr lang="en-US" sz="3200"/>
              <a:t>Virus du Nil occidental</a:t>
            </a:r>
            <a:endParaRPr lang="en-CA" sz="3200"/>
          </a:p>
        </p:txBody>
      </p:sp>
      <p:sp>
        <p:nvSpPr>
          <p:cNvPr id="3" name="Text Placeholder 2">
            <a:extLst>
              <a:ext uri="{FF2B5EF4-FFF2-40B4-BE49-F238E27FC236}">
                <a16:creationId xmlns:a16="http://schemas.microsoft.com/office/drawing/2014/main" id="{5B013EAE-0160-EE89-48A3-C592CA0994EB}"/>
              </a:ext>
            </a:extLst>
          </p:cNvPr>
          <p:cNvSpPr txBox="1">
            <a:spLocks noGrp="1"/>
          </p:cNvSpPr>
          <p:nvPr>
            <p:ph type="body" idx="4294967295"/>
          </p:nvPr>
        </p:nvSpPr>
        <p:spPr>
          <a:xfrm>
            <a:off x="219474" y="807689"/>
            <a:ext cx="6467249" cy="2733351"/>
          </a:xfrm>
        </p:spPr>
        <p:txBody>
          <a:bodyPr/>
          <a:lstStyle/>
          <a:p>
            <a:pPr lvl="0"/>
            <a:r>
              <a:rPr lang="en-CA" sz="2000" dirty="0" err="1"/>
              <a:t>L'Ontario</a:t>
            </a:r>
            <a:r>
              <a:rPr lang="en-CA" sz="2000" dirty="0"/>
              <a:t> et le Québec </a:t>
            </a:r>
            <a:r>
              <a:rPr lang="en-CA" sz="2000" dirty="0" err="1"/>
              <a:t>connaîtront</a:t>
            </a:r>
            <a:r>
              <a:rPr lang="en-CA" sz="2000" dirty="0"/>
              <a:t> la plus forte </a:t>
            </a:r>
            <a:r>
              <a:rPr lang="en-CA" sz="2000" dirty="0" err="1"/>
              <a:t>activité</a:t>
            </a:r>
            <a:r>
              <a:rPr lang="en-CA" sz="2000" dirty="0"/>
              <a:t> du VNO </a:t>
            </a:r>
            <a:r>
              <a:rPr lang="en-CA" sz="2000" dirty="0" err="1"/>
              <a:t>en</a:t>
            </a:r>
            <a:r>
              <a:rPr lang="en-CA" sz="2000" dirty="0"/>
              <a:t> 2025</a:t>
            </a:r>
            <a:endParaRPr lang="en-CA" sz="2000" dirty="0">
              <a:ea typeface="Calibri"/>
              <a:cs typeface="Calibri"/>
            </a:endParaRPr>
          </a:p>
          <a:p>
            <a:pPr lvl="0"/>
            <a:r>
              <a:rPr lang="en-CA" sz="2000" dirty="0"/>
              <a:t>De </a:t>
            </a:r>
            <a:r>
              <a:rPr lang="en-CA" sz="2000" dirty="0" err="1"/>
              <a:t>nombreuses</a:t>
            </a:r>
            <a:r>
              <a:rPr lang="en-CA" sz="2000" dirty="0"/>
              <a:t> </a:t>
            </a:r>
            <a:r>
              <a:rPr lang="en-CA" sz="2000" dirty="0" err="1"/>
              <a:t>activités</a:t>
            </a:r>
            <a:r>
              <a:rPr lang="en-CA" sz="2000" dirty="0"/>
              <a:t> </a:t>
            </a:r>
            <a:r>
              <a:rPr lang="en-CA" sz="2000" dirty="0" err="1"/>
              <a:t>sont</a:t>
            </a:r>
            <a:r>
              <a:rPr lang="en-CA" sz="2000" dirty="0"/>
              <a:t> </a:t>
            </a:r>
            <a:r>
              <a:rPr lang="en-CA" sz="2000" dirty="0" err="1"/>
              <a:t>signalées</a:t>
            </a:r>
            <a:r>
              <a:rPr lang="en-CA" sz="2000" dirty="0"/>
              <a:t> aux États-Unis </a:t>
            </a:r>
          </a:p>
          <a:p>
            <a:pPr lvl="1"/>
            <a:r>
              <a:rPr lang="en-CA" sz="1800" dirty="0">
                <a:solidFill>
                  <a:srgbClr val="0070C0"/>
                </a:solidFill>
                <a:hlinkClick r:id="rId3">
                  <a:extLst>
                    <a:ext uri="{A12FA001-AC4F-418D-AE19-62706E023703}">
                      <ahyp:hlinkClr xmlns:ahyp="http://schemas.microsoft.com/office/drawing/2018/hyperlinkcolor" val="tx"/>
                    </a:ext>
                  </a:extLst>
                </a:hlinkClick>
              </a:rPr>
              <a:t>Colorado </a:t>
            </a:r>
            <a:r>
              <a:rPr lang="en-CA" sz="1800" dirty="0"/>
              <a:t>- augmentation de 275 % du VNO </a:t>
            </a:r>
            <a:r>
              <a:rPr lang="en-CA" sz="1800" dirty="0" err="1"/>
              <a:t>en</a:t>
            </a:r>
            <a:r>
              <a:rPr lang="en-CA" sz="1800" dirty="0"/>
              <a:t> 2025</a:t>
            </a:r>
            <a:endParaRPr lang="en-CA" sz="1800" dirty="0">
              <a:ea typeface="Calibri"/>
              <a:cs typeface="Calibri"/>
            </a:endParaRPr>
          </a:p>
          <a:p>
            <a:pPr lvl="0"/>
            <a:r>
              <a:rPr lang="en-CA" sz="2000" dirty="0"/>
              <a:t>En </a:t>
            </a:r>
            <a:r>
              <a:rPr lang="en-CA" sz="2000" dirty="0">
                <a:solidFill>
                  <a:srgbClr val="0070C0"/>
                </a:solidFill>
                <a:hlinkClick r:id="rId4">
                  <a:extLst>
                    <a:ext uri="{A12FA001-AC4F-418D-AE19-62706E023703}">
                      <ahyp:hlinkClr xmlns:ahyp="http://schemas.microsoft.com/office/drawing/2018/hyperlinkcolor" val="tx"/>
                    </a:ext>
                  </a:extLst>
                </a:hlinkClick>
              </a:rPr>
              <a:t>Europe</a:t>
            </a:r>
            <a:r>
              <a:rPr lang="en-CA" sz="2000" dirty="0"/>
              <a:t>, 1 112 </a:t>
            </a:r>
            <a:r>
              <a:rPr lang="en-CA" sz="2000" dirty="0" err="1"/>
              <a:t>cas</a:t>
            </a:r>
            <a:r>
              <a:rPr lang="en-CA" sz="2000" dirty="0"/>
              <a:t> </a:t>
            </a:r>
            <a:r>
              <a:rPr lang="en-CA" sz="2000" dirty="0" err="1"/>
              <a:t>contractés</a:t>
            </a:r>
            <a:r>
              <a:rPr lang="en-CA" sz="2000" dirty="0"/>
              <a:t> </a:t>
            </a:r>
            <a:r>
              <a:rPr lang="en-CA" sz="2000" dirty="0" err="1"/>
              <a:t>localement</a:t>
            </a:r>
            <a:r>
              <a:rPr lang="en-CA" sz="2000" dirty="0"/>
              <a:t> et 97 </a:t>
            </a:r>
            <a:r>
              <a:rPr lang="en-CA" sz="2000" dirty="0" err="1"/>
              <a:t>décès</a:t>
            </a:r>
            <a:endParaRPr lang="en-CA" sz="2000" dirty="0">
              <a:ea typeface="Calibri"/>
              <a:cs typeface="Calibri"/>
            </a:endParaRPr>
          </a:p>
          <a:p>
            <a:pPr lvl="1"/>
            <a:r>
              <a:rPr lang="en-CA" sz="1600" dirty="0">
                <a:ea typeface="Calibri"/>
                <a:cs typeface="Calibri"/>
              </a:rPr>
              <a:t>Italie (779), </a:t>
            </a:r>
            <a:r>
              <a:rPr lang="en-CA" sz="1600" dirty="0" err="1">
                <a:ea typeface="Calibri"/>
                <a:cs typeface="Calibri"/>
              </a:rPr>
              <a:t>Grèce</a:t>
            </a:r>
            <a:r>
              <a:rPr lang="en-CA" sz="1600" dirty="0">
                <a:ea typeface="Calibri"/>
                <a:cs typeface="Calibri"/>
              </a:rPr>
              <a:t> (96, </a:t>
            </a:r>
            <a:r>
              <a:rPr lang="en-CA" sz="1600" dirty="0" err="1">
                <a:ea typeface="Calibri"/>
                <a:cs typeface="Calibri"/>
              </a:rPr>
              <a:t>dont</a:t>
            </a:r>
            <a:r>
              <a:rPr lang="en-CA" sz="1600" dirty="0">
                <a:ea typeface="Calibri"/>
                <a:cs typeface="Calibri"/>
              </a:rPr>
              <a:t> 1 </a:t>
            </a:r>
            <a:r>
              <a:rPr lang="en-CA" sz="1600" dirty="0" err="1">
                <a:ea typeface="Calibri"/>
                <a:cs typeface="Calibri"/>
              </a:rPr>
              <a:t>cas</a:t>
            </a:r>
            <a:r>
              <a:rPr lang="en-CA" sz="1600" dirty="0">
                <a:ea typeface="Calibri"/>
                <a:cs typeface="Calibri"/>
              </a:rPr>
              <a:t> </a:t>
            </a:r>
            <a:r>
              <a:rPr lang="en-CA" sz="1600" dirty="0" err="1">
                <a:ea typeface="Calibri"/>
                <a:cs typeface="Calibri"/>
              </a:rPr>
              <a:t>dont</a:t>
            </a:r>
            <a:r>
              <a:rPr lang="en-CA" sz="1600" dirty="0">
                <a:ea typeface="Calibri"/>
                <a:cs typeface="Calibri"/>
              </a:rPr>
              <a:t> le lieu </a:t>
            </a:r>
            <a:r>
              <a:rPr lang="en-CA" sz="1600" dirty="0" err="1">
                <a:ea typeface="Calibri"/>
                <a:cs typeface="Calibri"/>
              </a:rPr>
              <a:t>d'infection</a:t>
            </a:r>
            <a:r>
              <a:rPr lang="en-CA" sz="1600" dirty="0">
                <a:ea typeface="Calibri"/>
                <a:cs typeface="Calibri"/>
              </a:rPr>
              <a:t> </a:t>
            </a:r>
            <a:r>
              <a:rPr lang="en-CA" sz="1600" dirty="0" err="1">
                <a:ea typeface="Calibri"/>
                <a:cs typeface="Calibri"/>
              </a:rPr>
              <a:t>est</a:t>
            </a:r>
            <a:r>
              <a:rPr lang="en-CA" sz="1600" dirty="0">
                <a:ea typeface="Calibri"/>
                <a:cs typeface="Calibri"/>
              </a:rPr>
              <a:t> inconnu), France (62), </a:t>
            </a:r>
            <a:r>
              <a:rPr lang="en-CA" sz="1600" dirty="0" err="1">
                <a:ea typeface="Calibri"/>
                <a:cs typeface="Calibri"/>
              </a:rPr>
              <a:t>Serbie</a:t>
            </a:r>
            <a:r>
              <a:rPr lang="en-CA" sz="1600" dirty="0">
                <a:ea typeface="Calibri"/>
                <a:cs typeface="Calibri"/>
              </a:rPr>
              <a:t> (62), </a:t>
            </a:r>
            <a:r>
              <a:rPr lang="en-CA" sz="1600" dirty="0" err="1">
                <a:ea typeface="Calibri"/>
                <a:cs typeface="Calibri"/>
              </a:rPr>
              <a:t>Roumanie</a:t>
            </a:r>
            <a:r>
              <a:rPr lang="en-CA" sz="1600" dirty="0">
                <a:ea typeface="Calibri"/>
                <a:cs typeface="Calibri"/>
              </a:rPr>
              <a:t> (49), </a:t>
            </a:r>
            <a:r>
              <a:rPr lang="en-CA" sz="1600" dirty="0" err="1">
                <a:ea typeface="Calibri"/>
                <a:cs typeface="Calibri"/>
              </a:rPr>
              <a:t>Espagne</a:t>
            </a:r>
            <a:r>
              <a:rPr lang="en-CA" sz="1600" dirty="0">
                <a:ea typeface="Calibri"/>
                <a:cs typeface="Calibri"/>
              </a:rPr>
              <a:t> (36), </a:t>
            </a:r>
            <a:r>
              <a:rPr lang="en-CA" sz="1600" dirty="0" err="1">
                <a:ea typeface="Calibri"/>
                <a:cs typeface="Calibri"/>
              </a:rPr>
              <a:t>Hongrie</a:t>
            </a:r>
            <a:r>
              <a:rPr lang="en-CA" sz="1600" dirty="0">
                <a:ea typeface="Calibri"/>
                <a:cs typeface="Calibri"/>
              </a:rPr>
              <a:t> (14), </a:t>
            </a:r>
            <a:r>
              <a:rPr lang="en-CA" sz="1600" dirty="0" err="1">
                <a:ea typeface="Calibri"/>
                <a:cs typeface="Calibri"/>
              </a:rPr>
              <a:t>Croatie</a:t>
            </a:r>
            <a:r>
              <a:rPr lang="en-CA" sz="1600" dirty="0">
                <a:ea typeface="Calibri"/>
                <a:cs typeface="Calibri"/>
              </a:rPr>
              <a:t> (4), Albanie (3), </a:t>
            </a:r>
            <a:r>
              <a:rPr lang="en-CA" sz="1600" dirty="0" err="1">
                <a:ea typeface="Calibri"/>
                <a:cs typeface="Calibri"/>
              </a:rPr>
              <a:t>Allemagne</a:t>
            </a:r>
            <a:r>
              <a:rPr lang="en-CA" sz="1600" dirty="0">
                <a:ea typeface="Calibri"/>
                <a:cs typeface="Calibri"/>
              </a:rPr>
              <a:t> (2), Macédoine du Nord (2), </a:t>
            </a:r>
            <a:r>
              <a:rPr lang="en-CA" sz="1600" dirty="0" err="1">
                <a:ea typeface="Calibri"/>
                <a:cs typeface="Calibri"/>
              </a:rPr>
              <a:t>Bulgarie</a:t>
            </a:r>
            <a:r>
              <a:rPr lang="en-CA" sz="1600" dirty="0">
                <a:ea typeface="Calibri"/>
                <a:cs typeface="Calibri"/>
              </a:rPr>
              <a:t> (1), Kosovo (1) et </a:t>
            </a:r>
            <a:r>
              <a:rPr lang="en-CA" sz="1600" dirty="0" err="1">
                <a:ea typeface="Calibri"/>
                <a:cs typeface="Calibri"/>
              </a:rPr>
              <a:t>Turquie</a:t>
            </a:r>
            <a:r>
              <a:rPr lang="en-CA" sz="1600" dirty="0">
                <a:ea typeface="Calibri"/>
                <a:cs typeface="Calibri"/>
              </a:rPr>
              <a:t> (1)</a:t>
            </a:r>
          </a:p>
          <a:p>
            <a:pPr lvl="0"/>
            <a:endParaRPr lang="en-CA" sz="1600" dirty="0"/>
          </a:p>
          <a:p>
            <a:pPr marL="0" lvl="0" indent="0">
              <a:buNone/>
            </a:pPr>
            <a:endParaRPr lang="en-CA" sz="1600" dirty="0"/>
          </a:p>
        </p:txBody>
      </p:sp>
      <p:sp>
        <p:nvSpPr>
          <p:cNvPr id="4" name="Slide Number Placeholder 3">
            <a:extLst>
              <a:ext uri="{FF2B5EF4-FFF2-40B4-BE49-F238E27FC236}">
                <a16:creationId xmlns:a16="http://schemas.microsoft.com/office/drawing/2014/main" id="{E910D624-1E6C-787C-A591-63243371B527}"/>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32906-BA20-40D4-9492-D17235041C43}" type="slidenum">
              <a:rPr/>
              <a:t>14</a:t>
            </a:fld>
            <a:endParaRPr lang="en-US" sz="1200" b="0" i="0" u="none" strike="noStrike" kern="1200" cap="none" spc="0" baseline="0">
              <a:solidFill>
                <a:srgbClr val="898989"/>
              </a:solidFill>
              <a:uFillTx/>
              <a:latin typeface="Calibri" pitchFamily="34"/>
            </a:endParaRPr>
          </a:p>
        </p:txBody>
      </p:sp>
      <p:sp>
        <p:nvSpPr>
          <p:cNvPr id="5" name="Rectangle 4">
            <a:extLst>
              <a:ext uri="{FF2B5EF4-FFF2-40B4-BE49-F238E27FC236}">
                <a16:creationId xmlns:a16="http://schemas.microsoft.com/office/drawing/2014/main" id="{10118BD0-C81E-E09A-0E2D-3A6841748380}"/>
              </a:ext>
            </a:extLst>
          </p:cNvPr>
          <p:cNvSpPr/>
          <p:nvPr/>
        </p:nvSpPr>
        <p:spPr>
          <a:xfrm>
            <a:off x="1343025" y="2220913"/>
            <a:ext cx="19973925" cy="46040"/>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6" name="Rectangle 2">
            <a:extLst>
              <a:ext uri="{FF2B5EF4-FFF2-40B4-BE49-F238E27FC236}">
                <a16:creationId xmlns:a16="http://schemas.microsoft.com/office/drawing/2014/main" id="{9313202B-CF3A-AC45-05FC-1CE08646F539}"/>
              </a:ext>
            </a:extLst>
          </p:cNvPr>
          <p:cNvSpPr/>
          <p:nvPr/>
        </p:nvSpPr>
        <p:spPr>
          <a:xfrm>
            <a:off x="1343025" y="3187698"/>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7" name="Rectangle 4">
            <a:extLst>
              <a:ext uri="{FF2B5EF4-FFF2-40B4-BE49-F238E27FC236}">
                <a16:creationId xmlns:a16="http://schemas.microsoft.com/office/drawing/2014/main" id="{1B47E4E3-7255-4307-DED2-E1FB2CA1FC04}"/>
              </a:ext>
            </a:extLst>
          </p:cNvPr>
          <p:cNvSpPr/>
          <p:nvPr/>
        </p:nvSpPr>
        <p:spPr>
          <a:xfrm>
            <a:off x="2286000" y="3297234"/>
            <a:ext cx="16519522" cy="0"/>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8" name="TextBox 7">
            <a:extLst>
              <a:ext uri="{FF2B5EF4-FFF2-40B4-BE49-F238E27FC236}">
                <a16:creationId xmlns:a16="http://schemas.microsoft.com/office/drawing/2014/main" id="{1D2D21DF-3B35-0B0C-E4DF-D5DE149E2D84}"/>
              </a:ext>
            </a:extLst>
          </p:cNvPr>
          <p:cNvSpPr txBox="1"/>
          <p:nvPr/>
        </p:nvSpPr>
        <p:spPr>
          <a:xfrm>
            <a:off x="346603" y="6412870"/>
            <a:ext cx="4867278" cy="30797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alibri"/>
                <a:ea typeface="Calibri"/>
                <a:cs typeface="Calibri"/>
              </a:rPr>
              <a:t>Signaux du VNO : avril 2015 – décembre 2025</a:t>
            </a:r>
            <a:endParaRPr lang="en-CA" sz="1400" b="0" i="0" u="none" strike="noStrike" kern="1200" cap="none" spc="0" baseline="0">
              <a:solidFill>
                <a:srgbClr val="000000"/>
              </a:solidFill>
              <a:uFillTx/>
              <a:latin typeface="Calibri"/>
              <a:ea typeface="Calibri"/>
              <a:cs typeface="Calibri"/>
            </a:endParaRPr>
          </a:p>
        </p:txBody>
      </p:sp>
      <p:sp>
        <p:nvSpPr>
          <p:cNvPr id="9" name="TextBox 10">
            <a:extLst>
              <a:ext uri="{FF2B5EF4-FFF2-40B4-BE49-F238E27FC236}">
                <a16:creationId xmlns:a16="http://schemas.microsoft.com/office/drawing/2014/main" id="{798051B3-4EA3-39DF-C4C1-EB2F8780B368}"/>
              </a:ext>
            </a:extLst>
          </p:cNvPr>
          <p:cNvSpPr txBox="1"/>
          <p:nvPr/>
        </p:nvSpPr>
        <p:spPr>
          <a:xfrm>
            <a:off x="6830001" y="239289"/>
            <a:ext cx="4941582"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4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Mise à jour saisonnière : Surveillance des maladies transmises par les moustiques au Canada — Canada.ca</a:t>
            </a:r>
            <a:endParaRPr lang="en-CA" sz="1400" b="0" i="0" u="none" strike="noStrike" kern="1200" cap="none" spc="0" baseline="0">
              <a:solidFill>
                <a:srgbClr val="0070C0"/>
              </a:solidFill>
              <a:uFillTx/>
              <a:latin typeface="Calibri" pitchFamily="34"/>
            </a:endParaRPr>
          </a:p>
        </p:txBody>
      </p:sp>
      <p:pic>
        <p:nvPicPr>
          <p:cNvPr id="10" name="Picture 2" descr="A map of canada with black circles and black dots&#10;&#10;AI-generated content may be incorrect.">
            <a:extLst>
              <a:ext uri="{FF2B5EF4-FFF2-40B4-BE49-F238E27FC236}">
                <a16:creationId xmlns:a16="http://schemas.microsoft.com/office/drawing/2014/main" id="{13A1AC7B-C40D-42A3-2A47-627E14F4A25B}"/>
              </a:ext>
            </a:extLst>
          </p:cNvPr>
          <p:cNvPicPr>
            <a:picLocks noChangeAspect="1"/>
          </p:cNvPicPr>
          <p:nvPr/>
        </p:nvPicPr>
        <p:blipFill>
          <a:blip r:embed="rId6"/>
          <a:stretch>
            <a:fillRect/>
          </a:stretch>
        </p:blipFill>
        <p:spPr>
          <a:xfrm>
            <a:off x="6870097" y="780184"/>
            <a:ext cx="4900781" cy="2926409"/>
          </a:xfrm>
          <a:prstGeom prst="rect">
            <a:avLst/>
          </a:prstGeom>
          <a:noFill/>
          <a:ln w="28575" cap="flat">
            <a:solidFill>
              <a:srgbClr val="000000"/>
            </a:solidFill>
            <a:prstDash val="solid"/>
            <a:miter/>
          </a:ln>
        </p:spPr>
      </p:pic>
      <p:pic>
        <p:nvPicPr>
          <p:cNvPr id="11" name="Picture 3">
            <a:extLst>
              <a:ext uri="{FF2B5EF4-FFF2-40B4-BE49-F238E27FC236}">
                <a16:creationId xmlns:a16="http://schemas.microsoft.com/office/drawing/2014/main" id="{DA86EE32-1C85-3E72-EA4B-41985F25EFE7}"/>
              </a:ext>
            </a:extLst>
          </p:cNvPr>
          <p:cNvPicPr>
            <a:picLocks noChangeAspect="1"/>
          </p:cNvPicPr>
          <p:nvPr/>
        </p:nvPicPr>
        <p:blipFill>
          <a:blip r:embed="rId7"/>
          <a:stretch>
            <a:fillRect/>
          </a:stretch>
        </p:blipFill>
        <p:spPr>
          <a:xfrm>
            <a:off x="217709" y="3861794"/>
            <a:ext cx="11555181" cy="2552520"/>
          </a:xfrm>
          <a:prstGeom prst="rect">
            <a:avLst/>
          </a:prstGeom>
          <a:noFill/>
          <a:ln w="28575" cap="flat">
            <a:solidFill>
              <a:srgbClr val="000000"/>
            </a:solidFill>
            <a:prstDash val="solid"/>
            <a:miter/>
          </a:ln>
        </p:spPr>
      </p:pic>
      <p:sp>
        <p:nvSpPr>
          <p:cNvPr id="12" name="Rectangle 9">
            <a:extLst>
              <a:ext uri="{FF2B5EF4-FFF2-40B4-BE49-F238E27FC236}">
                <a16:creationId xmlns:a16="http://schemas.microsoft.com/office/drawing/2014/main" id="{BEA36315-C28F-B36B-3301-EAED71165330}"/>
              </a:ext>
            </a:extLst>
          </p:cNvPr>
          <p:cNvSpPr/>
          <p:nvPr/>
        </p:nvSpPr>
        <p:spPr>
          <a:xfrm>
            <a:off x="10965420" y="4230617"/>
            <a:ext cx="724515" cy="1804989"/>
          </a:xfrm>
          <a:prstGeom prst="rect">
            <a:avLst/>
          </a:pr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C476-B54C-3A54-9677-A6EECA4AE150}"/>
              </a:ext>
            </a:extLst>
          </p:cNvPr>
          <p:cNvSpPr txBox="1">
            <a:spLocks noGrp="1"/>
          </p:cNvSpPr>
          <p:nvPr>
            <p:ph type="title"/>
          </p:nvPr>
        </p:nvSpPr>
        <p:spPr>
          <a:xfrm>
            <a:off x="127001" y="-57150"/>
            <a:ext cx="10515600" cy="1325559"/>
          </a:xfrm>
        </p:spPr>
        <p:txBody>
          <a:bodyPr/>
          <a:lstStyle/>
          <a:p>
            <a:pPr lvl="0"/>
            <a:r>
              <a:rPr lang="en-CA" sz="3200"/>
              <a:t>Dengue </a:t>
            </a:r>
            <a:endParaRPr lang="en-CA" sz="3200">
              <a:solidFill>
                <a:srgbClr val="FF0000"/>
              </a:solidFill>
              <a:ea typeface="Calibri"/>
              <a:cs typeface="Calibri"/>
            </a:endParaRPr>
          </a:p>
        </p:txBody>
      </p:sp>
      <p:sp>
        <p:nvSpPr>
          <p:cNvPr id="3" name="Text Placeholder 2">
            <a:extLst>
              <a:ext uri="{FF2B5EF4-FFF2-40B4-BE49-F238E27FC236}">
                <a16:creationId xmlns:a16="http://schemas.microsoft.com/office/drawing/2014/main" id="{224662E2-0EAC-1B77-1D82-4C8AD47495BC}"/>
              </a:ext>
            </a:extLst>
          </p:cNvPr>
          <p:cNvSpPr txBox="1">
            <a:spLocks noGrp="1"/>
          </p:cNvSpPr>
          <p:nvPr>
            <p:ph type="body" idx="4294967295"/>
          </p:nvPr>
        </p:nvSpPr>
        <p:spPr>
          <a:xfrm>
            <a:off x="431797" y="903107"/>
            <a:ext cx="5483967" cy="5362754"/>
          </a:xfrm>
        </p:spPr>
        <p:txBody>
          <a:bodyPr/>
          <a:lstStyle/>
          <a:p>
            <a:pPr lvl="0"/>
            <a:r>
              <a:rPr lang="en-CA" sz="2400" dirty="0"/>
              <a:t>L'OPS a </a:t>
            </a:r>
            <a:r>
              <a:rPr lang="en-CA" sz="2400" dirty="0" err="1"/>
              <a:t>publié</a:t>
            </a:r>
            <a:r>
              <a:rPr lang="en-CA" sz="2400" dirty="0"/>
              <a:t> </a:t>
            </a:r>
            <a:r>
              <a:rPr lang="en-CA" sz="2400" dirty="0" err="1"/>
              <a:t>une</a:t>
            </a:r>
            <a:r>
              <a:rPr lang="en-CA" sz="2400" dirty="0"/>
              <a:t> </a:t>
            </a:r>
            <a:r>
              <a:rPr lang="en-CA" sz="2400" dirty="0">
                <a:solidFill>
                  <a:srgbClr val="0070C0"/>
                </a:solidFill>
                <a:hlinkClick r:id="rId3">
                  <a:extLst>
                    <a:ext uri="{A12FA001-AC4F-418D-AE19-62706E023703}">
                      <ahyp:hlinkClr xmlns:ahyp="http://schemas.microsoft.com/office/drawing/2018/hyperlinkcolor" val="tx"/>
                    </a:ext>
                  </a:extLst>
                </a:hlinkClick>
              </a:rPr>
              <a:t>mise à jour </a:t>
            </a:r>
            <a:r>
              <a:rPr lang="en-CA" sz="2400" dirty="0" err="1">
                <a:solidFill>
                  <a:srgbClr val="0070C0"/>
                </a:solidFill>
                <a:hlinkClick r:id="rId3">
                  <a:extLst>
                    <a:ext uri="{A12FA001-AC4F-418D-AE19-62706E023703}">
                      <ahyp:hlinkClr xmlns:ahyp="http://schemas.microsoft.com/office/drawing/2018/hyperlinkcolor" val="tx"/>
                    </a:ext>
                  </a:extLst>
                </a:hlinkClick>
              </a:rPr>
              <a:t>épidémiologique</a:t>
            </a:r>
            <a:r>
              <a:rPr lang="en-CA" sz="2400" dirty="0">
                <a:solidFill>
                  <a:srgbClr val="0070C0"/>
                </a:solidFill>
                <a:hlinkClick r:id="rId3">
                  <a:extLst>
                    <a:ext uri="{A12FA001-AC4F-418D-AE19-62706E023703}">
                      <ahyp:hlinkClr xmlns:ahyp="http://schemas.microsoft.com/office/drawing/2018/hyperlinkcolor" val="tx"/>
                    </a:ext>
                  </a:extLst>
                </a:hlinkClick>
              </a:rPr>
              <a:t> </a:t>
            </a:r>
            <a:r>
              <a:rPr lang="en-CA" sz="2400" dirty="0"/>
              <a:t>sur </a:t>
            </a:r>
            <a:r>
              <a:rPr lang="en-CA" sz="2400" b="1" dirty="0"/>
              <a:t>la dengue </a:t>
            </a:r>
            <a:r>
              <a:rPr lang="en-CA" sz="2400" dirty="0"/>
              <a:t>dans les </a:t>
            </a:r>
            <a:r>
              <a:rPr lang="en-CA" sz="2400" dirty="0" err="1"/>
              <a:t>Amériques</a:t>
            </a:r>
            <a:r>
              <a:rPr lang="en-CA" sz="2400" dirty="0"/>
              <a:t> le 22 </a:t>
            </a:r>
            <a:r>
              <a:rPr lang="en-CA" sz="2400" dirty="0" err="1"/>
              <a:t>décembre</a:t>
            </a:r>
            <a:r>
              <a:rPr lang="en-CA" sz="2400" dirty="0"/>
              <a:t> 2025</a:t>
            </a:r>
          </a:p>
          <a:p>
            <a:pPr lvl="0"/>
            <a:r>
              <a:rPr lang="en-CA" sz="2400" dirty="0"/>
              <a:t>La </a:t>
            </a:r>
            <a:r>
              <a:rPr lang="en-CA" sz="2400" dirty="0" err="1"/>
              <a:t>plupart</a:t>
            </a:r>
            <a:r>
              <a:rPr lang="en-CA" sz="2400" dirty="0"/>
              <a:t> des pays </a:t>
            </a:r>
            <a:r>
              <a:rPr lang="en-CA" sz="2400" dirty="0" err="1"/>
              <a:t>asiatiques</a:t>
            </a:r>
            <a:r>
              <a:rPr lang="en-CA" sz="2400" dirty="0"/>
              <a:t> </a:t>
            </a:r>
            <a:r>
              <a:rPr lang="en-CA" sz="2400" dirty="0" err="1"/>
              <a:t>ont</a:t>
            </a:r>
            <a:r>
              <a:rPr lang="en-CA" sz="2400" dirty="0"/>
              <a:t> </a:t>
            </a:r>
            <a:r>
              <a:rPr lang="en-CA" sz="2400" dirty="0" err="1"/>
              <a:t>signalé</a:t>
            </a:r>
            <a:r>
              <a:rPr lang="en-CA" sz="2400" dirty="0"/>
              <a:t> </a:t>
            </a:r>
            <a:r>
              <a:rPr lang="en-CA" sz="2400" dirty="0" err="1"/>
              <a:t>une</a:t>
            </a:r>
            <a:r>
              <a:rPr lang="en-CA" sz="2400" dirty="0"/>
              <a:t> </a:t>
            </a:r>
            <a:r>
              <a:rPr lang="en-CA" sz="2400" dirty="0" err="1"/>
              <a:t>baisse</a:t>
            </a:r>
            <a:r>
              <a:rPr lang="en-CA" sz="2400" dirty="0"/>
              <a:t> du </a:t>
            </a:r>
            <a:r>
              <a:rPr lang="en-CA" sz="2400" dirty="0" err="1"/>
              <a:t>nombre</a:t>
            </a:r>
            <a:r>
              <a:rPr lang="en-CA" sz="2400" dirty="0"/>
              <a:t> total de </a:t>
            </a:r>
            <a:r>
              <a:rPr lang="en-CA" sz="2400" dirty="0" err="1"/>
              <a:t>cas</a:t>
            </a:r>
            <a:r>
              <a:rPr lang="en-CA" sz="2400" dirty="0"/>
              <a:t>, à </a:t>
            </a:r>
            <a:r>
              <a:rPr lang="en-CA" sz="2400" dirty="0" err="1"/>
              <a:t>l'exception</a:t>
            </a:r>
            <a:r>
              <a:rPr lang="en-CA" sz="2400" dirty="0"/>
              <a:t> </a:t>
            </a:r>
            <a:r>
              <a:rPr lang="en-CA" sz="2400" dirty="0">
                <a:solidFill>
                  <a:srgbClr val="0070C0"/>
                </a:solidFill>
                <a:hlinkClick r:id="rId4">
                  <a:extLst>
                    <a:ext uri="{A12FA001-AC4F-418D-AE19-62706E023703}">
                      <ahyp:hlinkClr xmlns:ahyp="http://schemas.microsoft.com/office/drawing/2018/hyperlinkcolor" val="tx"/>
                    </a:ext>
                  </a:extLst>
                </a:hlinkClick>
              </a:rPr>
              <a:t>du </a:t>
            </a:r>
            <a:r>
              <a:rPr lang="en-CA" sz="2400" dirty="0" err="1">
                <a:solidFill>
                  <a:srgbClr val="0070C0"/>
                </a:solidFill>
                <a:hlinkClick r:id="rId4">
                  <a:extLst>
                    <a:ext uri="{A12FA001-AC4F-418D-AE19-62706E023703}">
                      <ahyp:hlinkClr xmlns:ahyp="http://schemas.microsoft.com/office/drawing/2018/hyperlinkcolor" val="tx"/>
                    </a:ext>
                  </a:extLst>
                </a:hlinkClick>
              </a:rPr>
              <a:t>Bhoutan</a:t>
            </a:r>
            <a:r>
              <a:rPr lang="en-CA" sz="2400" dirty="0">
                <a:solidFill>
                  <a:srgbClr val="0070C0"/>
                </a:solidFill>
                <a:hlinkClick r:id="rId4">
                  <a:extLst>
                    <a:ext uri="{A12FA001-AC4F-418D-AE19-62706E023703}">
                      <ahyp:hlinkClr xmlns:ahyp="http://schemas.microsoft.com/office/drawing/2018/hyperlinkcolor" val="tx"/>
                    </a:ext>
                  </a:extLst>
                </a:hlinkClick>
              </a:rPr>
              <a:t>, </a:t>
            </a:r>
            <a:r>
              <a:rPr lang="en-CA" sz="2400" dirty="0" err="1"/>
              <a:t>où</a:t>
            </a:r>
            <a:r>
              <a:rPr lang="en-CA" sz="2400" dirty="0"/>
              <a:t> le </a:t>
            </a:r>
            <a:r>
              <a:rPr lang="en-CA" sz="2400" dirty="0" err="1"/>
              <a:t>nombre</a:t>
            </a:r>
            <a:r>
              <a:rPr lang="en-CA" sz="2400" dirty="0"/>
              <a:t> de </a:t>
            </a:r>
            <a:r>
              <a:rPr lang="en-CA" sz="2400" dirty="0" err="1"/>
              <a:t>cas</a:t>
            </a:r>
            <a:r>
              <a:rPr lang="en-CA" sz="2400" dirty="0"/>
              <a:t> </a:t>
            </a:r>
            <a:r>
              <a:rPr lang="en-CA" sz="2400" dirty="0" err="1"/>
              <a:t>est</a:t>
            </a:r>
            <a:r>
              <a:rPr lang="en-CA" sz="2400" dirty="0"/>
              <a:t> </a:t>
            </a:r>
            <a:r>
              <a:rPr lang="en-CA" sz="2400" dirty="0" err="1"/>
              <a:t>resté</a:t>
            </a:r>
            <a:r>
              <a:rPr lang="en-CA" sz="2400" dirty="0"/>
              <a:t> </a:t>
            </a:r>
            <a:r>
              <a:rPr lang="en-CA" sz="2400" dirty="0" err="1"/>
              <a:t>élevé</a:t>
            </a:r>
            <a:r>
              <a:rPr lang="en-CA" sz="2400" dirty="0"/>
              <a:t>.</a:t>
            </a:r>
          </a:p>
          <a:p>
            <a:pPr lvl="0"/>
            <a:r>
              <a:rPr lang="en-CA" sz="2400" dirty="0">
                <a:solidFill>
                  <a:srgbClr val="0070C0"/>
                </a:solidFill>
                <a:hlinkClick r:id="rId5">
                  <a:extLst>
                    <a:ext uri="{A12FA001-AC4F-418D-AE19-62706E023703}">
                      <ahyp:hlinkClr xmlns:ahyp="http://schemas.microsoft.com/office/drawing/2018/hyperlinkcolor" val="tx"/>
                    </a:ext>
                  </a:extLst>
                </a:hlinkClick>
              </a:rPr>
              <a:t>Europe </a:t>
            </a:r>
            <a:r>
              <a:rPr lang="en-CA" sz="2400" dirty="0"/>
              <a:t>: des </a:t>
            </a:r>
            <a:r>
              <a:rPr lang="en-CA" sz="2400" dirty="0" err="1"/>
              <a:t>cas</a:t>
            </a:r>
            <a:r>
              <a:rPr lang="en-CA" sz="2400" dirty="0"/>
              <a:t> acquis </a:t>
            </a:r>
            <a:r>
              <a:rPr lang="en-CA" sz="2400" dirty="0" err="1"/>
              <a:t>localement</a:t>
            </a:r>
            <a:r>
              <a:rPr lang="en-CA" sz="2400" dirty="0"/>
              <a:t> </a:t>
            </a:r>
            <a:r>
              <a:rPr lang="en-CA" sz="2400" dirty="0" err="1"/>
              <a:t>ont</a:t>
            </a:r>
            <a:r>
              <a:rPr lang="en-CA" sz="2400" dirty="0"/>
              <a:t> </a:t>
            </a:r>
            <a:r>
              <a:rPr lang="en-CA" sz="2400" dirty="0" err="1"/>
              <a:t>été</a:t>
            </a:r>
            <a:r>
              <a:rPr lang="en-CA" sz="2400" dirty="0"/>
              <a:t> </a:t>
            </a:r>
            <a:r>
              <a:rPr lang="en-CA" sz="2400" dirty="0" err="1"/>
              <a:t>signalés</a:t>
            </a:r>
            <a:r>
              <a:rPr lang="en-CA" sz="2400" dirty="0"/>
              <a:t> </a:t>
            </a:r>
            <a:r>
              <a:rPr lang="en-CA" sz="2400" dirty="0" err="1"/>
              <a:t>en</a:t>
            </a:r>
            <a:r>
              <a:rPr lang="en-CA" sz="2400" dirty="0"/>
              <a:t> </a:t>
            </a:r>
            <a:r>
              <a:rPr lang="en-CA" sz="2400" dirty="0">
                <a:solidFill>
                  <a:srgbClr val="0070C0"/>
                </a:solidFill>
                <a:hlinkClick r:id="rId6">
                  <a:extLst>
                    <a:ext uri="{A12FA001-AC4F-418D-AE19-62706E023703}">
                      <ahyp:hlinkClr xmlns:ahyp="http://schemas.microsoft.com/office/drawing/2018/hyperlinkcolor" val="tx"/>
                    </a:ext>
                  </a:extLst>
                </a:hlinkClick>
              </a:rPr>
              <a:t>Italie et </a:t>
            </a:r>
            <a:r>
              <a:rPr lang="en-CA" sz="2400" dirty="0" err="1"/>
              <a:t>en</a:t>
            </a:r>
            <a:r>
              <a:rPr lang="en-CA" sz="2400" dirty="0"/>
              <a:t> </a:t>
            </a:r>
            <a:r>
              <a:rPr lang="en-CA" sz="2400" dirty="0">
                <a:solidFill>
                  <a:srgbClr val="0070C0"/>
                </a:solidFill>
                <a:hlinkClick r:id="rId6">
                  <a:extLst>
                    <a:ext uri="{A12FA001-AC4F-418D-AE19-62706E023703}">
                      <ahyp:hlinkClr xmlns:ahyp="http://schemas.microsoft.com/office/drawing/2018/hyperlinkcolor" val="tx"/>
                    </a:ext>
                  </a:extLst>
                </a:hlinkClick>
              </a:rPr>
              <a:t>France</a:t>
            </a:r>
            <a:endParaRPr lang="en-CA" sz="2400" dirty="0">
              <a:solidFill>
                <a:srgbClr val="0070C0"/>
              </a:solidFill>
            </a:endParaRPr>
          </a:p>
          <a:p>
            <a:pPr lvl="0"/>
            <a:r>
              <a:rPr lang="en-CA" sz="2400" dirty="0">
                <a:solidFill>
                  <a:srgbClr val="0070C0"/>
                </a:solidFill>
                <a:hlinkClick r:id="rId7">
                  <a:extLst>
                    <a:ext uri="{A12FA001-AC4F-418D-AE19-62706E023703}">
                      <ahyp:hlinkClr xmlns:ahyp="http://schemas.microsoft.com/office/drawing/2018/hyperlinkcolor" val="tx"/>
                    </a:ext>
                  </a:extLst>
                </a:hlinkClick>
              </a:rPr>
              <a:t>Tableau de bord de </a:t>
            </a:r>
            <a:r>
              <a:rPr lang="en-CA" sz="2400" dirty="0" err="1">
                <a:solidFill>
                  <a:srgbClr val="0070C0"/>
                </a:solidFill>
                <a:hlinkClick r:id="rId7">
                  <a:extLst>
                    <a:ext uri="{A12FA001-AC4F-418D-AE19-62706E023703}">
                      <ahyp:hlinkClr xmlns:ahyp="http://schemas.microsoft.com/office/drawing/2018/hyperlinkcolor" val="tx"/>
                    </a:ext>
                  </a:extLst>
                </a:hlinkClick>
              </a:rPr>
              <a:t>l'OMS</a:t>
            </a:r>
            <a:r>
              <a:rPr lang="en-CA" sz="2400" dirty="0">
                <a:solidFill>
                  <a:srgbClr val="0070C0"/>
                </a:solidFill>
                <a:hlinkClick r:id="rId7">
                  <a:extLst>
                    <a:ext uri="{A12FA001-AC4F-418D-AE19-62706E023703}">
                      <ahyp:hlinkClr xmlns:ahyp="http://schemas.microsoft.com/office/drawing/2018/hyperlinkcolor" val="tx"/>
                    </a:ext>
                  </a:extLst>
                </a:hlinkClick>
              </a:rPr>
              <a:t> sur la dengue </a:t>
            </a:r>
            <a:r>
              <a:rPr lang="en-CA" sz="2400" dirty="0"/>
              <a:t>– Données </a:t>
            </a:r>
            <a:r>
              <a:rPr lang="en-CA" sz="2400" dirty="0" err="1"/>
              <a:t>jusqu'au</a:t>
            </a:r>
            <a:r>
              <a:rPr lang="en-CA" sz="2400" dirty="0"/>
              <a:t> 9 </a:t>
            </a:r>
            <a:r>
              <a:rPr lang="en-CA" sz="2400" dirty="0" err="1"/>
              <a:t>décembre</a:t>
            </a:r>
            <a:r>
              <a:rPr lang="en-CA" sz="2400" dirty="0"/>
              <a:t> 2025</a:t>
            </a:r>
          </a:p>
          <a:p>
            <a:pPr marL="457200" lvl="1" indent="0">
              <a:buNone/>
            </a:pPr>
            <a:endParaRPr lang="en-CA" sz="2000" dirty="0">
              <a:ea typeface="Calibri"/>
              <a:cs typeface="Calibri"/>
            </a:endParaRPr>
          </a:p>
        </p:txBody>
      </p:sp>
      <p:sp>
        <p:nvSpPr>
          <p:cNvPr id="4" name="Slide Number Placeholder 3">
            <a:extLst>
              <a:ext uri="{FF2B5EF4-FFF2-40B4-BE49-F238E27FC236}">
                <a16:creationId xmlns:a16="http://schemas.microsoft.com/office/drawing/2014/main" id="{7D4306D8-DE59-8FC9-351D-44471CE165D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61041E-0A1D-47BB-ABAC-52C1AB1A3648}" type="slidenum">
              <a:rPr/>
              <a:t>15</a:t>
            </a:fld>
            <a:endParaRPr lang="en-US" sz="1200" b="0" i="0" u="none" strike="noStrike" kern="1200" cap="none" spc="0" baseline="0">
              <a:solidFill>
                <a:srgbClr val="898989"/>
              </a:solidFill>
              <a:uFillTx/>
              <a:latin typeface="Calibri" pitchFamily="34"/>
            </a:endParaRPr>
          </a:p>
        </p:txBody>
      </p:sp>
      <p:cxnSp>
        <p:nvCxnSpPr>
          <p:cNvPr id="5" name="Straight Arrow Connector 7">
            <a:extLst>
              <a:ext uri="{FF2B5EF4-FFF2-40B4-BE49-F238E27FC236}">
                <a16:creationId xmlns:a16="http://schemas.microsoft.com/office/drawing/2014/main" id="{EC5F5EF4-2A3C-4AB1-0752-5DEE25EE1F7C}"/>
              </a:ext>
            </a:extLst>
          </p:cNvPr>
          <p:cNvCxnSpPr/>
          <p:nvPr/>
        </p:nvCxnSpPr>
        <p:spPr>
          <a:xfrm>
            <a:off x="5242556" y="1842397"/>
            <a:ext cx="1706884" cy="0"/>
          </a:xfrm>
          <a:prstGeom prst="straightConnector1">
            <a:avLst/>
          </a:prstGeom>
          <a:noFill/>
          <a:ln w="57150" cap="flat">
            <a:solidFill>
              <a:srgbClr val="000000"/>
            </a:solidFill>
            <a:prstDash val="solid"/>
            <a:miter/>
            <a:tailEnd type="arrow"/>
          </a:ln>
        </p:spPr>
      </p:cxnSp>
      <p:sp>
        <p:nvSpPr>
          <p:cNvPr id="6" name="TextBox 6">
            <a:hlinkClick r:id="rId8"/>
            <a:extLst>
              <a:ext uri="{FF2B5EF4-FFF2-40B4-BE49-F238E27FC236}">
                <a16:creationId xmlns:a16="http://schemas.microsoft.com/office/drawing/2014/main" id="{098B4760-665C-F837-EE7A-FD1102CE0127}"/>
              </a:ext>
            </a:extLst>
          </p:cNvPr>
          <p:cNvSpPr txBox="1"/>
          <p:nvPr/>
        </p:nvSpPr>
        <p:spPr>
          <a:xfrm>
            <a:off x="8610603" y="136117"/>
            <a:ext cx="344607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8">
                  <a:extLst>
                    <a:ext uri="{A12FA001-AC4F-418D-AE19-62706E023703}">
                      <ahyp:hlinkClr xmlns:ahyp="http://schemas.microsoft.com/office/drawing/2018/hyperlinkcolor" val="tx"/>
                    </a:ext>
                  </a:extLst>
                </a:hlinkClick>
              </a:rPr>
              <a:t>Dengue OPS : analyse par pays</a:t>
            </a:r>
            <a:endParaRPr lang="en-CA" sz="1800" b="0" i="0" u="none" strike="noStrike" kern="1200" cap="none" spc="0" baseline="0">
              <a:solidFill>
                <a:srgbClr val="0070C0"/>
              </a:solidFill>
              <a:uFillTx/>
              <a:latin typeface="Calibri" pitchFamily="34"/>
            </a:endParaRPr>
          </a:p>
        </p:txBody>
      </p:sp>
      <p:pic>
        <p:nvPicPr>
          <p:cNvPr id="7" name="Picture 3">
            <a:extLst>
              <a:ext uri="{FF2B5EF4-FFF2-40B4-BE49-F238E27FC236}">
                <a16:creationId xmlns:a16="http://schemas.microsoft.com/office/drawing/2014/main" id="{DDBCA72B-7594-2451-A13F-E5DE39B7AE12}"/>
              </a:ext>
            </a:extLst>
          </p:cNvPr>
          <p:cNvPicPr>
            <a:picLocks noChangeAspect="1"/>
          </p:cNvPicPr>
          <p:nvPr/>
        </p:nvPicPr>
        <p:blipFill>
          <a:blip r:embed="rId9"/>
          <a:stretch>
            <a:fillRect/>
          </a:stretch>
        </p:blipFill>
        <p:spPr>
          <a:xfrm>
            <a:off x="6997391" y="509293"/>
            <a:ext cx="4948120" cy="2671986"/>
          </a:xfrm>
          <a:prstGeom prst="rect">
            <a:avLst/>
          </a:prstGeom>
          <a:noFill/>
          <a:ln w="19046" cap="flat">
            <a:solidFill>
              <a:srgbClr val="000000"/>
            </a:solidFill>
            <a:prstDash val="solid"/>
            <a:miter/>
          </a:ln>
        </p:spPr>
      </p:pic>
      <p:pic>
        <p:nvPicPr>
          <p:cNvPr id="8" name="Picture 5">
            <a:extLst>
              <a:ext uri="{FF2B5EF4-FFF2-40B4-BE49-F238E27FC236}">
                <a16:creationId xmlns:a16="http://schemas.microsoft.com/office/drawing/2014/main" id="{0C495CB0-B9D4-4E9F-201A-0F7B9C99A1D3}"/>
              </a:ext>
            </a:extLst>
          </p:cNvPr>
          <p:cNvPicPr>
            <a:picLocks noChangeAspect="1"/>
          </p:cNvPicPr>
          <p:nvPr/>
        </p:nvPicPr>
        <p:blipFill>
          <a:blip r:embed="rId10"/>
          <a:stretch>
            <a:fillRect/>
          </a:stretch>
        </p:blipFill>
        <p:spPr>
          <a:xfrm>
            <a:off x="5915765" y="3590601"/>
            <a:ext cx="6096003" cy="2510375"/>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25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DFAE-7E62-8BA3-82A1-3E8F18A23C6F}"/>
              </a:ext>
            </a:extLst>
          </p:cNvPr>
          <p:cNvSpPr txBox="1">
            <a:spLocks noGrp="1"/>
          </p:cNvSpPr>
          <p:nvPr>
            <p:ph type="title"/>
          </p:nvPr>
        </p:nvSpPr>
        <p:spPr>
          <a:xfrm>
            <a:off x="114300" y="-95253"/>
            <a:ext cx="10515600" cy="1325559"/>
          </a:xfrm>
        </p:spPr>
        <p:txBody>
          <a:bodyPr/>
          <a:lstStyle/>
          <a:p>
            <a:pPr lvl="0"/>
            <a:r>
              <a:rPr lang="en-CA" sz="3200"/>
              <a:t>Conclusions scientifiques</a:t>
            </a:r>
          </a:p>
        </p:txBody>
      </p:sp>
      <p:sp>
        <p:nvSpPr>
          <p:cNvPr id="3" name="Text Placeholder 5">
            <a:extLst>
              <a:ext uri="{FF2B5EF4-FFF2-40B4-BE49-F238E27FC236}">
                <a16:creationId xmlns:a16="http://schemas.microsoft.com/office/drawing/2014/main" id="{FA578036-82C3-5846-9650-B1B45D7D9205}"/>
              </a:ext>
            </a:extLst>
          </p:cNvPr>
          <p:cNvSpPr txBox="1">
            <a:spLocks noGrp="1"/>
          </p:cNvSpPr>
          <p:nvPr>
            <p:ph type="body" idx="4294967295"/>
          </p:nvPr>
        </p:nvSpPr>
        <p:spPr>
          <a:xfrm>
            <a:off x="208389" y="831847"/>
            <a:ext cx="11672892" cy="5768977"/>
          </a:xfrm>
        </p:spPr>
        <p:txBody>
          <a:bodyPr/>
          <a:lstStyle/>
          <a:p>
            <a:pPr lvl="0"/>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Divers petits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mammifères</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hôtes</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sont</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impliqués</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dans le cycle de transmission de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l'Anaplasma</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phagocytophilum</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zoonotique</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dans le </a:t>
            </a:r>
            <a:r>
              <a:rPr lang="en-CA" sz="1600" b="1" dirty="0" err="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sud-est</a:t>
            </a:r>
            <a:r>
              <a:rPr lang="en-CA" sz="1600" b="1" dirty="0">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 du Canada</a:t>
            </a:r>
            <a:endParaRPr lang="en-CA" sz="1600" b="1" dirty="0">
              <a:solidFill>
                <a:srgbClr val="0070C0"/>
              </a:solidFill>
              <a:ea typeface="Calibri" pitchFamily="34"/>
              <a:cs typeface="Times New Roman" pitchFamily="18"/>
            </a:endParaRPr>
          </a:p>
          <a:p>
            <a:pPr lvl="0"/>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Isolement</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et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caractérisation</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de Rickettsia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finnyi</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une</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nouvelle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rickettsie</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pathogène</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du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groupe</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des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fièvres</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pourprées</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chez les </a:t>
            </a:r>
            <a:r>
              <a:rPr lang="en-CA" sz="1600" b="1" dirty="0" err="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chiens</a:t>
            </a:r>
            <a:r>
              <a:rPr lang="en-CA" sz="1600" b="1" dirty="0">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 aux États-Unis</a:t>
            </a:r>
            <a:endParaRPr lang="en-CA" sz="1600" b="1" dirty="0">
              <a:solidFill>
                <a:srgbClr val="0070C0"/>
              </a:solidFill>
              <a:ea typeface="Calibri" pitchFamily="34"/>
              <a:cs typeface="Times New Roman" pitchFamily="18"/>
            </a:endParaRPr>
          </a:p>
          <a:p>
            <a:pPr lvl="0"/>
            <a:r>
              <a:rPr lang="en-CA" sz="1600" b="1" dirty="0">
                <a:solidFill>
                  <a:srgbClr val="0070C0"/>
                </a:solidFill>
                <a:hlinkClick r:id="rId5">
                  <a:extLst>
                    <a:ext uri="{A12FA001-AC4F-418D-AE19-62706E023703}">
                      <ahyp:hlinkClr xmlns:ahyp="http://schemas.microsoft.com/office/drawing/2018/hyperlinkcolor" val="tx"/>
                    </a:ext>
                  </a:extLst>
                </a:hlinkClick>
              </a:rPr>
              <a:t>Première </a:t>
            </a:r>
            <a:r>
              <a:rPr lang="en-CA" sz="1600" b="1" dirty="0" err="1">
                <a:solidFill>
                  <a:srgbClr val="0070C0"/>
                </a:solidFill>
                <a:hlinkClick r:id="rId5">
                  <a:extLst>
                    <a:ext uri="{A12FA001-AC4F-418D-AE19-62706E023703}">
                      <ahyp:hlinkClr xmlns:ahyp="http://schemas.microsoft.com/office/drawing/2018/hyperlinkcolor" val="tx"/>
                    </a:ext>
                  </a:extLst>
                </a:hlinkClick>
              </a:rPr>
              <a:t>découverte</a:t>
            </a:r>
            <a:r>
              <a:rPr lang="en-CA" sz="1600" b="1" dirty="0">
                <a:solidFill>
                  <a:srgbClr val="0070C0"/>
                </a:solidFill>
                <a:hlinkClick r:id="rId5">
                  <a:extLst>
                    <a:ext uri="{A12FA001-AC4F-418D-AE19-62706E023703}">
                      <ahyp:hlinkClr xmlns:ahyp="http://schemas.microsoft.com/office/drawing/2018/hyperlinkcolor" val="tx"/>
                    </a:ext>
                  </a:extLst>
                </a:hlinkClick>
              </a:rPr>
              <a:t> de Rickettsia </a:t>
            </a:r>
            <a:r>
              <a:rPr lang="en-CA" sz="1600" b="1" dirty="0" err="1">
                <a:solidFill>
                  <a:srgbClr val="0070C0"/>
                </a:solidFill>
                <a:hlinkClick r:id="rId5">
                  <a:extLst>
                    <a:ext uri="{A12FA001-AC4F-418D-AE19-62706E023703}">
                      <ahyp:hlinkClr xmlns:ahyp="http://schemas.microsoft.com/office/drawing/2018/hyperlinkcolor" val="tx"/>
                    </a:ext>
                  </a:extLst>
                </a:hlinkClick>
              </a:rPr>
              <a:t>rickettsii</a:t>
            </a:r>
            <a:r>
              <a:rPr lang="en-CA" sz="1600" b="1" dirty="0">
                <a:solidFill>
                  <a:srgbClr val="0070C0"/>
                </a:solidFill>
                <a:hlinkClick r:id="rId5">
                  <a:extLst>
                    <a:ext uri="{A12FA001-AC4F-418D-AE19-62706E023703}">
                      <ahyp:hlinkClr xmlns:ahyp="http://schemas.microsoft.com/office/drawing/2018/hyperlinkcolor" val="tx"/>
                    </a:ext>
                  </a:extLst>
                </a:hlinkClick>
              </a:rPr>
              <a:t> chez Haemaphysalis longicornis (Acari : Ixodidae) </a:t>
            </a:r>
            <a:r>
              <a:rPr lang="en-CA" sz="1600" b="1" dirty="0" err="1">
                <a:solidFill>
                  <a:srgbClr val="0070C0"/>
                </a:solidFill>
                <a:hlinkClick r:id="rId5">
                  <a:extLst>
                    <a:ext uri="{A12FA001-AC4F-418D-AE19-62706E023703}">
                      <ahyp:hlinkClr xmlns:ahyp="http://schemas.microsoft.com/office/drawing/2018/hyperlinkcolor" val="tx"/>
                    </a:ext>
                  </a:extLst>
                </a:hlinkClick>
              </a:rPr>
              <a:t>en</a:t>
            </a:r>
            <a:r>
              <a:rPr lang="en-CA" sz="1600" b="1" dirty="0">
                <a:solidFill>
                  <a:srgbClr val="0070C0"/>
                </a:solidFill>
                <a:hlinkClick r:id="rId5">
                  <a:extLst>
                    <a:ext uri="{A12FA001-AC4F-418D-AE19-62706E023703}">
                      <ahyp:hlinkClr xmlns:ahyp="http://schemas.microsoft.com/office/drawing/2018/hyperlinkcolor" val="tx"/>
                    </a:ext>
                  </a:extLst>
                </a:hlinkClick>
              </a:rPr>
              <a:t> Amérique du Nord </a:t>
            </a:r>
            <a:endParaRPr lang="en-CA" sz="1600" b="1" dirty="0">
              <a:solidFill>
                <a:srgbClr val="0070C0"/>
              </a:solidFill>
            </a:endParaRPr>
          </a:p>
          <a:p>
            <a:pPr lvl="0"/>
            <a:r>
              <a:rPr lang="en-CA" sz="1600" b="1" dirty="0">
                <a:solidFill>
                  <a:srgbClr val="0070C0"/>
                </a:solidFill>
                <a:hlinkClick r:id="rId6">
                  <a:extLst>
                    <a:ext uri="{A12FA001-AC4F-418D-AE19-62706E023703}">
                      <ahyp:hlinkClr xmlns:ahyp="http://schemas.microsoft.com/office/drawing/2018/hyperlinkcolor" val="tx"/>
                    </a:ext>
                  </a:extLst>
                </a:hlinkClick>
              </a:rPr>
              <a:t>Surveillance </a:t>
            </a:r>
            <a:r>
              <a:rPr lang="en-CA" sz="1600" b="1" dirty="0" err="1">
                <a:solidFill>
                  <a:srgbClr val="0070C0"/>
                </a:solidFill>
                <a:hlinkClick r:id="rId6">
                  <a:extLst>
                    <a:ext uri="{A12FA001-AC4F-418D-AE19-62706E023703}">
                      <ahyp:hlinkClr xmlns:ahyp="http://schemas.microsoft.com/office/drawing/2018/hyperlinkcolor" val="tx"/>
                    </a:ext>
                  </a:extLst>
                </a:hlinkClick>
              </a:rPr>
              <a:t>métagénomique</a:t>
            </a:r>
            <a:r>
              <a:rPr lang="en-CA" sz="1600" b="1" dirty="0">
                <a:solidFill>
                  <a:srgbClr val="0070C0"/>
                </a:solidFill>
                <a:hlinkClick r:id="rId6">
                  <a:extLst>
                    <a:ext uri="{A12FA001-AC4F-418D-AE19-62706E023703}">
                      <ahyp:hlinkClr xmlns:ahyp="http://schemas.microsoft.com/office/drawing/2018/hyperlinkcolor" val="tx"/>
                    </a:ext>
                  </a:extLst>
                </a:hlinkClick>
              </a:rPr>
              <a:t> des virus émergents dans les populations de </a:t>
            </a:r>
            <a:r>
              <a:rPr lang="en-CA" sz="1600" b="1" dirty="0" err="1">
                <a:solidFill>
                  <a:srgbClr val="0070C0"/>
                </a:solidFill>
                <a:hlinkClick r:id="rId6">
                  <a:extLst>
                    <a:ext uri="{A12FA001-AC4F-418D-AE19-62706E023703}">
                      <ahyp:hlinkClr xmlns:ahyp="http://schemas.microsoft.com/office/drawing/2018/hyperlinkcolor" val="tx"/>
                    </a:ext>
                  </a:extLst>
                </a:hlinkClick>
              </a:rPr>
              <a:t>moustiques</a:t>
            </a:r>
            <a:r>
              <a:rPr lang="en-CA" sz="1600" b="1" dirty="0">
                <a:solidFill>
                  <a:srgbClr val="0070C0"/>
                </a:solidFill>
                <a:hlinkClick r:id="rId6">
                  <a:extLst>
                    <a:ext uri="{A12FA001-AC4F-418D-AE19-62706E023703}">
                      <ahyp:hlinkClr xmlns:ahyp="http://schemas.microsoft.com/office/drawing/2018/hyperlinkcolor" val="tx"/>
                    </a:ext>
                  </a:extLst>
                </a:hlinkClick>
              </a:rPr>
              <a:t> des </a:t>
            </a:r>
            <a:r>
              <a:rPr lang="en-CA" sz="1600" b="1" dirty="0" err="1">
                <a:solidFill>
                  <a:srgbClr val="0070C0"/>
                </a:solidFill>
                <a:hlinkClick r:id="rId6">
                  <a:extLst>
                    <a:ext uri="{A12FA001-AC4F-418D-AE19-62706E023703}">
                      <ahyp:hlinkClr xmlns:ahyp="http://schemas.microsoft.com/office/drawing/2018/hyperlinkcolor" val="tx"/>
                    </a:ext>
                  </a:extLst>
                </a:hlinkClick>
              </a:rPr>
              <a:t>régions</a:t>
            </a:r>
            <a:r>
              <a:rPr lang="en-CA" sz="1600" b="1" dirty="0">
                <a:solidFill>
                  <a:srgbClr val="0070C0"/>
                </a:solidFill>
                <a:hlinkClick r:id="rId6">
                  <a:extLst>
                    <a:ext uri="{A12FA001-AC4F-418D-AE19-62706E023703}">
                      <ahyp:hlinkClr xmlns:ahyp="http://schemas.microsoft.com/office/drawing/2018/hyperlinkcolor" val="tx"/>
                    </a:ext>
                  </a:extLst>
                </a:hlinkClick>
              </a:rPr>
              <a:t> à haut </a:t>
            </a:r>
            <a:r>
              <a:rPr lang="en-CA" sz="1600" b="1" dirty="0" err="1">
                <a:solidFill>
                  <a:srgbClr val="0070C0"/>
                </a:solidFill>
                <a:hlinkClick r:id="rId6">
                  <a:extLst>
                    <a:ext uri="{A12FA001-AC4F-418D-AE19-62706E023703}">
                      <ahyp:hlinkClr xmlns:ahyp="http://schemas.microsoft.com/office/drawing/2018/hyperlinkcolor" val="tx"/>
                    </a:ext>
                  </a:extLst>
                </a:hlinkClick>
              </a:rPr>
              <a:t>risque</a:t>
            </a:r>
            <a:r>
              <a:rPr lang="en-CA" sz="1600" b="1" dirty="0">
                <a:solidFill>
                  <a:srgbClr val="0070C0"/>
                </a:solidFill>
                <a:hlinkClick r:id="rId6">
                  <a:extLst>
                    <a:ext uri="{A12FA001-AC4F-418D-AE19-62706E023703}">
                      <ahyp:hlinkClr xmlns:ahyp="http://schemas.microsoft.com/office/drawing/2018/hyperlinkcolor" val="tx"/>
                    </a:ext>
                  </a:extLst>
                </a:hlinkClick>
              </a:rPr>
              <a:t> </a:t>
            </a:r>
            <a:r>
              <a:rPr lang="en-CA" sz="1600" b="1" dirty="0" err="1">
                <a:solidFill>
                  <a:srgbClr val="0070C0"/>
                </a:solidFill>
                <a:hlinkClick r:id="rId6">
                  <a:extLst>
                    <a:ext uri="{A12FA001-AC4F-418D-AE19-62706E023703}">
                      <ahyp:hlinkClr xmlns:ahyp="http://schemas.microsoft.com/office/drawing/2018/hyperlinkcolor" val="tx"/>
                    </a:ext>
                  </a:extLst>
                </a:hlinkClick>
              </a:rPr>
              <a:t>d'Iran</a:t>
            </a:r>
            <a:endParaRPr lang="en-CA" sz="1600" b="1" dirty="0">
              <a:solidFill>
                <a:srgbClr val="0070C0"/>
              </a:solidFill>
            </a:endParaRPr>
          </a:p>
          <a:p>
            <a:pPr lvl="0"/>
            <a:r>
              <a:rPr lang="en-CA" sz="1600" b="1" dirty="0">
                <a:solidFill>
                  <a:srgbClr val="0070C0"/>
                </a:solidFill>
                <a:hlinkClick r:id="rId7">
                  <a:extLst>
                    <a:ext uri="{A12FA001-AC4F-418D-AE19-62706E023703}">
                      <ahyp:hlinkClr xmlns:ahyp="http://schemas.microsoft.com/office/drawing/2018/hyperlinkcolor" val="tx"/>
                    </a:ext>
                  </a:extLst>
                </a:hlinkClick>
              </a:rPr>
              <a:t>Infection par </a:t>
            </a:r>
            <a:r>
              <a:rPr lang="en-CA" sz="1600" b="1" dirty="0" err="1">
                <a:solidFill>
                  <a:srgbClr val="0070C0"/>
                </a:solidFill>
                <a:hlinkClick r:id="rId7">
                  <a:extLst>
                    <a:ext uri="{A12FA001-AC4F-418D-AE19-62706E023703}">
                      <ahyp:hlinkClr xmlns:ahyp="http://schemas.microsoft.com/office/drawing/2018/hyperlinkcolor" val="tx"/>
                    </a:ext>
                  </a:extLst>
                </a:hlinkClick>
              </a:rPr>
              <a:t>débordement</a:t>
            </a:r>
            <a:r>
              <a:rPr lang="en-CA" sz="1600" b="1" dirty="0">
                <a:solidFill>
                  <a:srgbClr val="0070C0"/>
                </a:solidFill>
                <a:hlinkClick r:id="rId7">
                  <a:extLst>
                    <a:ext uri="{A12FA001-AC4F-418D-AE19-62706E023703}">
                      <ahyp:hlinkClr xmlns:ahyp="http://schemas.microsoft.com/office/drawing/2018/hyperlinkcolor" val="tx"/>
                    </a:ext>
                  </a:extLst>
                </a:hlinkClick>
              </a:rPr>
              <a:t> du virus </a:t>
            </a:r>
            <a:r>
              <a:rPr lang="en-CA" sz="1600" b="1" dirty="0" err="1">
                <a:solidFill>
                  <a:srgbClr val="0070C0"/>
                </a:solidFill>
                <a:hlinkClick r:id="rId7">
                  <a:extLst>
                    <a:ext uri="{A12FA001-AC4F-418D-AE19-62706E023703}">
                      <ahyp:hlinkClr xmlns:ahyp="http://schemas.microsoft.com/office/drawing/2018/hyperlinkcolor" val="tx"/>
                    </a:ext>
                  </a:extLst>
                </a:hlinkClick>
              </a:rPr>
              <a:t>Rustrela</a:t>
            </a:r>
            <a:r>
              <a:rPr lang="en-CA" sz="1600" b="1" dirty="0">
                <a:solidFill>
                  <a:srgbClr val="0070C0"/>
                </a:solidFill>
                <a:hlinkClick r:id="rId7">
                  <a:extLst>
                    <a:ext uri="{A12FA001-AC4F-418D-AE19-62706E023703}">
                      <ahyp:hlinkClr xmlns:ahyp="http://schemas.microsoft.com/office/drawing/2018/hyperlinkcolor" val="tx"/>
                    </a:ext>
                  </a:extLst>
                </a:hlinkClick>
              </a:rPr>
              <a:t>, du virus de la </a:t>
            </a:r>
            <a:r>
              <a:rPr lang="en-CA" sz="1600" b="1" dirty="0" err="1">
                <a:solidFill>
                  <a:srgbClr val="0070C0"/>
                </a:solidFill>
                <a:hlinkClick r:id="rId7">
                  <a:extLst>
                    <a:ext uri="{A12FA001-AC4F-418D-AE19-62706E023703}">
                      <ahyp:hlinkClr xmlns:ahyp="http://schemas.microsoft.com/office/drawing/2018/hyperlinkcolor" val="tx"/>
                    </a:ext>
                  </a:extLst>
                </a:hlinkClick>
              </a:rPr>
              <a:t>maladie</a:t>
            </a:r>
            <a:r>
              <a:rPr lang="en-CA" sz="1600" b="1" dirty="0">
                <a:solidFill>
                  <a:srgbClr val="0070C0"/>
                </a:solidFill>
                <a:hlinkClick r:id="rId7">
                  <a:extLst>
                    <a:ext uri="{A12FA001-AC4F-418D-AE19-62706E023703}">
                      <ahyp:hlinkClr xmlns:ahyp="http://schemas.microsoft.com/office/drawing/2018/hyperlinkcolor" val="tx"/>
                    </a:ext>
                  </a:extLst>
                </a:hlinkClick>
              </a:rPr>
              <a:t> de Borna 1 et du virus de </a:t>
            </a:r>
            <a:r>
              <a:rPr lang="en-CA" sz="1600" b="1" dirty="0" err="1">
                <a:solidFill>
                  <a:srgbClr val="0070C0"/>
                </a:solidFill>
                <a:hlinkClick r:id="rId7">
                  <a:extLst>
                    <a:ext uri="{A12FA001-AC4F-418D-AE19-62706E023703}">
                      <ahyp:hlinkClr xmlns:ahyp="http://schemas.microsoft.com/office/drawing/2018/hyperlinkcolor" val="tx"/>
                    </a:ext>
                  </a:extLst>
                </a:hlinkClick>
              </a:rPr>
              <a:t>l'encéphalite</a:t>
            </a:r>
            <a:r>
              <a:rPr lang="en-CA" sz="1600" b="1" dirty="0">
                <a:solidFill>
                  <a:srgbClr val="0070C0"/>
                </a:solidFill>
                <a:hlinkClick r:id="rId7">
                  <a:extLst>
                    <a:ext uri="{A12FA001-AC4F-418D-AE19-62706E023703}">
                      <ahyp:hlinkClr xmlns:ahyp="http://schemas.microsoft.com/office/drawing/2018/hyperlinkcolor" val="tx"/>
                    </a:ext>
                  </a:extLst>
                </a:hlinkClick>
              </a:rPr>
              <a:t> à </a:t>
            </a:r>
            <a:r>
              <a:rPr lang="en-CA" sz="1600" b="1" dirty="0" err="1">
                <a:solidFill>
                  <a:srgbClr val="0070C0"/>
                </a:solidFill>
                <a:hlinkClick r:id="rId7">
                  <a:extLst>
                    <a:ext uri="{A12FA001-AC4F-418D-AE19-62706E023703}">
                      <ahyp:hlinkClr xmlns:ahyp="http://schemas.microsoft.com/office/drawing/2018/hyperlinkcolor" val="tx"/>
                    </a:ext>
                  </a:extLst>
                </a:hlinkClick>
              </a:rPr>
              <a:t>tiques</a:t>
            </a:r>
            <a:r>
              <a:rPr lang="en-CA" sz="1600" b="1" dirty="0">
                <a:solidFill>
                  <a:srgbClr val="0070C0"/>
                </a:solidFill>
                <a:hlinkClick r:id="rId7">
                  <a:extLst>
                    <a:ext uri="{A12FA001-AC4F-418D-AE19-62706E023703}">
                      <ahyp:hlinkClr xmlns:ahyp="http://schemas.microsoft.com/office/drawing/2018/hyperlinkcolor" val="tx"/>
                    </a:ext>
                  </a:extLst>
                </a:hlinkClick>
              </a:rPr>
              <a:t> </a:t>
            </a:r>
            <a:r>
              <a:rPr lang="en-CA" sz="1600" b="1" dirty="0" err="1">
                <a:solidFill>
                  <a:srgbClr val="0070C0"/>
                </a:solidFill>
                <a:hlinkClick r:id="rId7">
                  <a:extLst>
                    <a:ext uri="{A12FA001-AC4F-418D-AE19-62706E023703}">
                      <ahyp:hlinkClr xmlns:ahyp="http://schemas.microsoft.com/office/drawing/2018/hyperlinkcolor" val="tx"/>
                    </a:ext>
                  </a:extLst>
                </a:hlinkClick>
              </a:rPr>
              <a:t>révélée</a:t>
            </a:r>
            <a:r>
              <a:rPr lang="en-CA" sz="1600" b="1" dirty="0">
                <a:solidFill>
                  <a:srgbClr val="0070C0"/>
                </a:solidFill>
                <a:hlinkClick r:id="rId7">
                  <a:extLst>
                    <a:ext uri="{A12FA001-AC4F-418D-AE19-62706E023703}">
                      <ahyp:hlinkClr xmlns:ahyp="http://schemas.microsoft.com/office/drawing/2018/hyperlinkcolor" val="tx"/>
                    </a:ext>
                  </a:extLst>
                </a:hlinkClick>
              </a:rPr>
              <a:t> par un </a:t>
            </a:r>
            <a:r>
              <a:rPr lang="en-CA" sz="1600" b="1" dirty="0" err="1">
                <a:solidFill>
                  <a:srgbClr val="0070C0"/>
                </a:solidFill>
                <a:hlinkClick r:id="rId7">
                  <a:extLst>
                    <a:ext uri="{A12FA001-AC4F-418D-AE19-62706E023703}">
                      <ahyp:hlinkClr xmlns:ahyp="http://schemas.microsoft.com/office/drawing/2018/hyperlinkcolor" val="tx"/>
                    </a:ext>
                  </a:extLst>
                </a:hlinkClick>
              </a:rPr>
              <a:t>dépistage</a:t>
            </a:r>
            <a:r>
              <a:rPr lang="en-CA" sz="1600" b="1" dirty="0">
                <a:solidFill>
                  <a:srgbClr val="0070C0"/>
                </a:solidFill>
                <a:hlinkClick r:id="rId7">
                  <a:extLst>
                    <a:ext uri="{A12FA001-AC4F-418D-AE19-62706E023703}">
                      <ahyp:hlinkClr xmlns:ahyp="http://schemas.microsoft.com/office/drawing/2018/hyperlinkcolor" val="tx"/>
                    </a:ext>
                  </a:extLst>
                </a:hlinkClick>
              </a:rPr>
              <a:t> </a:t>
            </a:r>
            <a:r>
              <a:rPr lang="en-CA" sz="1600" b="1" dirty="0" err="1">
                <a:solidFill>
                  <a:srgbClr val="0070C0"/>
                </a:solidFill>
                <a:hlinkClick r:id="rId7">
                  <a:extLst>
                    <a:ext uri="{A12FA001-AC4F-418D-AE19-62706E023703}">
                      <ahyp:hlinkClr xmlns:ahyp="http://schemas.microsoft.com/office/drawing/2018/hyperlinkcolor" val="tx"/>
                    </a:ext>
                  </a:extLst>
                </a:hlinkClick>
              </a:rPr>
              <a:t>rétrospectif</a:t>
            </a:r>
            <a:r>
              <a:rPr lang="en-CA" sz="1600" b="1" dirty="0">
                <a:solidFill>
                  <a:srgbClr val="0070C0"/>
                </a:solidFill>
                <a:hlinkClick r:id="rId7">
                  <a:extLst>
                    <a:ext uri="{A12FA001-AC4F-418D-AE19-62706E023703}">
                      <ahyp:hlinkClr xmlns:ahyp="http://schemas.microsoft.com/office/drawing/2018/hyperlinkcolor" val="tx"/>
                    </a:ext>
                  </a:extLst>
                </a:hlinkClick>
              </a:rPr>
              <a:t> de </a:t>
            </a:r>
            <a:r>
              <a:rPr lang="en-CA" sz="1600" b="1" dirty="0" err="1">
                <a:solidFill>
                  <a:srgbClr val="0070C0"/>
                </a:solidFill>
                <a:hlinkClick r:id="rId7">
                  <a:extLst>
                    <a:ext uri="{A12FA001-AC4F-418D-AE19-62706E023703}">
                      <ahyp:hlinkClr xmlns:ahyp="http://schemas.microsoft.com/office/drawing/2018/hyperlinkcolor" val="tx"/>
                    </a:ext>
                  </a:extLst>
                </a:hlinkClick>
              </a:rPr>
              <a:t>l'encéphalite</a:t>
            </a:r>
            <a:r>
              <a:rPr lang="en-CA" sz="1600" b="1" dirty="0">
                <a:solidFill>
                  <a:srgbClr val="0070C0"/>
                </a:solidFill>
                <a:hlinkClick r:id="rId7">
                  <a:extLst>
                    <a:ext uri="{A12FA001-AC4F-418D-AE19-62706E023703}">
                      <ahyp:hlinkClr xmlns:ahyp="http://schemas.microsoft.com/office/drawing/2018/hyperlinkcolor" val="tx"/>
                    </a:ext>
                  </a:extLst>
                </a:hlinkClick>
              </a:rPr>
              <a:t> </a:t>
            </a:r>
            <a:r>
              <a:rPr lang="en-CA" sz="1600" b="1" dirty="0" err="1">
                <a:solidFill>
                  <a:srgbClr val="0070C0"/>
                </a:solidFill>
                <a:hlinkClick r:id="rId7">
                  <a:extLst>
                    <a:ext uri="{A12FA001-AC4F-418D-AE19-62706E023703}">
                      <ahyp:hlinkClr xmlns:ahyp="http://schemas.microsoft.com/office/drawing/2018/hyperlinkcolor" val="tx"/>
                    </a:ext>
                  </a:extLst>
                </a:hlinkClick>
              </a:rPr>
              <a:t>mammalienne</a:t>
            </a:r>
            <a:r>
              <a:rPr lang="en-CA" sz="1600" b="1" dirty="0">
                <a:solidFill>
                  <a:srgbClr val="0070C0"/>
                </a:solidFill>
                <a:hlinkClick r:id="rId7">
                  <a:extLst>
                    <a:ext uri="{A12FA001-AC4F-418D-AE19-62706E023703}">
                      <ahyp:hlinkClr xmlns:ahyp="http://schemas.microsoft.com/office/drawing/2018/hyperlinkcolor" val="tx"/>
                    </a:ext>
                  </a:extLst>
                </a:hlinkClick>
              </a:rPr>
              <a:t> </a:t>
            </a:r>
            <a:r>
              <a:rPr lang="en-CA" sz="1600" b="1" dirty="0" err="1">
                <a:solidFill>
                  <a:srgbClr val="0070C0"/>
                </a:solidFill>
                <a:hlinkClick r:id="rId7">
                  <a:extLst>
                    <a:ext uri="{A12FA001-AC4F-418D-AE19-62706E023703}">
                      <ahyp:hlinkClr xmlns:ahyp="http://schemas.microsoft.com/office/drawing/2018/hyperlinkcolor" val="tx"/>
                    </a:ext>
                  </a:extLst>
                </a:hlinkClick>
              </a:rPr>
              <a:t>d'origine</a:t>
            </a:r>
            <a:r>
              <a:rPr lang="en-CA" sz="1600" b="1" dirty="0">
                <a:solidFill>
                  <a:srgbClr val="0070C0"/>
                </a:solidFill>
                <a:hlinkClick r:id="rId7">
                  <a:extLst>
                    <a:ext uri="{A12FA001-AC4F-418D-AE19-62706E023703}">
                      <ahyp:hlinkClr xmlns:ahyp="http://schemas.microsoft.com/office/drawing/2018/hyperlinkcolor" val="tx"/>
                    </a:ext>
                  </a:extLst>
                </a:hlinkClick>
              </a:rPr>
              <a:t> inconnue</a:t>
            </a:r>
            <a:endParaRPr lang="en-CA" sz="1600" b="1" dirty="0">
              <a:solidFill>
                <a:srgbClr val="0070C0"/>
              </a:solidFill>
            </a:endParaRPr>
          </a:p>
          <a:p>
            <a:pPr lvl="0"/>
            <a:r>
              <a:rPr lang="en-CA" sz="1600" b="1" dirty="0" err="1">
                <a:solidFill>
                  <a:srgbClr val="0070C0"/>
                </a:solidFill>
                <a:hlinkClick r:id="rId8">
                  <a:extLst>
                    <a:ext uri="{A12FA001-AC4F-418D-AE19-62706E023703}">
                      <ahyp:hlinkClr xmlns:ahyp="http://schemas.microsoft.com/office/drawing/2018/hyperlinkcolor" val="tx"/>
                    </a:ext>
                  </a:extLst>
                </a:hlinkClick>
              </a:rPr>
              <a:t>Amélioration</a:t>
            </a:r>
            <a:r>
              <a:rPr lang="en-CA" sz="1600" b="1" dirty="0">
                <a:solidFill>
                  <a:srgbClr val="0070C0"/>
                </a:solidFill>
                <a:hlinkClick r:id="rId8">
                  <a:extLst>
                    <a:ext uri="{A12FA001-AC4F-418D-AE19-62706E023703}">
                      <ahyp:hlinkClr xmlns:ahyp="http://schemas.microsoft.com/office/drawing/2018/hyperlinkcolor" val="tx"/>
                    </a:ext>
                  </a:extLst>
                </a:hlinkClick>
              </a:rPr>
              <a:t> de la </a:t>
            </a:r>
            <a:r>
              <a:rPr lang="en-CA" sz="1600" b="1" dirty="0" err="1">
                <a:solidFill>
                  <a:srgbClr val="0070C0"/>
                </a:solidFill>
                <a:hlinkClick r:id="rId8">
                  <a:extLst>
                    <a:ext uri="{A12FA001-AC4F-418D-AE19-62706E023703}">
                      <ahyp:hlinkClr xmlns:ahyp="http://schemas.microsoft.com/office/drawing/2018/hyperlinkcolor" val="tx"/>
                    </a:ext>
                  </a:extLst>
                </a:hlinkClick>
              </a:rPr>
              <a:t>spécificité</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sexuelle</a:t>
            </a:r>
            <a:r>
              <a:rPr lang="en-CA" sz="1600" b="1" dirty="0">
                <a:solidFill>
                  <a:srgbClr val="0070C0"/>
                </a:solidFill>
                <a:hlinkClick r:id="rId8">
                  <a:extLst>
                    <a:ext uri="{A12FA001-AC4F-418D-AE19-62706E023703}">
                      <ahyp:hlinkClr xmlns:ahyp="http://schemas.microsoft.com/office/drawing/2018/hyperlinkcolor" val="tx"/>
                    </a:ext>
                  </a:extLst>
                </a:hlinkClick>
              </a:rPr>
              <a:t> d'un </a:t>
            </a:r>
            <a:r>
              <a:rPr lang="en-CA" sz="1600" b="1" dirty="0" err="1">
                <a:solidFill>
                  <a:srgbClr val="0070C0"/>
                </a:solidFill>
                <a:hlinkClick r:id="rId8">
                  <a:extLst>
                    <a:ext uri="{A12FA001-AC4F-418D-AE19-62706E023703}">
                      <ahyp:hlinkClr xmlns:ahyp="http://schemas.microsoft.com/office/drawing/2018/hyperlinkcolor" val="tx"/>
                    </a:ext>
                  </a:extLst>
                </a:hlinkClick>
              </a:rPr>
              <a:t>système</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conditionnel</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létal</a:t>
            </a:r>
            <a:r>
              <a:rPr lang="en-CA" sz="1600" b="1" dirty="0">
                <a:solidFill>
                  <a:srgbClr val="0070C0"/>
                </a:solidFill>
                <a:hlinkClick r:id="rId8">
                  <a:extLst>
                    <a:ext uri="{A12FA001-AC4F-418D-AE19-62706E023703}">
                      <ahyp:hlinkClr xmlns:ahyp="http://schemas.microsoft.com/office/drawing/2018/hyperlinkcolor" val="tx"/>
                    </a:ext>
                  </a:extLst>
                </a:hlinkClick>
              </a:rPr>
              <a:t> pour les </a:t>
            </a:r>
            <a:r>
              <a:rPr lang="en-CA" sz="1600" b="1" dirty="0" err="1">
                <a:solidFill>
                  <a:srgbClr val="0070C0"/>
                </a:solidFill>
                <a:hlinkClick r:id="rId8">
                  <a:extLst>
                    <a:ext uri="{A12FA001-AC4F-418D-AE19-62706E023703}">
                      <ahyp:hlinkClr xmlns:ahyp="http://schemas.microsoft.com/office/drawing/2018/hyperlinkcolor" val="tx"/>
                    </a:ext>
                  </a:extLst>
                </a:hlinkClick>
              </a:rPr>
              <a:t>femelles</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destiné</a:t>
            </a:r>
            <a:r>
              <a:rPr lang="en-CA" sz="1600" b="1" dirty="0">
                <a:solidFill>
                  <a:srgbClr val="0070C0"/>
                </a:solidFill>
                <a:hlinkClick r:id="rId8">
                  <a:extLst>
                    <a:ext uri="{A12FA001-AC4F-418D-AE19-62706E023703}">
                      <ahyp:hlinkClr xmlns:ahyp="http://schemas.microsoft.com/office/drawing/2018/hyperlinkcolor" val="tx"/>
                    </a:ext>
                  </a:extLst>
                </a:hlinkClick>
              </a:rPr>
              <a:t> à la </a:t>
            </a:r>
            <a:r>
              <a:rPr lang="en-CA" sz="1600" b="1" dirty="0" err="1">
                <a:solidFill>
                  <a:srgbClr val="0070C0"/>
                </a:solidFill>
                <a:hlinkClick r:id="rId8">
                  <a:extLst>
                    <a:ext uri="{A12FA001-AC4F-418D-AE19-62706E023703}">
                      <ahyp:hlinkClr xmlns:ahyp="http://schemas.microsoft.com/office/drawing/2018/hyperlinkcolor" val="tx"/>
                    </a:ext>
                  </a:extLst>
                </a:hlinkClick>
              </a:rPr>
              <a:t>lutte</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biologique</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génétique</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contre</a:t>
            </a:r>
            <a:r>
              <a:rPr lang="en-CA" sz="1600" b="1" dirty="0">
                <a:solidFill>
                  <a:srgbClr val="0070C0"/>
                </a:solidFill>
                <a:hlinkClick r:id="rId8">
                  <a:extLst>
                    <a:ext uri="{A12FA001-AC4F-418D-AE19-62706E023703}">
                      <ahyp:hlinkClr xmlns:ahyp="http://schemas.microsoft.com/office/drawing/2018/hyperlinkcolor" val="tx"/>
                    </a:ext>
                  </a:extLst>
                </a:hlinkClick>
              </a:rPr>
              <a:t> la </a:t>
            </a:r>
            <a:r>
              <a:rPr lang="en-CA" sz="1600" b="1" dirty="0" err="1">
                <a:solidFill>
                  <a:srgbClr val="0070C0"/>
                </a:solidFill>
                <a:hlinkClick r:id="rId8">
                  <a:extLst>
                    <a:ext uri="{A12FA001-AC4F-418D-AE19-62706E023703}">
                      <ahyp:hlinkClr xmlns:ahyp="http://schemas.microsoft.com/office/drawing/2018/hyperlinkcolor" val="tx"/>
                    </a:ext>
                  </a:extLst>
                </a:hlinkClick>
              </a:rPr>
              <a:t>lucilie</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bouchère</a:t>
            </a:r>
            <a:r>
              <a:rPr lang="en-CA" sz="1600" b="1" dirty="0">
                <a:solidFill>
                  <a:srgbClr val="0070C0"/>
                </a:solidFill>
                <a:hlinkClick r:id="rId8">
                  <a:extLst>
                    <a:ext uri="{A12FA001-AC4F-418D-AE19-62706E023703}">
                      <ahyp:hlinkClr xmlns:ahyp="http://schemas.microsoft.com/office/drawing/2018/hyperlinkcolor" val="tx"/>
                    </a:ext>
                  </a:extLst>
                </a:hlinkClick>
              </a:rPr>
              <a:t> du Nouveau Monde, </a:t>
            </a:r>
            <a:r>
              <a:rPr lang="en-CA" sz="1600" b="1" dirty="0" err="1">
                <a:solidFill>
                  <a:srgbClr val="0070C0"/>
                </a:solidFill>
                <a:hlinkClick r:id="rId8">
                  <a:extLst>
                    <a:ext uri="{A12FA001-AC4F-418D-AE19-62706E023703}">
                      <ahyp:hlinkClr xmlns:ahyp="http://schemas.microsoft.com/office/drawing/2018/hyperlinkcolor" val="tx"/>
                    </a:ext>
                  </a:extLst>
                </a:hlinkClick>
              </a:rPr>
              <a:t>Cochliomyia</a:t>
            </a:r>
            <a:r>
              <a:rPr lang="en-CA" sz="1600" b="1" dirty="0">
                <a:solidFill>
                  <a:srgbClr val="0070C0"/>
                </a:solidFill>
                <a:hlinkClick r:id="rId8">
                  <a:extLst>
                    <a:ext uri="{A12FA001-AC4F-418D-AE19-62706E023703}">
                      <ahyp:hlinkClr xmlns:ahyp="http://schemas.microsoft.com/office/drawing/2018/hyperlinkcolor" val="tx"/>
                    </a:ext>
                  </a:extLst>
                </a:hlinkClick>
              </a:rPr>
              <a:t> </a:t>
            </a:r>
            <a:r>
              <a:rPr lang="en-CA" sz="1600" b="1" dirty="0" err="1">
                <a:solidFill>
                  <a:srgbClr val="0070C0"/>
                </a:solidFill>
                <a:hlinkClick r:id="rId8">
                  <a:extLst>
                    <a:ext uri="{A12FA001-AC4F-418D-AE19-62706E023703}">
                      <ahyp:hlinkClr xmlns:ahyp="http://schemas.microsoft.com/office/drawing/2018/hyperlinkcolor" val="tx"/>
                    </a:ext>
                  </a:extLst>
                </a:hlinkClick>
              </a:rPr>
              <a:t>hominivorax</a:t>
            </a:r>
            <a:endParaRPr lang="en-CA" sz="1600" b="1" dirty="0">
              <a:solidFill>
                <a:srgbClr val="0070C0"/>
              </a:solidFill>
            </a:endParaRPr>
          </a:p>
          <a:p>
            <a:pPr lvl="0"/>
            <a:r>
              <a:rPr lang="en-CA" sz="1600" b="1" dirty="0" err="1">
                <a:solidFill>
                  <a:srgbClr val="0070C0"/>
                </a:solidFill>
                <a:hlinkClick r:id="rId9">
                  <a:extLst>
                    <a:ext uri="{A12FA001-AC4F-418D-AE19-62706E023703}">
                      <ahyp:hlinkClr xmlns:ahyp="http://schemas.microsoft.com/office/drawing/2018/hyperlinkcolor" val="tx"/>
                    </a:ext>
                  </a:extLst>
                </a:hlinkClick>
              </a:rPr>
              <a:t>Facteurs</a:t>
            </a:r>
            <a:r>
              <a:rPr lang="en-CA" sz="1600" b="1" dirty="0">
                <a:solidFill>
                  <a:srgbClr val="0070C0"/>
                </a:solidFill>
                <a:hlinkClick r:id="rId9">
                  <a:extLst>
                    <a:ext uri="{A12FA001-AC4F-418D-AE19-62706E023703}">
                      <ahyp:hlinkClr xmlns:ahyp="http://schemas.microsoft.com/office/drawing/2018/hyperlinkcolor" val="tx"/>
                    </a:ext>
                  </a:extLst>
                </a:hlinkClick>
              </a:rPr>
              <a:t> </a:t>
            </a:r>
            <a:r>
              <a:rPr lang="en-CA" sz="1600" b="1" dirty="0" err="1">
                <a:solidFill>
                  <a:srgbClr val="0070C0"/>
                </a:solidFill>
                <a:hlinkClick r:id="rId9">
                  <a:extLst>
                    <a:ext uri="{A12FA001-AC4F-418D-AE19-62706E023703}">
                      <ahyp:hlinkClr xmlns:ahyp="http://schemas.microsoft.com/office/drawing/2018/hyperlinkcolor" val="tx"/>
                    </a:ext>
                  </a:extLst>
                </a:hlinkClick>
              </a:rPr>
              <a:t>associés</a:t>
            </a:r>
            <a:r>
              <a:rPr lang="en-CA" sz="1600" b="1" dirty="0">
                <a:solidFill>
                  <a:srgbClr val="0070C0"/>
                </a:solidFill>
                <a:hlinkClick r:id="rId9">
                  <a:extLst>
                    <a:ext uri="{A12FA001-AC4F-418D-AE19-62706E023703}">
                      <ahyp:hlinkClr xmlns:ahyp="http://schemas.microsoft.com/office/drawing/2018/hyperlinkcolor" val="tx"/>
                    </a:ext>
                  </a:extLst>
                </a:hlinkClick>
              </a:rPr>
              <a:t> à </a:t>
            </a:r>
            <a:r>
              <a:rPr lang="en-CA" sz="1600" b="1" dirty="0" err="1">
                <a:solidFill>
                  <a:srgbClr val="0070C0"/>
                </a:solidFill>
                <a:hlinkClick r:id="rId9">
                  <a:extLst>
                    <a:ext uri="{A12FA001-AC4F-418D-AE19-62706E023703}">
                      <ahyp:hlinkClr xmlns:ahyp="http://schemas.microsoft.com/office/drawing/2018/hyperlinkcolor" val="tx"/>
                    </a:ext>
                  </a:extLst>
                </a:hlinkClick>
              </a:rPr>
              <a:t>l'infection</a:t>
            </a:r>
            <a:r>
              <a:rPr lang="en-CA" sz="1600" b="1" dirty="0">
                <a:solidFill>
                  <a:srgbClr val="0070C0"/>
                </a:solidFill>
                <a:hlinkClick r:id="rId9">
                  <a:extLst>
                    <a:ext uri="{A12FA001-AC4F-418D-AE19-62706E023703}">
                      <ahyp:hlinkClr xmlns:ahyp="http://schemas.microsoft.com/office/drawing/2018/hyperlinkcolor" val="tx"/>
                    </a:ext>
                  </a:extLst>
                </a:hlinkClick>
              </a:rPr>
              <a:t> et à </a:t>
            </a:r>
            <a:r>
              <a:rPr lang="en-CA" sz="1600" b="1" dirty="0" err="1">
                <a:solidFill>
                  <a:srgbClr val="0070C0"/>
                </a:solidFill>
                <a:hlinkClick r:id="rId9">
                  <a:extLst>
                    <a:ext uri="{A12FA001-AC4F-418D-AE19-62706E023703}">
                      <ahyp:hlinkClr xmlns:ahyp="http://schemas.microsoft.com/office/drawing/2018/hyperlinkcolor" val="tx"/>
                    </a:ext>
                  </a:extLst>
                </a:hlinkClick>
              </a:rPr>
              <a:t>l'hospitalisation</a:t>
            </a:r>
            <a:r>
              <a:rPr lang="en-CA" sz="1600" b="1" dirty="0">
                <a:solidFill>
                  <a:srgbClr val="0070C0"/>
                </a:solidFill>
                <a:hlinkClick r:id="rId9">
                  <a:extLst>
                    <a:ext uri="{A12FA001-AC4F-418D-AE19-62706E023703}">
                      <ahyp:hlinkClr xmlns:ahyp="http://schemas.microsoft.com/office/drawing/2018/hyperlinkcolor" val="tx"/>
                    </a:ext>
                  </a:extLst>
                </a:hlinkClick>
              </a:rPr>
              <a:t> des </a:t>
            </a:r>
            <a:r>
              <a:rPr lang="en-CA" sz="1600" b="1" dirty="0" err="1">
                <a:solidFill>
                  <a:srgbClr val="0070C0"/>
                </a:solidFill>
                <a:hlinkClick r:id="rId9">
                  <a:extLst>
                    <a:ext uri="{A12FA001-AC4F-418D-AE19-62706E023703}">
                      <ahyp:hlinkClr xmlns:ahyp="http://schemas.microsoft.com/office/drawing/2018/hyperlinkcolor" val="tx"/>
                    </a:ext>
                  </a:extLst>
                </a:hlinkClick>
              </a:rPr>
              <a:t>cas</a:t>
            </a:r>
            <a:r>
              <a:rPr lang="en-CA" sz="1600" b="1" dirty="0">
                <a:solidFill>
                  <a:srgbClr val="0070C0"/>
                </a:solidFill>
                <a:hlinkClick r:id="rId9">
                  <a:extLst>
                    <a:ext uri="{A12FA001-AC4F-418D-AE19-62706E023703}">
                      <ahyp:hlinkClr xmlns:ahyp="http://schemas.microsoft.com/office/drawing/2018/hyperlinkcolor" val="tx"/>
                    </a:ext>
                  </a:extLst>
                </a:hlinkClick>
              </a:rPr>
              <a:t> de Zika </a:t>
            </a:r>
            <a:r>
              <a:rPr lang="en-CA" sz="1600" b="1" dirty="0" err="1">
                <a:solidFill>
                  <a:srgbClr val="0070C0"/>
                </a:solidFill>
                <a:hlinkClick r:id="rId9">
                  <a:extLst>
                    <a:ext uri="{A12FA001-AC4F-418D-AE19-62706E023703}">
                      <ahyp:hlinkClr xmlns:ahyp="http://schemas.microsoft.com/office/drawing/2018/hyperlinkcolor" val="tx"/>
                    </a:ext>
                  </a:extLst>
                </a:hlinkClick>
              </a:rPr>
              <a:t>lors</a:t>
            </a:r>
            <a:r>
              <a:rPr lang="en-CA" sz="1600" b="1" dirty="0">
                <a:solidFill>
                  <a:srgbClr val="0070C0"/>
                </a:solidFill>
                <a:hlinkClick r:id="rId9">
                  <a:extLst>
                    <a:ext uri="{A12FA001-AC4F-418D-AE19-62706E023703}">
                      <ahyp:hlinkClr xmlns:ahyp="http://schemas.microsoft.com/office/drawing/2018/hyperlinkcolor" val="tx"/>
                    </a:ext>
                  </a:extLst>
                </a:hlinkClick>
              </a:rPr>
              <a:t> de </a:t>
            </a:r>
            <a:r>
              <a:rPr lang="en-CA" sz="1600" b="1" dirty="0" err="1">
                <a:solidFill>
                  <a:srgbClr val="0070C0"/>
                </a:solidFill>
                <a:hlinkClick r:id="rId9">
                  <a:extLst>
                    <a:ext uri="{A12FA001-AC4F-418D-AE19-62706E023703}">
                      <ahyp:hlinkClr xmlns:ahyp="http://schemas.microsoft.com/office/drawing/2018/hyperlinkcolor" val="tx"/>
                    </a:ext>
                  </a:extLst>
                </a:hlinkClick>
              </a:rPr>
              <a:t>l'épidémie</a:t>
            </a:r>
            <a:r>
              <a:rPr lang="en-CA" sz="1600" b="1" dirty="0">
                <a:solidFill>
                  <a:srgbClr val="0070C0"/>
                </a:solidFill>
                <a:hlinkClick r:id="rId9">
                  <a:extLst>
                    <a:ext uri="{A12FA001-AC4F-418D-AE19-62706E023703}">
                      <ahyp:hlinkClr xmlns:ahyp="http://schemas.microsoft.com/office/drawing/2018/hyperlinkcolor" val="tx"/>
                    </a:ext>
                  </a:extLst>
                </a:hlinkClick>
              </a:rPr>
              <a:t> de 2016-2018 au </a:t>
            </a:r>
            <a:r>
              <a:rPr lang="en-CA" sz="1600" b="1" dirty="0" err="1">
                <a:solidFill>
                  <a:srgbClr val="0070C0"/>
                </a:solidFill>
                <a:hlinkClick r:id="rId9">
                  <a:extLst>
                    <a:ext uri="{A12FA001-AC4F-418D-AE19-62706E023703}">
                      <ahyp:hlinkClr xmlns:ahyp="http://schemas.microsoft.com/office/drawing/2018/hyperlinkcolor" val="tx"/>
                    </a:ext>
                  </a:extLst>
                </a:hlinkClick>
              </a:rPr>
              <a:t>Mexique</a:t>
            </a:r>
            <a:endParaRPr lang="en-CA" sz="1600" b="1" dirty="0">
              <a:solidFill>
                <a:srgbClr val="0070C0"/>
              </a:solidFill>
            </a:endParaRPr>
          </a:p>
          <a:p>
            <a:pPr lvl="0"/>
            <a:r>
              <a:rPr lang="en-CA" sz="1600" b="1" dirty="0">
                <a:solidFill>
                  <a:srgbClr val="0070C0"/>
                </a:solidFill>
                <a:hlinkClick r:id="rId10">
                  <a:extLst>
                    <a:ext uri="{A12FA001-AC4F-418D-AE19-62706E023703}">
                      <ahyp:hlinkClr xmlns:ahyp="http://schemas.microsoft.com/office/drawing/2018/hyperlinkcolor" val="tx"/>
                    </a:ext>
                  </a:extLst>
                </a:hlinkClick>
              </a:rPr>
              <a:t>Pathogènes </a:t>
            </a:r>
            <a:r>
              <a:rPr lang="en-CA" sz="1600" b="1" dirty="0" err="1">
                <a:solidFill>
                  <a:srgbClr val="0070C0"/>
                </a:solidFill>
                <a:hlinkClick r:id="rId10">
                  <a:extLst>
                    <a:ext uri="{A12FA001-AC4F-418D-AE19-62706E023703}">
                      <ahyp:hlinkClr xmlns:ahyp="http://schemas.microsoft.com/office/drawing/2018/hyperlinkcolor" val="tx"/>
                    </a:ext>
                  </a:extLst>
                </a:hlinkClick>
              </a:rPr>
              <a:t>propagés</a:t>
            </a:r>
            <a:r>
              <a:rPr lang="en-CA" sz="1600" b="1" dirty="0">
                <a:solidFill>
                  <a:srgbClr val="0070C0"/>
                </a:solidFill>
                <a:hlinkClick r:id="rId10">
                  <a:extLst>
                    <a:ext uri="{A12FA001-AC4F-418D-AE19-62706E023703}">
                      <ahyp:hlinkClr xmlns:ahyp="http://schemas.microsoft.com/office/drawing/2018/hyperlinkcolor" val="tx"/>
                    </a:ext>
                  </a:extLst>
                </a:hlinkClick>
              </a:rPr>
              <a:t> par les </a:t>
            </a:r>
            <a:r>
              <a:rPr lang="en-CA" sz="1600" b="1" dirty="0" err="1">
                <a:solidFill>
                  <a:srgbClr val="0070C0"/>
                </a:solidFill>
                <a:hlinkClick r:id="rId10">
                  <a:extLst>
                    <a:ext uri="{A12FA001-AC4F-418D-AE19-62706E023703}">
                      <ahyp:hlinkClr xmlns:ahyp="http://schemas.microsoft.com/office/drawing/2018/hyperlinkcolor" val="tx"/>
                    </a:ext>
                  </a:extLst>
                </a:hlinkClick>
              </a:rPr>
              <a:t>moustiques</a:t>
            </a:r>
            <a:r>
              <a:rPr lang="en-CA" sz="1600" b="1" dirty="0">
                <a:solidFill>
                  <a:srgbClr val="0070C0"/>
                </a:solidFill>
                <a:hlinkClick r:id="rId10">
                  <a:extLst>
                    <a:ext uri="{A12FA001-AC4F-418D-AE19-62706E023703}">
                      <ahyp:hlinkClr xmlns:ahyp="http://schemas.microsoft.com/office/drawing/2018/hyperlinkcolor" val="tx"/>
                    </a:ext>
                  </a:extLst>
                </a:hlinkClick>
              </a:rPr>
              <a:t> volant à haute altitude et </a:t>
            </a:r>
            <a:r>
              <a:rPr lang="en-CA" sz="1600" b="1" dirty="0" err="1">
                <a:solidFill>
                  <a:srgbClr val="0070C0"/>
                </a:solidFill>
                <a:hlinkClick r:id="rId10">
                  <a:extLst>
                    <a:ext uri="{A12FA001-AC4F-418D-AE19-62706E023703}">
                      <ahyp:hlinkClr xmlns:ahyp="http://schemas.microsoft.com/office/drawing/2018/hyperlinkcolor" val="tx"/>
                    </a:ext>
                  </a:extLst>
                </a:hlinkClick>
              </a:rPr>
              <a:t>transportés</a:t>
            </a:r>
            <a:r>
              <a:rPr lang="en-CA" sz="1600" b="1" dirty="0">
                <a:solidFill>
                  <a:srgbClr val="0070C0"/>
                </a:solidFill>
                <a:hlinkClick r:id="rId10">
                  <a:extLst>
                    <a:ext uri="{A12FA001-AC4F-418D-AE19-62706E023703}">
                      <ahyp:hlinkClr xmlns:ahyp="http://schemas.microsoft.com/office/drawing/2018/hyperlinkcolor" val="tx"/>
                    </a:ext>
                  </a:extLst>
                </a:hlinkClick>
              </a:rPr>
              <a:t> par le vent</a:t>
            </a:r>
            <a:endParaRPr lang="en-CA" sz="1600" b="1" dirty="0">
              <a:solidFill>
                <a:srgbClr val="0070C0"/>
              </a:solidFill>
            </a:endParaRPr>
          </a:p>
          <a:p>
            <a:pPr lvl="0"/>
            <a:r>
              <a:rPr lang="en-CA" sz="1600" b="1" dirty="0" err="1">
                <a:solidFill>
                  <a:srgbClr val="0070C0"/>
                </a:solidFill>
                <a:hlinkClick r:id="rId11">
                  <a:extLst>
                    <a:ext uri="{A12FA001-AC4F-418D-AE19-62706E023703}">
                      <ahyp:hlinkClr xmlns:ahyp="http://schemas.microsoft.com/office/drawing/2018/hyperlinkcolor" val="tx"/>
                    </a:ext>
                  </a:extLst>
                </a:hlinkClick>
              </a:rPr>
              <a:t>Modèles</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d'invasion</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mondiale</a:t>
            </a:r>
            <a:r>
              <a:rPr lang="en-CA" sz="1600" b="1" dirty="0">
                <a:solidFill>
                  <a:srgbClr val="0070C0"/>
                </a:solidFill>
                <a:hlinkClick r:id="rId11">
                  <a:extLst>
                    <a:ext uri="{A12FA001-AC4F-418D-AE19-62706E023703}">
                      <ahyp:hlinkClr xmlns:ahyp="http://schemas.microsoft.com/office/drawing/2018/hyperlinkcolor" val="tx"/>
                    </a:ext>
                  </a:extLst>
                </a:hlinkClick>
              </a:rPr>
              <a:t> et </a:t>
            </a:r>
            <a:r>
              <a:rPr lang="en-CA" sz="1600" b="1" dirty="0" err="1">
                <a:solidFill>
                  <a:srgbClr val="0070C0"/>
                </a:solidFill>
                <a:hlinkClick r:id="rId11">
                  <a:extLst>
                    <a:ext uri="{A12FA001-AC4F-418D-AE19-62706E023703}">
                      <ahyp:hlinkClr xmlns:ahyp="http://schemas.microsoft.com/office/drawing/2018/hyperlinkcolor" val="tx"/>
                    </a:ext>
                  </a:extLst>
                </a:hlinkClick>
              </a:rPr>
              <a:t>dynamique</a:t>
            </a:r>
            <a:r>
              <a:rPr lang="en-CA" sz="1600" b="1" dirty="0">
                <a:solidFill>
                  <a:srgbClr val="0070C0"/>
                </a:solidFill>
                <a:hlinkClick r:id="rId11">
                  <a:extLst>
                    <a:ext uri="{A12FA001-AC4F-418D-AE19-62706E023703}">
                      <ahyp:hlinkClr xmlns:ahyp="http://schemas.microsoft.com/office/drawing/2018/hyperlinkcolor" val="tx"/>
                    </a:ext>
                  </a:extLst>
                </a:hlinkClick>
              </a:rPr>
              <a:t> des </a:t>
            </a:r>
            <a:r>
              <a:rPr lang="en-CA" sz="1600" b="1" dirty="0" err="1">
                <a:solidFill>
                  <a:srgbClr val="0070C0"/>
                </a:solidFill>
                <a:hlinkClick r:id="rId11">
                  <a:extLst>
                    <a:ext uri="{A12FA001-AC4F-418D-AE19-62706E023703}">
                      <ahyp:hlinkClr xmlns:ahyp="http://schemas.microsoft.com/office/drawing/2018/hyperlinkcolor" val="tx"/>
                    </a:ext>
                  </a:extLst>
                </a:hlinkClick>
              </a:rPr>
              <a:t>moustiques</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vecteurs</a:t>
            </a:r>
            <a:r>
              <a:rPr lang="en-CA" sz="1600" b="1" dirty="0">
                <a:solidFill>
                  <a:srgbClr val="0070C0"/>
                </a:solidFill>
                <a:hlinkClick r:id="rId11">
                  <a:extLst>
                    <a:ext uri="{A12FA001-AC4F-418D-AE19-62706E023703}">
                      <ahyp:hlinkClr xmlns:ahyp="http://schemas.microsoft.com/office/drawing/2018/hyperlinkcolor" val="tx"/>
                    </a:ext>
                  </a:extLst>
                </a:hlinkClick>
              </a:rPr>
              <a:t> de maladies</a:t>
            </a:r>
            <a:endParaRPr lang="en-CA" sz="1600" b="1" dirty="0">
              <a:solidFill>
                <a:srgbClr val="0070C0"/>
              </a:solidFill>
            </a:endParaRPr>
          </a:p>
          <a:p>
            <a:pPr lvl="0"/>
            <a:r>
              <a:rPr lang="en-CA" sz="1600" b="1" dirty="0">
                <a:solidFill>
                  <a:srgbClr val="0070C0"/>
                </a:solidFill>
                <a:hlinkClick r:id="rId12">
                  <a:extLst>
                    <a:ext uri="{A12FA001-AC4F-418D-AE19-62706E023703}">
                      <ahyp:hlinkClr xmlns:ahyp="http://schemas.microsoft.com/office/drawing/2018/hyperlinkcolor" val="tx"/>
                    </a:ext>
                  </a:extLst>
                </a:hlinkClick>
              </a:rPr>
              <a:t>Les champignons Metarhizium </a:t>
            </a:r>
            <a:r>
              <a:rPr lang="en-CA" sz="1600" b="1" dirty="0" err="1">
                <a:solidFill>
                  <a:srgbClr val="0070C0"/>
                </a:solidFill>
                <a:hlinkClick r:id="rId12">
                  <a:extLst>
                    <a:ext uri="{A12FA001-AC4F-418D-AE19-62706E023703}">
                      <ahyp:hlinkClr xmlns:ahyp="http://schemas.microsoft.com/office/drawing/2018/hyperlinkcolor" val="tx"/>
                    </a:ext>
                  </a:extLst>
                </a:hlinkClick>
              </a:rPr>
              <a:t>modifiés</a:t>
            </a:r>
            <a:r>
              <a:rPr lang="en-CA" sz="1600" b="1" dirty="0">
                <a:solidFill>
                  <a:srgbClr val="0070C0"/>
                </a:solidFill>
                <a:hlinkClick r:id="rId12">
                  <a:extLst>
                    <a:ext uri="{A12FA001-AC4F-418D-AE19-62706E023703}">
                      <ahyp:hlinkClr xmlns:ahyp="http://schemas.microsoft.com/office/drawing/2018/hyperlinkcolor" val="tx"/>
                    </a:ext>
                  </a:extLst>
                </a:hlinkClick>
              </a:rPr>
              <a:t> </a:t>
            </a:r>
            <a:r>
              <a:rPr lang="en-CA" sz="1600" b="1" dirty="0" err="1">
                <a:solidFill>
                  <a:srgbClr val="0070C0"/>
                </a:solidFill>
                <a:hlinkClick r:id="rId12">
                  <a:extLst>
                    <a:ext uri="{A12FA001-AC4F-418D-AE19-62706E023703}">
                      <ahyp:hlinkClr xmlns:ahyp="http://schemas.microsoft.com/office/drawing/2018/hyperlinkcolor" val="tx"/>
                    </a:ext>
                  </a:extLst>
                </a:hlinkClick>
              </a:rPr>
              <a:t>génétiquement</a:t>
            </a:r>
            <a:r>
              <a:rPr lang="en-CA" sz="1600" b="1" dirty="0">
                <a:solidFill>
                  <a:srgbClr val="0070C0"/>
                </a:solidFill>
                <a:hlinkClick r:id="rId12">
                  <a:extLst>
                    <a:ext uri="{A12FA001-AC4F-418D-AE19-62706E023703}">
                      <ahyp:hlinkClr xmlns:ahyp="http://schemas.microsoft.com/office/drawing/2018/hyperlinkcolor" val="tx"/>
                    </a:ext>
                  </a:extLst>
                </a:hlinkClick>
              </a:rPr>
              <a:t> </a:t>
            </a:r>
            <a:r>
              <a:rPr lang="en-CA" sz="1600" b="1" dirty="0" err="1">
                <a:solidFill>
                  <a:srgbClr val="0070C0"/>
                </a:solidFill>
                <a:hlinkClick r:id="rId12">
                  <a:extLst>
                    <a:ext uri="{A12FA001-AC4F-418D-AE19-62706E023703}">
                      <ahyp:hlinkClr xmlns:ahyp="http://schemas.microsoft.com/office/drawing/2018/hyperlinkcolor" val="tx"/>
                    </a:ext>
                  </a:extLst>
                </a:hlinkClick>
              </a:rPr>
              <a:t>produisent</a:t>
            </a:r>
            <a:r>
              <a:rPr lang="en-CA" sz="1600" b="1" dirty="0">
                <a:solidFill>
                  <a:srgbClr val="0070C0"/>
                </a:solidFill>
                <a:hlinkClick r:id="rId12">
                  <a:extLst>
                    <a:ext uri="{A12FA001-AC4F-418D-AE19-62706E023703}">
                      <ahyp:hlinkClr xmlns:ahyp="http://schemas.microsoft.com/office/drawing/2018/hyperlinkcolor" val="tx"/>
                    </a:ext>
                  </a:extLst>
                </a:hlinkClick>
              </a:rPr>
              <a:t> du </a:t>
            </a:r>
            <a:r>
              <a:rPr lang="en-CA" sz="1600" b="1" dirty="0" err="1">
                <a:solidFill>
                  <a:srgbClr val="0070C0"/>
                </a:solidFill>
                <a:hlinkClick r:id="rId12">
                  <a:extLst>
                    <a:ext uri="{A12FA001-AC4F-418D-AE19-62706E023703}">
                      <ahyp:hlinkClr xmlns:ahyp="http://schemas.microsoft.com/office/drawing/2018/hyperlinkcolor" val="tx"/>
                    </a:ext>
                  </a:extLst>
                </a:hlinkClick>
              </a:rPr>
              <a:t>longifolène</a:t>
            </a:r>
            <a:r>
              <a:rPr lang="en-CA" sz="1600" b="1" dirty="0">
                <a:solidFill>
                  <a:srgbClr val="0070C0"/>
                </a:solidFill>
                <a:hlinkClick r:id="rId12">
                  <a:extLst>
                    <a:ext uri="{A12FA001-AC4F-418D-AE19-62706E023703}">
                      <ahyp:hlinkClr xmlns:ahyp="http://schemas.microsoft.com/office/drawing/2018/hyperlinkcolor" val="tx"/>
                    </a:ext>
                  </a:extLst>
                </a:hlinkClick>
              </a:rPr>
              <a:t> pour </a:t>
            </a:r>
            <a:r>
              <a:rPr lang="en-CA" sz="1600" b="1" dirty="0" err="1">
                <a:solidFill>
                  <a:srgbClr val="0070C0"/>
                </a:solidFill>
                <a:hlinkClick r:id="rId12">
                  <a:extLst>
                    <a:ext uri="{A12FA001-AC4F-418D-AE19-62706E023703}">
                      <ahyp:hlinkClr xmlns:ahyp="http://schemas.microsoft.com/office/drawing/2018/hyperlinkcolor" val="tx"/>
                    </a:ext>
                  </a:extLst>
                </a:hlinkClick>
              </a:rPr>
              <a:t>attirer</a:t>
            </a:r>
            <a:r>
              <a:rPr lang="en-CA" sz="1600" b="1" dirty="0">
                <a:solidFill>
                  <a:srgbClr val="0070C0"/>
                </a:solidFill>
                <a:hlinkClick r:id="rId12">
                  <a:extLst>
                    <a:ext uri="{A12FA001-AC4F-418D-AE19-62706E023703}">
                      <ahyp:hlinkClr xmlns:ahyp="http://schemas.microsoft.com/office/drawing/2018/hyperlinkcolor" val="tx"/>
                    </a:ext>
                  </a:extLst>
                </a:hlinkClick>
              </a:rPr>
              <a:t> et </a:t>
            </a:r>
            <a:r>
              <a:rPr lang="en-CA" sz="1600" b="1" dirty="0" err="1">
                <a:solidFill>
                  <a:srgbClr val="0070C0"/>
                </a:solidFill>
                <a:hlinkClick r:id="rId12">
                  <a:extLst>
                    <a:ext uri="{A12FA001-AC4F-418D-AE19-62706E023703}">
                      <ahyp:hlinkClr xmlns:ahyp="http://schemas.microsoft.com/office/drawing/2018/hyperlinkcolor" val="tx"/>
                    </a:ext>
                  </a:extLst>
                </a:hlinkClick>
              </a:rPr>
              <a:t>tuer</a:t>
            </a:r>
            <a:r>
              <a:rPr lang="en-CA" sz="1600" b="1" dirty="0">
                <a:solidFill>
                  <a:srgbClr val="0070C0"/>
                </a:solidFill>
                <a:hlinkClick r:id="rId12">
                  <a:extLst>
                    <a:ext uri="{A12FA001-AC4F-418D-AE19-62706E023703}">
                      <ahyp:hlinkClr xmlns:ahyp="http://schemas.microsoft.com/office/drawing/2018/hyperlinkcolor" val="tx"/>
                    </a:ext>
                  </a:extLst>
                </a:hlinkClick>
              </a:rPr>
              <a:t> les </a:t>
            </a:r>
            <a:r>
              <a:rPr lang="en-CA" sz="1600" b="1" dirty="0" err="1">
                <a:solidFill>
                  <a:srgbClr val="0070C0"/>
                </a:solidFill>
                <a:hlinkClick r:id="rId12">
                  <a:extLst>
                    <a:ext uri="{A12FA001-AC4F-418D-AE19-62706E023703}">
                      <ahyp:hlinkClr xmlns:ahyp="http://schemas.microsoft.com/office/drawing/2018/hyperlinkcolor" val="tx"/>
                    </a:ext>
                  </a:extLst>
                </a:hlinkClick>
              </a:rPr>
              <a:t>moustiques</a:t>
            </a:r>
            <a:endParaRPr lang="en-CA" sz="1600" b="1" dirty="0">
              <a:solidFill>
                <a:srgbClr val="0070C0"/>
              </a:solidFill>
            </a:endParaRPr>
          </a:p>
          <a:p>
            <a:pPr lvl="0"/>
            <a:r>
              <a:rPr lang="en-CA" sz="1600" b="1" dirty="0">
                <a:solidFill>
                  <a:srgbClr val="0070C0"/>
                </a:solidFill>
                <a:hlinkClick r:id="rId13">
                  <a:extLst>
                    <a:ext uri="{A12FA001-AC4F-418D-AE19-62706E023703}">
                      <ahyp:hlinkClr xmlns:ahyp="http://schemas.microsoft.com/office/drawing/2018/hyperlinkcolor" val="tx"/>
                    </a:ext>
                  </a:extLst>
                </a:hlinkClick>
              </a:rPr>
              <a:t>Analyse du </a:t>
            </a:r>
            <a:r>
              <a:rPr lang="en-CA" sz="1600" b="1" dirty="0" err="1">
                <a:solidFill>
                  <a:srgbClr val="0070C0"/>
                </a:solidFill>
                <a:hlinkClick r:id="rId13">
                  <a:extLst>
                    <a:ext uri="{A12FA001-AC4F-418D-AE19-62706E023703}">
                      <ahyp:hlinkClr xmlns:ahyp="http://schemas.microsoft.com/office/drawing/2018/hyperlinkcolor" val="tx"/>
                    </a:ext>
                  </a:extLst>
                </a:hlinkClick>
              </a:rPr>
              <a:t>virome</a:t>
            </a:r>
            <a:r>
              <a:rPr lang="en-CA" sz="1600" b="1" dirty="0">
                <a:solidFill>
                  <a:srgbClr val="0070C0"/>
                </a:solidFill>
                <a:hlinkClick r:id="rId13">
                  <a:extLst>
                    <a:ext uri="{A12FA001-AC4F-418D-AE19-62706E023703}">
                      <ahyp:hlinkClr xmlns:ahyp="http://schemas.microsoft.com/office/drawing/2018/hyperlinkcolor" val="tx"/>
                    </a:ext>
                  </a:extLst>
                </a:hlinkClick>
              </a:rPr>
              <a:t> et </a:t>
            </a:r>
            <a:r>
              <a:rPr lang="en-CA" sz="1600" b="1" dirty="0" err="1">
                <a:solidFill>
                  <a:srgbClr val="0070C0"/>
                </a:solidFill>
                <a:hlinkClick r:id="rId13">
                  <a:extLst>
                    <a:ext uri="{A12FA001-AC4F-418D-AE19-62706E023703}">
                      <ahyp:hlinkClr xmlns:ahyp="http://schemas.microsoft.com/office/drawing/2018/hyperlinkcolor" val="tx"/>
                    </a:ext>
                  </a:extLst>
                </a:hlinkClick>
              </a:rPr>
              <a:t>détection</a:t>
            </a:r>
            <a:r>
              <a:rPr lang="en-CA" sz="1600" b="1" dirty="0">
                <a:solidFill>
                  <a:srgbClr val="0070C0"/>
                </a:solidFill>
                <a:hlinkClick r:id="rId13">
                  <a:extLst>
                    <a:ext uri="{A12FA001-AC4F-418D-AE19-62706E023703}">
                      <ahyp:hlinkClr xmlns:ahyp="http://schemas.microsoft.com/office/drawing/2018/hyperlinkcolor" val="tx"/>
                    </a:ext>
                  </a:extLst>
                </a:hlinkClick>
              </a:rPr>
              <a:t> des </a:t>
            </a:r>
            <a:r>
              <a:rPr lang="en-CA" sz="1600" b="1" dirty="0" err="1">
                <a:solidFill>
                  <a:srgbClr val="0070C0"/>
                </a:solidFill>
                <a:hlinkClick r:id="rId13">
                  <a:extLst>
                    <a:ext uri="{A12FA001-AC4F-418D-AE19-62706E023703}">
                      <ahyp:hlinkClr xmlns:ahyp="http://schemas.microsoft.com/office/drawing/2018/hyperlinkcolor" val="tx"/>
                    </a:ext>
                  </a:extLst>
                </a:hlinkClick>
              </a:rPr>
              <a:t>tiques</a:t>
            </a:r>
            <a:r>
              <a:rPr lang="en-CA" sz="1600" b="1" dirty="0">
                <a:solidFill>
                  <a:srgbClr val="0070C0"/>
                </a:solidFill>
                <a:hlinkClick r:id="rId13">
                  <a:extLst>
                    <a:ext uri="{A12FA001-AC4F-418D-AE19-62706E023703}">
                      <ahyp:hlinkClr xmlns:ahyp="http://schemas.microsoft.com/office/drawing/2018/hyperlinkcolor" val="tx"/>
                    </a:ext>
                  </a:extLst>
                </a:hlinkClick>
              </a:rPr>
              <a:t> et des virus </a:t>
            </a:r>
            <a:r>
              <a:rPr lang="en-CA" sz="1600" b="1" dirty="0" err="1">
                <a:solidFill>
                  <a:srgbClr val="0070C0"/>
                </a:solidFill>
                <a:hlinkClick r:id="rId13">
                  <a:extLst>
                    <a:ext uri="{A12FA001-AC4F-418D-AE19-62706E023703}">
                      <ahyp:hlinkClr xmlns:ahyp="http://schemas.microsoft.com/office/drawing/2018/hyperlinkcolor" val="tx"/>
                    </a:ext>
                  </a:extLst>
                </a:hlinkClick>
              </a:rPr>
              <a:t>transmis</a:t>
            </a:r>
            <a:r>
              <a:rPr lang="en-CA" sz="1600" b="1" dirty="0">
                <a:solidFill>
                  <a:srgbClr val="0070C0"/>
                </a:solidFill>
                <a:hlinkClick r:id="rId13">
                  <a:extLst>
                    <a:ext uri="{A12FA001-AC4F-418D-AE19-62706E023703}">
                      <ahyp:hlinkClr xmlns:ahyp="http://schemas.microsoft.com/office/drawing/2018/hyperlinkcolor" val="tx"/>
                    </a:ext>
                  </a:extLst>
                </a:hlinkClick>
              </a:rPr>
              <a:t> par les </a:t>
            </a:r>
            <a:r>
              <a:rPr lang="en-CA" sz="1600" b="1" dirty="0" err="1">
                <a:solidFill>
                  <a:srgbClr val="0070C0"/>
                </a:solidFill>
                <a:hlinkClick r:id="rId13">
                  <a:extLst>
                    <a:ext uri="{A12FA001-AC4F-418D-AE19-62706E023703}">
                      <ahyp:hlinkClr xmlns:ahyp="http://schemas.microsoft.com/office/drawing/2018/hyperlinkcolor" val="tx"/>
                    </a:ext>
                  </a:extLst>
                </a:hlinkClick>
              </a:rPr>
              <a:t>tiques</a:t>
            </a:r>
            <a:r>
              <a:rPr lang="en-CA" sz="1600" b="1" dirty="0">
                <a:solidFill>
                  <a:srgbClr val="0070C0"/>
                </a:solidFill>
                <a:hlinkClick r:id="rId13">
                  <a:extLst>
                    <a:ext uri="{A12FA001-AC4F-418D-AE19-62706E023703}">
                      <ahyp:hlinkClr xmlns:ahyp="http://schemas.microsoft.com/office/drawing/2018/hyperlinkcolor" val="tx"/>
                    </a:ext>
                  </a:extLst>
                </a:hlinkClick>
              </a:rPr>
              <a:t> à Shanghai, </a:t>
            </a:r>
            <a:r>
              <a:rPr lang="en-CA" sz="1600" b="1" dirty="0" err="1">
                <a:solidFill>
                  <a:srgbClr val="0070C0"/>
                </a:solidFill>
                <a:hlinkClick r:id="rId13">
                  <a:extLst>
                    <a:ext uri="{A12FA001-AC4F-418D-AE19-62706E023703}">
                      <ahyp:hlinkClr xmlns:ahyp="http://schemas.microsoft.com/office/drawing/2018/hyperlinkcolor" val="tx"/>
                    </a:ext>
                  </a:extLst>
                </a:hlinkClick>
              </a:rPr>
              <a:t>en</a:t>
            </a:r>
            <a:r>
              <a:rPr lang="en-CA" sz="1600" b="1" dirty="0">
                <a:solidFill>
                  <a:srgbClr val="0070C0"/>
                </a:solidFill>
                <a:hlinkClick r:id="rId13">
                  <a:extLst>
                    <a:ext uri="{A12FA001-AC4F-418D-AE19-62706E023703}">
                      <ahyp:hlinkClr xmlns:ahyp="http://schemas.microsoft.com/office/drawing/2018/hyperlinkcolor" val="tx"/>
                    </a:ext>
                  </a:extLst>
                </a:hlinkClick>
              </a:rPr>
              <a:t> Chine</a:t>
            </a:r>
            <a:endParaRPr lang="en-CA" sz="1600" b="1" dirty="0">
              <a:solidFill>
                <a:srgbClr val="0070C0"/>
              </a:solidFill>
            </a:endParaRPr>
          </a:p>
          <a:p>
            <a:pPr lvl="0"/>
            <a:r>
              <a:rPr lang="en-CA" sz="1600" b="1" dirty="0">
                <a:solidFill>
                  <a:srgbClr val="0070C0"/>
                </a:solidFill>
                <a:hlinkClick r:id="rId14">
                  <a:extLst>
                    <a:ext uri="{A12FA001-AC4F-418D-AE19-62706E023703}">
                      <ahyp:hlinkClr xmlns:ahyp="http://schemas.microsoft.com/office/drawing/2018/hyperlinkcolor" val="tx"/>
                    </a:ext>
                  </a:extLst>
                </a:hlinkClick>
              </a:rPr>
              <a:t>Étude des mouches </a:t>
            </a:r>
            <a:r>
              <a:rPr lang="en-CA" sz="1600" b="1" dirty="0" err="1">
                <a:solidFill>
                  <a:srgbClr val="0070C0"/>
                </a:solidFill>
                <a:hlinkClick r:id="rId14">
                  <a:extLst>
                    <a:ext uri="{A12FA001-AC4F-418D-AE19-62706E023703}">
                      <ahyp:hlinkClr xmlns:ahyp="http://schemas.microsoft.com/office/drawing/2018/hyperlinkcolor" val="tx"/>
                    </a:ext>
                  </a:extLst>
                </a:hlinkClick>
              </a:rPr>
              <a:t>poux</a:t>
            </a:r>
            <a:r>
              <a:rPr lang="en-CA" sz="1600" b="1" dirty="0">
                <a:solidFill>
                  <a:srgbClr val="0070C0"/>
                </a:solidFill>
                <a:hlinkClick r:id="rId14">
                  <a:extLst>
                    <a:ext uri="{A12FA001-AC4F-418D-AE19-62706E023703}">
                      <ahyp:hlinkClr xmlns:ahyp="http://schemas.microsoft.com/office/drawing/2018/hyperlinkcolor" val="tx"/>
                    </a:ext>
                  </a:extLst>
                </a:hlinkClick>
              </a:rPr>
              <a:t> </a:t>
            </a:r>
            <a:r>
              <a:rPr lang="en-CA" sz="1600" b="1" dirty="0" err="1">
                <a:solidFill>
                  <a:srgbClr val="0070C0"/>
                </a:solidFill>
                <a:hlinkClick r:id="rId14">
                  <a:extLst>
                    <a:ext uri="{A12FA001-AC4F-418D-AE19-62706E023703}">
                      <ahyp:hlinkClr xmlns:ahyp="http://schemas.microsoft.com/office/drawing/2018/hyperlinkcolor" val="tx"/>
                    </a:ext>
                  </a:extLst>
                </a:hlinkClick>
              </a:rPr>
              <a:t>aviaires</a:t>
            </a:r>
            <a:r>
              <a:rPr lang="en-CA" sz="1600" b="1" dirty="0">
                <a:solidFill>
                  <a:srgbClr val="0070C0"/>
                </a:solidFill>
                <a:hlinkClick r:id="rId14">
                  <a:extLst>
                    <a:ext uri="{A12FA001-AC4F-418D-AE19-62706E023703}">
                      <ahyp:hlinkClr xmlns:ahyp="http://schemas.microsoft.com/office/drawing/2018/hyperlinkcolor" val="tx"/>
                    </a:ext>
                  </a:extLst>
                </a:hlinkClick>
              </a:rPr>
              <a:t> </a:t>
            </a:r>
            <a:r>
              <a:rPr lang="en-CA" sz="1600" b="1" dirty="0" err="1">
                <a:solidFill>
                  <a:srgbClr val="0070C0"/>
                </a:solidFill>
                <a:hlinkClick r:id="rId14">
                  <a:extLst>
                    <a:ext uri="{A12FA001-AC4F-418D-AE19-62706E023703}">
                      <ahyp:hlinkClr xmlns:ahyp="http://schemas.microsoft.com/office/drawing/2018/hyperlinkcolor" val="tx"/>
                    </a:ext>
                  </a:extLst>
                </a:hlinkClick>
              </a:rPr>
              <a:t>en</a:t>
            </a:r>
            <a:r>
              <a:rPr lang="en-CA" sz="1600" b="1" dirty="0">
                <a:solidFill>
                  <a:srgbClr val="0070C0"/>
                </a:solidFill>
                <a:hlinkClick r:id="rId14">
                  <a:extLst>
                    <a:ext uri="{A12FA001-AC4F-418D-AE19-62706E023703}">
                      <ahyp:hlinkClr xmlns:ahyp="http://schemas.microsoft.com/office/drawing/2018/hyperlinkcolor" val="tx"/>
                    </a:ext>
                  </a:extLst>
                </a:hlinkClick>
              </a:rPr>
              <a:t> tant que </a:t>
            </a:r>
            <a:r>
              <a:rPr lang="en-CA" sz="1600" b="1" dirty="0" err="1">
                <a:solidFill>
                  <a:srgbClr val="0070C0"/>
                </a:solidFill>
                <a:hlinkClick r:id="rId14">
                  <a:extLst>
                    <a:ext uri="{A12FA001-AC4F-418D-AE19-62706E023703}">
                      <ahyp:hlinkClr xmlns:ahyp="http://schemas.microsoft.com/office/drawing/2018/hyperlinkcolor" val="tx"/>
                    </a:ext>
                  </a:extLst>
                </a:hlinkClick>
              </a:rPr>
              <a:t>vecteurs</a:t>
            </a:r>
            <a:r>
              <a:rPr lang="en-CA" sz="1600" b="1" dirty="0">
                <a:solidFill>
                  <a:srgbClr val="0070C0"/>
                </a:solidFill>
                <a:hlinkClick r:id="rId14">
                  <a:extLst>
                    <a:ext uri="{A12FA001-AC4F-418D-AE19-62706E023703}">
                      <ahyp:hlinkClr xmlns:ahyp="http://schemas.microsoft.com/office/drawing/2018/hyperlinkcolor" val="tx"/>
                    </a:ext>
                  </a:extLst>
                </a:hlinkClick>
              </a:rPr>
              <a:t> </a:t>
            </a:r>
            <a:r>
              <a:rPr lang="en-CA" sz="1600" b="1" dirty="0" err="1">
                <a:solidFill>
                  <a:srgbClr val="0070C0"/>
                </a:solidFill>
                <a:hlinkClick r:id="rId14">
                  <a:extLst>
                    <a:ext uri="{A12FA001-AC4F-418D-AE19-62706E023703}">
                      <ahyp:hlinkClr xmlns:ahyp="http://schemas.microsoft.com/office/drawing/2018/hyperlinkcolor" val="tx"/>
                    </a:ext>
                  </a:extLst>
                </a:hlinkClick>
              </a:rPr>
              <a:t>potentiels</a:t>
            </a:r>
            <a:r>
              <a:rPr lang="en-CA" sz="1600" b="1" dirty="0">
                <a:solidFill>
                  <a:srgbClr val="0070C0"/>
                </a:solidFill>
                <a:hlinkClick r:id="rId14">
                  <a:extLst>
                    <a:ext uri="{A12FA001-AC4F-418D-AE19-62706E023703}">
                      <ahyp:hlinkClr xmlns:ahyp="http://schemas.microsoft.com/office/drawing/2018/hyperlinkcolor" val="tx"/>
                    </a:ext>
                  </a:extLst>
                </a:hlinkClick>
              </a:rPr>
              <a:t> de </a:t>
            </a:r>
            <a:r>
              <a:rPr lang="en-CA" sz="1600" b="1" dirty="0" err="1">
                <a:solidFill>
                  <a:srgbClr val="0070C0"/>
                </a:solidFill>
                <a:hlinkClick r:id="rId14">
                  <a:extLst>
                    <a:ext uri="{A12FA001-AC4F-418D-AE19-62706E023703}">
                      <ahyp:hlinkClr xmlns:ahyp="http://schemas.microsoft.com/office/drawing/2018/hyperlinkcolor" val="tx"/>
                    </a:ext>
                  </a:extLst>
                </a:hlinkClick>
              </a:rPr>
              <a:t>protozoaires</a:t>
            </a:r>
            <a:r>
              <a:rPr lang="en-CA" sz="1600" b="1" dirty="0">
                <a:solidFill>
                  <a:srgbClr val="0070C0"/>
                </a:solidFill>
                <a:hlinkClick r:id="rId14">
                  <a:extLst>
                    <a:ext uri="{A12FA001-AC4F-418D-AE19-62706E023703}">
                      <ahyp:hlinkClr xmlns:ahyp="http://schemas.microsoft.com/office/drawing/2018/hyperlinkcolor" val="tx"/>
                    </a:ext>
                  </a:extLst>
                </a:hlinkClick>
              </a:rPr>
              <a:t> et de </a:t>
            </a:r>
            <a:r>
              <a:rPr lang="en-CA" sz="1600" b="1" dirty="0" err="1">
                <a:solidFill>
                  <a:srgbClr val="0070C0"/>
                </a:solidFill>
                <a:hlinkClick r:id="rId14">
                  <a:extLst>
                    <a:ext uri="{A12FA001-AC4F-418D-AE19-62706E023703}">
                      <ahyp:hlinkClr xmlns:ahyp="http://schemas.microsoft.com/office/drawing/2018/hyperlinkcolor" val="tx"/>
                    </a:ext>
                  </a:extLst>
                </a:hlinkClick>
              </a:rPr>
              <a:t>bactéries</a:t>
            </a:r>
            <a:r>
              <a:rPr lang="en-CA" sz="1600" b="1" dirty="0">
                <a:solidFill>
                  <a:srgbClr val="0070C0"/>
                </a:solidFill>
                <a:hlinkClick r:id="rId14">
                  <a:extLst>
                    <a:ext uri="{A12FA001-AC4F-418D-AE19-62706E023703}">
                      <ahyp:hlinkClr xmlns:ahyp="http://schemas.microsoft.com/office/drawing/2018/hyperlinkcolor" val="tx"/>
                    </a:ext>
                  </a:extLst>
                </a:hlinkClick>
              </a:rPr>
              <a:t> pathogènes </a:t>
            </a:r>
            <a:r>
              <a:rPr lang="en-CA" sz="1600" b="1" dirty="0" err="1">
                <a:solidFill>
                  <a:srgbClr val="0070C0"/>
                </a:solidFill>
                <a:hlinkClick r:id="rId14">
                  <a:extLst>
                    <a:ext uri="{A12FA001-AC4F-418D-AE19-62706E023703}">
                      <ahyp:hlinkClr xmlns:ahyp="http://schemas.microsoft.com/office/drawing/2018/hyperlinkcolor" val="tx"/>
                    </a:ext>
                  </a:extLst>
                </a:hlinkClick>
              </a:rPr>
              <a:t>importants</a:t>
            </a:r>
            <a:r>
              <a:rPr lang="en-CA" sz="1600" b="1" dirty="0">
                <a:solidFill>
                  <a:srgbClr val="0070C0"/>
                </a:solidFill>
                <a:hlinkClick r:id="rId14">
                  <a:extLst>
                    <a:ext uri="{A12FA001-AC4F-418D-AE19-62706E023703}">
                      <ahyp:hlinkClr xmlns:ahyp="http://schemas.microsoft.com/office/drawing/2018/hyperlinkcolor" val="tx"/>
                    </a:ext>
                  </a:extLst>
                </a:hlinkClick>
              </a:rPr>
              <a:t> </a:t>
            </a:r>
            <a:r>
              <a:rPr lang="en-CA" sz="1600" b="1" dirty="0" err="1">
                <a:solidFill>
                  <a:srgbClr val="0070C0"/>
                </a:solidFill>
                <a:hlinkClick r:id="rId14">
                  <a:extLst>
                    <a:ext uri="{A12FA001-AC4F-418D-AE19-62706E023703}">
                      <ahyp:hlinkClr xmlns:ahyp="http://schemas.microsoft.com/office/drawing/2018/hyperlinkcolor" val="tx"/>
                    </a:ext>
                  </a:extLst>
                </a:hlinkClick>
              </a:rPr>
              <a:t>en</a:t>
            </a:r>
            <a:r>
              <a:rPr lang="en-CA" sz="1600" b="1" dirty="0">
                <a:solidFill>
                  <a:srgbClr val="0070C0"/>
                </a:solidFill>
                <a:hlinkClick r:id="rId14">
                  <a:extLst>
                    <a:ext uri="{A12FA001-AC4F-418D-AE19-62706E023703}">
                      <ahyp:hlinkClr xmlns:ahyp="http://schemas.microsoft.com/office/drawing/2018/hyperlinkcolor" val="tx"/>
                    </a:ext>
                  </a:extLst>
                </a:hlinkClick>
              </a:rPr>
              <a:t> </a:t>
            </a:r>
            <a:r>
              <a:rPr lang="en-CA" sz="1600" b="1" dirty="0" err="1">
                <a:solidFill>
                  <a:srgbClr val="0070C0"/>
                </a:solidFill>
                <a:hlinkClick r:id="rId14">
                  <a:extLst>
                    <a:ext uri="{A12FA001-AC4F-418D-AE19-62706E023703}">
                      <ahyp:hlinkClr xmlns:ahyp="http://schemas.microsoft.com/office/drawing/2018/hyperlinkcolor" val="tx"/>
                    </a:ext>
                  </a:extLst>
                </a:hlinkClick>
              </a:rPr>
              <a:t>médecine</a:t>
            </a:r>
            <a:r>
              <a:rPr lang="en-CA" sz="1600" b="1" dirty="0">
                <a:solidFill>
                  <a:srgbClr val="0070C0"/>
                </a:solidFill>
                <a:hlinkClick r:id="rId14">
                  <a:extLst>
                    <a:ext uri="{A12FA001-AC4F-418D-AE19-62706E023703}">
                      <ahyp:hlinkClr xmlns:ahyp="http://schemas.microsoft.com/office/drawing/2018/hyperlinkcolor" val="tx"/>
                    </a:ext>
                  </a:extLst>
                </a:hlinkClick>
              </a:rPr>
              <a:t> </a:t>
            </a:r>
            <a:r>
              <a:rPr lang="en-CA" sz="1600" b="1" dirty="0" err="1">
                <a:solidFill>
                  <a:srgbClr val="0070C0"/>
                </a:solidFill>
                <a:hlinkClick r:id="rId14">
                  <a:extLst>
                    <a:ext uri="{A12FA001-AC4F-418D-AE19-62706E023703}">
                      <ahyp:hlinkClr xmlns:ahyp="http://schemas.microsoft.com/office/drawing/2018/hyperlinkcolor" val="tx"/>
                    </a:ext>
                  </a:extLst>
                </a:hlinkClick>
              </a:rPr>
              <a:t>vétérinaire</a:t>
            </a:r>
            <a:endParaRPr lang="en-CA" sz="1600" b="1" dirty="0">
              <a:solidFill>
                <a:srgbClr val="0070C0"/>
              </a:solidFill>
            </a:endParaRPr>
          </a:p>
          <a:p>
            <a:pPr lvl="0"/>
            <a:endParaRPr lang="en-CA" sz="1600" b="1" dirty="0"/>
          </a:p>
          <a:p>
            <a:pPr lvl="0"/>
            <a:endParaRPr lang="en-CA" sz="1600" b="1" dirty="0"/>
          </a:p>
        </p:txBody>
      </p:sp>
      <p:sp>
        <p:nvSpPr>
          <p:cNvPr id="4" name="Slide Number Placeholder 4">
            <a:extLst>
              <a:ext uri="{FF2B5EF4-FFF2-40B4-BE49-F238E27FC236}">
                <a16:creationId xmlns:a16="http://schemas.microsoft.com/office/drawing/2014/main" id="{45CF3DF2-689B-1174-4CFF-BA94D77C7234}"/>
              </a:ext>
            </a:extLst>
          </p:cNvPr>
          <p:cNvSpPr txBox="1"/>
          <p:nvPr/>
        </p:nvSpPr>
        <p:spPr>
          <a:xfrm>
            <a:off x="9448796"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1BD5B6-3843-4468-9BFB-3D43BFCB7EE1}" type="slidenum">
              <a:rPr/>
              <a:t>16</a:t>
            </a:fld>
            <a:endParaRPr lang="en-US" sz="1200" b="0" i="0" u="none" strike="noStrike" kern="1200" cap="none" spc="0" baseline="0">
              <a:solidFill>
                <a:srgbClr val="898989"/>
              </a:solidFill>
              <a:uFillTx/>
              <a:latin typeface="Calibri" pitchFamily="3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F8F7-B7C8-5C52-F031-B8A52B9FFD44}"/>
              </a:ext>
            </a:extLst>
          </p:cNvPr>
          <p:cNvSpPr txBox="1">
            <a:spLocks noGrp="1"/>
          </p:cNvSpPr>
          <p:nvPr>
            <p:ph type="title"/>
          </p:nvPr>
        </p:nvSpPr>
        <p:spPr>
          <a:xfrm>
            <a:off x="114300" y="-95253"/>
            <a:ext cx="10515600" cy="1325559"/>
          </a:xfrm>
        </p:spPr>
        <p:txBody>
          <a:bodyPr/>
          <a:lstStyle/>
          <a:p>
            <a:pPr lvl="0"/>
            <a:r>
              <a:rPr lang="en-CA" sz="3200"/>
              <a:t>Résultats scientifiques</a:t>
            </a:r>
          </a:p>
        </p:txBody>
      </p:sp>
      <p:sp>
        <p:nvSpPr>
          <p:cNvPr id="3" name="Text Placeholder 5">
            <a:extLst>
              <a:ext uri="{FF2B5EF4-FFF2-40B4-BE49-F238E27FC236}">
                <a16:creationId xmlns:a16="http://schemas.microsoft.com/office/drawing/2014/main" id="{1DDA2E9B-59ED-3C1C-828B-62383D1DC9FE}"/>
              </a:ext>
            </a:extLst>
          </p:cNvPr>
          <p:cNvSpPr txBox="1">
            <a:spLocks noGrp="1"/>
          </p:cNvSpPr>
          <p:nvPr>
            <p:ph type="body" idx="4294967295"/>
          </p:nvPr>
        </p:nvSpPr>
        <p:spPr>
          <a:xfrm>
            <a:off x="225427" y="831847"/>
            <a:ext cx="11672892" cy="5768977"/>
          </a:xfrm>
        </p:spPr>
        <p:txBody>
          <a:bodyPr/>
          <a:lstStyle/>
          <a:p>
            <a:pPr lvl="0"/>
            <a:r>
              <a:rPr lang="en-CA" sz="1600" b="1" dirty="0">
                <a:solidFill>
                  <a:srgbClr val="0070C0"/>
                </a:solidFill>
                <a:hlinkClick r:id="rId3">
                  <a:extLst>
                    <a:ext uri="{A12FA001-AC4F-418D-AE19-62706E023703}">
                      <ahyp:hlinkClr xmlns:ahyp="http://schemas.microsoft.com/office/drawing/2018/hyperlinkcolor" val="tx"/>
                    </a:ext>
                  </a:extLst>
                </a:hlinkClick>
              </a:rPr>
              <a:t>Première </a:t>
            </a:r>
            <a:r>
              <a:rPr lang="en-CA" sz="1600" b="1" dirty="0" err="1">
                <a:solidFill>
                  <a:srgbClr val="0070C0"/>
                </a:solidFill>
                <a:hlinkClick r:id="rId3">
                  <a:extLst>
                    <a:ext uri="{A12FA001-AC4F-418D-AE19-62706E023703}">
                      <ahyp:hlinkClr xmlns:ahyp="http://schemas.microsoft.com/office/drawing/2018/hyperlinkcolor" val="tx"/>
                    </a:ext>
                  </a:extLst>
                </a:hlinkClick>
              </a:rPr>
              <a:t>détection</a:t>
            </a:r>
            <a:r>
              <a:rPr lang="en-CA" sz="1600" b="1" dirty="0">
                <a:solidFill>
                  <a:srgbClr val="0070C0"/>
                </a:solidFill>
                <a:hlinkClick r:id="rId3">
                  <a:extLst>
                    <a:ext uri="{A12FA001-AC4F-418D-AE19-62706E023703}">
                      <ahyp:hlinkClr xmlns:ahyp="http://schemas.microsoft.com/office/drawing/2018/hyperlinkcolor" val="tx"/>
                    </a:ext>
                  </a:extLst>
                </a:hlinkClick>
              </a:rPr>
              <a:t> </a:t>
            </a:r>
            <a:r>
              <a:rPr lang="en-CA" sz="1600" b="1" dirty="0" err="1">
                <a:solidFill>
                  <a:srgbClr val="0070C0"/>
                </a:solidFill>
                <a:hlinkClick r:id="rId3">
                  <a:extLst>
                    <a:ext uri="{A12FA001-AC4F-418D-AE19-62706E023703}">
                      <ahyp:hlinkClr xmlns:ahyp="http://schemas.microsoft.com/office/drawing/2018/hyperlinkcolor" val="tx"/>
                    </a:ext>
                  </a:extLst>
                </a:hlinkClick>
              </a:rPr>
              <a:t>d'anticorps</a:t>
            </a:r>
            <a:r>
              <a:rPr lang="en-CA" sz="1600" b="1" dirty="0">
                <a:solidFill>
                  <a:srgbClr val="0070C0"/>
                </a:solidFill>
                <a:hlinkClick r:id="rId3">
                  <a:extLst>
                    <a:ext uri="{A12FA001-AC4F-418D-AE19-62706E023703}">
                      <ahyp:hlinkClr xmlns:ahyp="http://schemas.microsoft.com/office/drawing/2018/hyperlinkcolor" val="tx"/>
                    </a:ext>
                  </a:extLst>
                </a:hlinkClick>
              </a:rPr>
              <a:t> </a:t>
            </a:r>
            <a:r>
              <a:rPr lang="en-CA" sz="1600" b="1" dirty="0" err="1">
                <a:solidFill>
                  <a:srgbClr val="0070C0"/>
                </a:solidFill>
                <a:hlinkClick r:id="rId3">
                  <a:extLst>
                    <a:ext uri="{A12FA001-AC4F-418D-AE19-62706E023703}">
                      <ahyp:hlinkClr xmlns:ahyp="http://schemas.microsoft.com/office/drawing/2018/hyperlinkcolor" val="tx"/>
                    </a:ext>
                  </a:extLst>
                </a:hlinkClick>
              </a:rPr>
              <a:t>contre</a:t>
            </a:r>
            <a:r>
              <a:rPr lang="en-CA" sz="1600" b="1" dirty="0">
                <a:solidFill>
                  <a:srgbClr val="0070C0"/>
                </a:solidFill>
                <a:hlinkClick r:id="rId3">
                  <a:extLst>
                    <a:ext uri="{A12FA001-AC4F-418D-AE19-62706E023703}">
                      <ahyp:hlinkClr xmlns:ahyp="http://schemas.microsoft.com/office/drawing/2018/hyperlinkcolor" val="tx"/>
                    </a:ext>
                  </a:extLst>
                </a:hlinkClick>
              </a:rPr>
              <a:t> la </a:t>
            </a:r>
            <a:r>
              <a:rPr lang="en-CA" sz="1600" b="1" dirty="0" err="1">
                <a:solidFill>
                  <a:srgbClr val="0070C0"/>
                </a:solidFill>
                <a:hlinkClick r:id="rId3">
                  <a:extLst>
                    <a:ext uri="{A12FA001-AC4F-418D-AE19-62706E023703}">
                      <ahyp:hlinkClr xmlns:ahyp="http://schemas.microsoft.com/office/drawing/2018/hyperlinkcolor" val="tx"/>
                    </a:ext>
                  </a:extLst>
                </a:hlinkClick>
              </a:rPr>
              <a:t>fièvre</a:t>
            </a:r>
            <a:r>
              <a:rPr lang="en-CA" sz="1600" b="1" dirty="0">
                <a:solidFill>
                  <a:srgbClr val="0070C0"/>
                </a:solidFill>
                <a:hlinkClick r:id="rId3">
                  <a:extLst>
                    <a:ext uri="{A12FA001-AC4F-418D-AE19-62706E023703}">
                      <ahyp:hlinkClr xmlns:ahyp="http://schemas.microsoft.com/office/drawing/2018/hyperlinkcolor" val="tx"/>
                    </a:ext>
                  </a:extLst>
                </a:hlinkClick>
              </a:rPr>
              <a:t> </a:t>
            </a:r>
            <a:r>
              <a:rPr lang="en-CA" sz="1600" b="1" dirty="0" err="1">
                <a:solidFill>
                  <a:srgbClr val="0070C0"/>
                </a:solidFill>
                <a:hlinkClick r:id="rId3">
                  <a:extLst>
                    <a:ext uri="{A12FA001-AC4F-418D-AE19-62706E023703}">
                      <ahyp:hlinkClr xmlns:ahyp="http://schemas.microsoft.com/office/drawing/2018/hyperlinkcolor" val="tx"/>
                    </a:ext>
                  </a:extLst>
                </a:hlinkClick>
              </a:rPr>
              <a:t>hémorragique</a:t>
            </a:r>
            <a:r>
              <a:rPr lang="en-CA" sz="1600" b="1" dirty="0">
                <a:solidFill>
                  <a:srgbClr val="0070C0"/>
                </a:solidFill>
                <a:hlinkClick r:id="rId3">
                  <a:extLst>
                    <a:ext uri="{A12FA001-AC4F-418D-AE19-62706E023703}">
                      <ahyp:hlinkClr xmlns:ahyp="http://schemas.microsoft.com/office/drawing/2018/hyperlinkcolor" val="tx"/>
                    </a:ext>
                  </a:extLst>
                </a:hlinkClick>
              </a:rPr>
              <a:t> de </a:t>
            </a:r>
            <a:r>
              <a:rPr lang="en-CA" sz="1600" b="1" dirty="0" err="1">
                <a:solidFill>
                  <a:srgbClr val="0070C0"/>
                </a:solidFill>
                <a:hlinkClick r:id="rId3">
                  <a:extLst>
                    <a:ext uri="{A12FA001-AC4F-418D-AE19-62706E023703}">
                      <ahyp:hlinkClr xmlns:ahyp="http://schemas.microsoft.com/office/drawing/2018/hyperlinkcolor" val="tx"/>
                    </a:ext>
                  </a:extLst>
                </a:hlinkClick>
              </a:rPr>
              <a:t>Crimée</a:t>
            </a:r>
            <a:r>
              <a:rPr lang="en-CA" sz="1600" b="1" dirty="0">
                <a:solidFill>
                  <a:srgbClr val="0070C0"/>
                </a:solidFill>
                <a:hlinkClick r:id="rId3">
                  <a:extLst>
                    <a:ext uri="{A12FA001-AC4F-418D-AE19-62706E023703}">
                      <ahyp:hlinkClr xmlns:ahyp="http://schemas.microsoft.com/office/drawing/2018/hyperlinkcolor" val="tx"/>
                    </a:ext>
                  </a:extLst>
                </a:hlinkClick>
              </a:rPr>
              <a:t>-Congo chez des </a:t>
            </a:r>
            <a:r>
              <a:rPr lang="en-CA" sz="1600" b="1" dirty="0" err="1">
                <a:solidFill>
                  <a:srgbClr val="0070C0"/>
                </a:solidFill>
                <a:hlinkClick r:id="rId3">
                  <a:extLst>
                    <a:ext uri="{A12FA001-AC4F-418D-AE19-62706E023703}">
                      <ahyp:hlinkClr xmlns:ahyp="http://schemas.microsoft.com/office/drawing/2018/hyperlinkcolor" val="tx"/>
                    </a:ext>
                  </a:extLst>
                </a:hlinkClick>
              </a:rPr>
              <a:t>bovins</a:t>
            </a:r>
            <a:r>
              <a:rPr lang="en-CA" sz="1600" b="1" dirty="0">
                <a:solidFill>
                  <a:srgbClr val="0070C0"/>
                </a:solidFill>
                <a:hlinkClick r:id="rId3">
                  <a:extLst>
                    <a:ext uri="{A12FA001-AC4F-418D-AE19-62706E023703}">
                      <ahyp:hlinkClr xmlns:ahyp="http://schemas.microsoft.com/office/drawing/2018/hyperlinkcolor" val="tx"/>
                    </a:ext>
                  </a:extLst>
                </a:hlinkClick>
              </a:rPr>
              <a:t> et des </a:t>
            </a:r>
            <a:r>
              <a:rPr lang="en-CA" sz="1600" b="1" dirty="0" err="1">
                <a:solidFill>
                  <a:srgbClr val="0070C0"/>
                </a:solidFill>
                <a:hlinkClick r:id="rId3">
                  <a:extLst>
                    <a:ext uri="{A12FA001-AC4F-418D-AE19-62706E023703}">
                      <ahyp:hlinkClr xmlns:ahyp="http://schemas.microsoft.com/office/drawing/2018/hyperlinkcolor" val="tx"/>
                    </a:ext>
                  </a:extLst>
                </a:hlinkClick>
              </a:rPr>
              <a:t>animaux</a:t>
            </a:r>
            <a:r>
              <a:rPr lang="en-CA" sz="1600" b="1" dirty="0">
                <a:solidFill>
                  <a:srgbClr val="0070C0"/>
                </a:solidFill>
                <a:hlinkClick r:id="rId3">
                  <a:extLst>
                    <a:ext uri="{A12FA001-AC4F-418D-AE19-62706E023703}">
                      <ahyp:hlinkClr xmlns:ahyp="http://schemas.microsoft.com/office/drawing/2018/hyperlinkcolor" val="tx"/>
                    </a:ext>
                  </a:extLst>
                </a:hlinkClick>
              </a:rPr>
              <a:t> </a:t>
            </a:r>
            <a:r>
              <a:rPr lang="en-CA" sz="1600" b="1" dirty="0" err="1">
                <a:solidFill>
                  <a:srgbClr val="0070C0"/>
                </a:solidFill>
                <a:hlinkClick r:id="rId3">
                  <a:extLst>
                    <a:ext uri="{A12FA001-AC4F-418D-AE19-62706E023703}">
                      <ahyp:hlinkClr xmlns:ahyp="http://schemas.microsoft.com/office/drawing/2018/hyperlinkcolor" val="tx"/>
                    </a:ext>
                  </a:extLst>
                </a:hlinkClick>
              </a:rPr>
              <a:t>sauvages</a:t>
            </a:r>
            <a:r>
              <a:rPr lang="en-CA" sz="1600" b="1" dirty="0">
                <a:solidFill>
                  <a:srgbClr val="0070C0"/>
                </a:solidFill>
                <a:hlinkClick r:id="rId3">
                  <a:extLst>
                    <a:ext uri="{A12FA001-AC4F-418D-AE19-62706E023703}">
                      <ahyp:hlinkClr xmlns:ahyp="http://schemas.microsoft.com/office/drawing/2018/hyperlinkcolor" val="tx"/>
                    </a:ext>
                  </a:extLst>
                </a:hlinkClick>
              </a:rPr>
              <a:t> dans le </a:t>
            </a:r>
            <a:r>
              <a:rPr lang="en-CA" sz="1600" b="1" dirty="0" err="1">
                <a:solidFill>
                  <a:srgbClr val="0070C0"/>
                </a:solidFill>
                <a:hlinkClick r:id="rId3">
                  <a:extLst>
                    <a:ext uri="{A12FA001-AC4F-418D-AE19-62706E023703}">
                      <ahyp:hlinkClr xmlns:ahyp="http://schemas.microsoft.com/office/drawing/2018/hyperlinkcolor" val="tx"/>
                    </a:ext>
                  </a:extLst>
                </a:hlinkClick>
              </a:rPr>
              <a:t>sud</a:t>
            </a:r>
            <a:r>
              <a:rPr lang="en-CA" sz="1600" b="1" dirty="0">
                <a:solidFill>
                  <a:srgbClr val="0070C0"/>
                </a:solidFill>
                <a:hlinkClick r:id="rId3">
                  <a:extLst>
                    <a:ext uri="{A12FA001-AC4F-418D-AE19-62706E023703}">
                      <ahyp:hlinkClr xmlns:ahyp="http://schemas.microsoft.com/office/drawing/2018/hyperlinkcolor" val="tx"/>
                    </a:ext>
                  </a:extLst>
                </a:hlinkClick>
              </a:rPr>
              <a:t> de la France </a:t>
            </a:r>
            <a:r>
              <a:rPr lang="en-CA" sz="1600" b="1" dirty="0" err="1">
                <a:solidFill>
                  <a:srgbClr val="0070C0"/>
                </a:solidFill>
                <a:hlinkClick r:id="rId3">
                  <a:extLst>
                    <a:ext uri="{A12FA001-AC4F-418D-AE19-62706E023703}">
                      <ahyp:hlinkClr xmlns:ahyp="http://schemas.microsoft.com/office/drawing/2018/hyperlinkcolor" val="tx"/>
                    </a:ext>
                  </a:extLst>
                </a:hlinkClick>
              </a:rPr>
              <a:t>continentale</a:t>
            </a:r>
            <a:r>
              <a:rPr lang="en-CA" sz="1600" b="1" dirty="0">
                <a:solidFill>
                  <a:srgbClr val="0070C0"/>
                </a:solidFill>
                <a:hlinkClick r:id="rId3">
                  <a:extLst>
                    <a:ext uri="{A12FA001-AC4F-418D-AE19-62706E023703}">
                      <ahyp:hlinkClr xmlns:ahyp="http://schemas.microsoft.com/office/drawing/2018/hyperlinkcolor" val="tx"/>
                    </a:ext>
                  </a:extLst>
                </a:hlinkClick>
              </a:rPr>
              <a:t> : recherche des </a:t>
            </a:r>
            <a:r>
              <a:rPr lang="en-CA" sz="1600" b="1" dirty="0" err="1">
                <a:solidFill>
                  <a:srgbClr val="0070C0"/>
                </a:solidFill>
                <a:hlinkClick r:id="rId3">
                  <a:extLst>
                    <a:ext uri="{A12FA001-AC4F-418D-AE19-62706E023703}">
                      <ahyp:hlinkClr xmlns:ahyp="http://schemas.microsoft.com/office/drawing/2018/hyperlinkcolor" val="tx"/>
                    </a:ext>
                  </a:extLst>
                </a:hlinkClick>
              </a:rPr>
              <a:t>facteurs</a:t>
            </a:r>
            <a:r>
              <a:rPr lang="en-CA" sz="1600" b="1" dirty="0">
                <a:solidFill>
                  <a:srgbClr val="0070C0"/>
                </a:solidFill>
                <a:hlinkClick r:id="rId3">
                  <a:extLst>
                    <a:ext uri="{A12FA001-AC4F-418D-AE19-62706E023703}">
                      <ahyp:hlinkClr xmlns:ahyp="http://schemas.microsoft.com/office/drawing/2018/hyperlinkcolor" val="tx"/>
                    </a:ext>
                  </a:extLst>
                </a:hlinkClick>
              </a:rPr>
              <a:t> </a:t>
            </a:r>
            <a:r>
              <a:rPr lang="en-CA" sz="1600" b="1" dirty="0" err="1">
                <a:solidFill>
                  <a:srgbClr val="0070C0"/>
                </a:solidFill>
                <a:hlinkClick r:id="rId3">
                  <a:extLst>
                    <a:ext uri="{A12FA001-AC4F-418D-AE19-62706E023703}">
                      <ahyp:hlinkClr xmlns:ahyp="http://schemas.microsoft.com/office/drawing/2018/hyperlinkcolor" val="tx"/>
                    </a:ext>
                  </a:extLst>
                </a:hlinkClick>
              </a:rPr>
              <a:t>explicatifs</a:t>
            </a:r>
            <a:endParaRPr lang="en-CA" sz="1600" b="1" dirty="0">
              <a:solidFill>
                <a:srgbClr val="0070C0"/>
              </a:solidFill>
              <a:ea typeface="Calibri"/>
              <a:cs typeface="Calibri"/>
            </a:endParaRPr>
          </a:p>
          <a:p>
            <a:pPr lvl="0"/>
            <a:r>
              <a:rPr lang="en-CA" sz="1600" b="1" dirty="0">
                <a:solidFill>
                  <a:srgbClr val="0070C0"/>
                </a:solidFill>
                <a:hlinkClick r:id="rId4">
                  <a:extLst>
                    <a:ext uri="{A12FA001-AC4F-418D-AE19-62706E023703}">
                      <ahyp:hlinkClr xmlns:ahyp="http://schemas.microsoft.com/office/drawing/2018/hyperlinkcolor" val="tx"/>
                    </a:ext>
                  </a:extLst>
                </a:hlinkClick>
              </a:rPr>
              <a:t>Le </a:t>
            </a:r>
            <a:r>
              <a:rPr lang="en-CA" sz="1600" b="1" dirty="0" err="1">
                <a:solidFill>
                  <a:srgbClr val="0070C0"/>
                </a:solidFill>
                <a:hlinkClick r:id="rId4">
                  <a:extLst>
                    <a:ext uri="{A12FA001-AC4F-418D-AE19-62706E023703}">
                      <ahyp:hlinkClr xmlns:ahyp="http://schemas.microsoft.com/office/drawing/2018/hyperlinkcolor" val="tx"/>
                    </a:ext>
                  </a:extLst>
                </a:hlinkClick>
              </a:rPr>
              <a:t>dépistage</a:t>
            </a:r>
            <a:r>
              <a:rPr lang="en-CA" sz="1600" b="1" dirty="0">
                <a:solidFill>
                  <a:srgbClr val="0070C0"/>
                </a:solidFill>
                <a:hlinkClick r:id="rId4">
                  <a:extLst>
                    <a:ext uri="{A12FA001-AC4F-418D-AE19-62706E023703}">
                      <ahyp:hlinkClr xmlns:ahyp="http://schemas.microsoft.com/office/drawing/2018/hyperlinkcolor" val="tx"/>
                    </a:ext>
                  </a:extLst>
                </a:hlinkClick>
              </a:rPr>
              <a:t> du virus du Nil occidental chez les </a:t>
            </a:r>
            <a:r>
              <a:rPr lang="en-CA" sz="1600" b="1" dirty="0" err="1">
                <a:solidFill>
                  <a:srgbClr val="0070C0"/>
                </a:solidFill>
                <a:hlinkClick r:id="rId4">
                  <a:extLst>
                    <a:ext uri="{A12FA001-AC4F-418D-AE19-62706E023703}">
                      <ahyp:hlinkClr xmlns:ahyp="http://schemas.microsoft.com/office/drawing/2018/hyperlinkcolor" val="tx"/>
                    </a:ext>
                  </a:extLst>
                </a:hlinkClick>
              </a:rPr>
              <a:t>donneurs</a:t>
            </a:r>
            <a:r>
              <a:rPr lang="en-CA" sz="1600" b="1" dirty="0">
                <a:solidFill>
                  <a:srgbClr val="0070C0"/>
                </a:solidFill>
                <a:hlinkClick r:id="rId4">
                  <a:extLst>
                    <a:ext uri="{A12FA001-AC4F-418D-AE19-62706E023703}">
                      <ahyp:hlinkClr xmlns:ahyp="http://schemas.microsoft.com/office/drawing/2018/hyperlinkcolor" val="tx"/>
                    </a:ext>
                  </a:extLst>
                </a:hlinkClick>
              </a:rPr>
              <a:t> de sang </a:t>
            </a:r>
            <a:r>
              <a:rPr lang="en-CA" sz="1600" b="1" dirty="0" err="1">
                <a:solidFill>
                  <a:srgbClr val="0070C0"/>
                </a:solidFill>
                <a:hlinkClick r:id="rId4">
                  <a:extLst>
                    <a:ext uri="{A12FA001-AC4F-418D-AE19-62706E023703}">
                      <ahyp:hlinkClr xmlns:ahyp="http://schemas.microsoft.com/office/drawing/2018/hyperlinkcolor" val="tx"/>
                    </a:ext>
                  </a:extLst>
                </a:hlinkClick>
              </a:rPr>
              <a:t>permet</a:t>
            </a:r>
            <a:r>
              <a:rPr lang="en-CA" sz="1600" b="1" dirty="0">
                <a:solidFill>
                  <a:srgbClr val="0070C0"/>
                </a:solidFill>
                <a:hlinkClick r:id="rId4">
                  <a:extLst>
                    <a:ext uri="{A12FA001-AC4F-418D-AE19-62706E023703}">
                      <ahyp:hlinkClr xmlns:ahyp="http://schemas.microsoft.com/office/drawing/2018/hyperlinkcolor" val="tx"/>
                    </a:ext>
                  </a:extLst>
                </a:hlinkClick>
              </a:rPr>
              <a:t> </a:t>
            </a:r>
            <a:r>
              <a:rPr lang="en-CA" sz="1600" b="1" dirty="0" err="1">
                <a:solidFill>
                  <a:srgbClr val="0070C0"/>
                </a:solidFill>
                <a:hlinkClick r:id="rId4">
                  <a:extLst>
                    <a:ext uri="{A12FA001-AC4F-418D-AE19-62706E023703}">
                      <ahyp:hlinkClr xmlns:ahyp="http://schemas.microsoft.com/office/drawing/2018/hyperlinkcolor" val="tx"/>
                    </a:ext>
                  </a:extLst>
                </a:hlinkClick>
              </a:rPr>
              <a:t>d'identifier</a:t>
            </a:r>
            <a:r>
              <a:rPr lang="en-CA" sz="1600" b="1" dirty="0">
                <a:solidFill>
                  <a:srgbClr val="0070C0"/>
                </a:solidFill>
                <a:hlinkClick r:id="rId4">
                  <a:extLst>
                    <a:ext uri="{A12FA001-AC4F-418D-AE19-62706E023703}">
                      <ahyp:hlinkClr xmlns:ahyp="http://schemas.microsoft.com/office/drawing/2018/hyperlinkcolor" val="tx"/>
                    </a:ext>
                  </a:extLst>
                </a:hlinkClick>
              </a:rPr>
              <a:t> trois infections </a:t>
            </a:r>
            <a:r>
              <a:rPr lang="en-CA" sz="1600" b="1" dirty="0" err="1">
                <a:solidFill>
                  <a:srgbClr val="0070C0"/>
                </a:solidFill>
                <a:hlinkClick r:id="rId4">
                  <a:extLst>
                    <a:ext uri="{A12FA001-AC4F-418D-AE19-62706E023703}">
                      <ahyp:hlinkClr xmlns:ahyp="http://schemas.microsoft.com/office/drawing/2018/hyperlinkcolor" val="tx"/>
                    </a:ext>
                  </a:extLst>
                </a:hlinkClick>
              </a:rPr>
              <a:t>autochtones</a:t>
            </a:r>
            <a:r>
              <a:rPr lang="en-CA" sz="1600" b="1" dirty="0">
                <a:solidFill>
                  <a:srgbClr val="0070C0"/>
                </a:solidFill>
                <a:hlinkClick r:id="rId4">
                  <a:extLst>
                    <a:ext uri="{A12FA001-AC4F-418D-AE19-62706E023703}">
                      <ahyp:hlinkClr xmlns:ahyp="http://schemas.microsoft.com/office/drawing/2018/hyperlinkcolor" val="tx"/>
                    </a:ext>
                  </a:extLst>
                </a:hlinkClick>
              </a:rPr>
              <a:t> par le virus Usutu </a:t>
            </a:r>
            <a:r>
              <a:rPr lang="en-CA" sz="1600" b="1" dirty="0" err="1">
                <a:solidFill>
                  <a:srgbClr val="0070C0"/>
                </a:solidFill>
                <a:hlinkClick r:id="rId4">
                  <a:extLst>
                    <a:ext uri="{A12FA001-AC4F-418D-AE19-62706E023703}">
                      <ahyp:hlinkClr xmlns:ahyp="http://schemas.microsoft.com/office/drawing/2018/hyperlinkcolor" val="tx"/>
                    </a:ext>
                  </a:extLst>
                </a:hlinkClick>
              </a:rPr>
              <a:t>en</a:t>
            </a:r>
            <a:r>
              <a:rPr lang="en-CA" sz="1600" b="1" dirty="0">
                <a:solidFill>
                  <a:srgbClr val="0070C0"/>
                </a:solidFill>
                <a:hlinkClick r:id="rId4">
                  <a:extLst>
                    <a:ext uri="{A12FA001-AC4F-418D-AE19-62706E023703}">
                      <ahyp:hlinkClr xmlns:ahyp="http://schemas.microsoft.com/office/drawing/2018/hyperlinkcolor" val="tx"/>
                    </a:ext>
                  </a:extLst>
                </a:hlinkClick>
              </a:rPr>
              <a:t> </a:t>
            </a:r>
            <a:r>
              <a:rPr lang="en-CA" sz="1600" b="1" dirty="0" err="1">
                <a:solidFill>
                  <a:srgbClr val="0070C0"/>
                </a:solidFill>
                <a:hlinkClick r:id="rId4">
                  <a:extLst>
                    <a:ext uri="{A12FA001-AC4F-418D-AE19-62706E023703}">
                      <ahyp:hlinkClr xmlns:ahyp="http://schemas.microsoft.com/office/drawing/2018/hyperlinkcolor" val="tx"/>
                    </a:ext>
                  </a:extLst>
                </a:hlinkClick>
              </a:rPr>
              <a:t>Espagne</a:t>
            </a:r>
            <a:endParaRPr lang="en-CA" sz="1600" b="1" dirty="0">
              <a:solidFill>
                <a:srgbClr val="0070C0"/>
              </a:solidFill>
            </a:endParaRPr>
          </a:p>
          <a:p>
            <a:pPr lvl="0"/>
            <a:r>
              <a:rPr lang="en-CA" sz="1600" b="1" dirty="0">
                <a:solidFill>
                  <a:srgbClr val="0070C0"/>
                </a:solidFill>
                <a:hlinkClick r:id="rId5">
                  <a:extLst>
                    <a:ext uri="{A12FA001-AC4F-418D-AE19-62706E023703}">
                      <ahyp:hlinkClr xmlns:ahyp="http://schemas.microsoft.com/office/drawing/2018/hyperlinkcolor" val="tx"/>
                    </a:ext>
                  </a:extLst>
                </a:hlinkClick>
              </a:rPr>
              <a:t>Infection humaine par Candidatus Rickettsia </a:t>
            </a:r>
            <a:r>
              <a:rPr lang="en-CA" sz="1600" b="1" dirty="0" err="1">
                <a:solidFill>
                  <a:srgbClr val="0070C0"/>
                </a:solidFill>
                <a:hlinkClick r:id="rId5">
                  <a:extLst>
                    <a:ext uri="{A12FA001-AC4F-418D-AE19-62706E023703}">
                      <ahyp:hlinkClr xmlns:ahyp="http://schemas.microsoft.com/office/drawing/2018/hyperlinkcolor" val="tx"/>
                    </a:ext>
                  </a:extLst>
                </a:hlinkClick>
              </a:rPr>
              <a:t>jingxinensis</a:t>
            </a:r>
            <a:r>
              <a:rPr lang="en-CA" sz="1600" b="1" dirty="0">
                <a:solidFill>
                  <a:srgbClr val="0070C0"/>
                </a:solidFill>
                <a:hlinkClick r:id="rId5">
                  <a:extLst>
                    <a:ext uri="{A12FA001-AC4F-418D-AE19-62706E023703}">
                      <ahyp:hlinkClr xmlns:ahyp="http://schemas.microsoft.com/office/drawing/2018/hyperlinkcolor" val="tx"/>
                    </a:ext>
                  </a:extLst>
                </a:hlinkClick>
              </a:rPr>
              <a:t> : première identification et </a:t>
            </a:r>
            <a:r>
              <a:rPr lang="en-CA" sz="1600" b="1" dirty="0" err="1">
                <a:solidFill>
                  <a:srgbClr val="0070C0"/>
                </a:solidFill>
                <a:hlinkClick r:id="rId5">
                  <a:extLst>
                    <a:ext uri="{A12FA001-AC4F-418D-AE19-62706E023703}">
                      <ahyp:hlinkClr xmlns:ahyp="http://schemas.microsoft.com/office/drawing/2018/hyperlinkcolor" val="tx"/>
                    </a:ext>
                  </a:extLst>
                </a:hlinkClick>
              </a:rPr>
              <a:t>caractéristiques</a:t>
            </a:r>
            <a:r>
              <a:rPr lang="en-CA" sz="1600" b="1" dirty="0">
                <a:solidFill>
                  <a:srgbClr val="0070C0"/>
                </a:solidFill>
                <a:hlinkClick r:id="rId5">
                  <a:extLst>
                    <a:ext uri="{A12FA001-AC4F-418D-AE19-62706E023703}">
                      <ahyp:hlinkClr xmlns:ahyp="http://schemas.microsoft.com/office/drawing/2018/hyperlinkcolor" val="tx"/>
                    </a:ext>
                  </a:extLst>
                </a:hlinkClick>
              </a:rPr>
              <a:t> </a:t>
            </a:r>
            <a:r>
              <a:rPr lang="en-CA" sz="1600" b="1" dirty="0" err="1">
                <a:solidFill>
                  <a:srgbClr val="0070C0"/>
                </a:solidFill>
                <a:hlinkClick r:id="rId5">
                  <a:extLst>
                    <a:ext uri="{A12FA001-AC4F-418D-AE19-62706E023703}">
                      <ahyp:hlinkClr xmlns:ahyp="http://schemas.microsoft.com/office/drawing/2018/hyperlinkcolor" val="tx"/>
                    </a:ext>
                  </a:extLst>
                </a:hlinkClick>
              </a:rPr>
              <a:t>cliniques</a:t>
            </a:r>
            <a:endParaRPr lang="en-CA" sz="1600" b="1" dirty="0">
              <a:solidFill>
                <a:srgbClr val="0070C0"/>
              </a:solidFill>
            </a:endParaRPr>
          </a:p>
          <a:p>
            <a:pPr lvl="0"/>
            <a:r>
              <a:rPr lang="en-CA" sz="1600" b="1" dirty="0">
                <a:solidFill>
                  <a:srgbClr val="0070C0"/>
                </a:solidFill>
                <a:hlinkClick r:id="rId6">
                  <a:extLst>
                    <a:ext uri="{A12FA001-AC4F-418D-AE19-62706E023703}">
                      <ahyp:hlinkClr xmlns:ahyp="http://schemas.microsoft.com/office/drawing/2018/hyperlinkcolor" val="tx"/>
                    </a:ext>
                  </a:extLst>
                </a:hlinkClick>
              </a:rPr>
              <a:t>Deux </a:t>
            </a:r>
            <a:r>
              <a:rPr lang="en-CA" sz="1600" b="1" dirty="0" err="1">
                <a:solidFill>
                  <a:srgbClr val="0070C0"/>
                </a:solidFill>
                <a:hlinkClick r:id="rId6">
                  <a:extLst>
                    <a:ext uri="{A12FA001-AC4F-418D-AE19-62706E023703}">
                      <ahyp:hlinkClr xmlns:ahyp="http://schemas.microsoft.com/office/drawing/2018/hyperlinkcolor" val="tx"/>
                    </a:ext>
                  </a:extLst>
                </a:hlinkClick>
              </a:rPr>
              <a:t>cas</a:t>
            </a:r>
            <a:r>
              <a:rPr lang="en-CA" sz="1600" b="1" dirty="0">
                <a:solidFill>
                  <a:srgbClr val="0070C0"/>
                </a:solidFill>
                <a:hlinkClick r:id="rId6">
                  <a:extLst>
                    <a:ext uri="{A12FA001-AC4F-418D-AE19-62706E023703}">
                      <ahyp:hlinkClr xmlns:ahyp="http://schemas.microsoft.com/office/drawing/2018/hyperlinkcolor" val="tx"/>
                    </a:ext>
                  </a:extLst>
                </a:hlinkClick>
              </a:rPr>
              <a:t> </a:t>
            </a:r>
            <a:r>
              <a:rPr lang="en-CA" sz="1600" b="1" dirty="0" err="1">
                <a:solidFill>
                  <a:srgbClr val="0070C0"/>
                </a:solidFill>
                <a:hlinkClick r:id="rId6">
                  <a:extLst>
                    <a:ext uri="{A12FA001-AC4F-418D-AE19-62706E023703}">
                      <ahyp:hlinkClr xmlns:ahyp="http://schemas.microsoft.com/office/drawing/2018/hyperlinkcolor" val="tx"/>
                    </a:ext>
                  </a:extLst>
                </a:hlinkClick>
              </a:rPr>
              <a:t>autochtones</a:t>
            </a:r>
            <a:r>
              <a:rPr lang="en-CA" sz="1600" b="1" dirty="0">
                <a:solidFill>
                  <a:srgbClr val="0070C0"/>
                </a:solidFill>
                <a:hlinkClick r:id="rId6">
                  <a:extLst>
                    <a:ext uri="{A12FA001-AC4F-418D-AE19-62706E023703}">
                      <ahyp:hlinkClr xmlns:ahyp="http://schemas.microsoft.com/office/drawing/2018/hyperlinkcolor" val="tx"/>
                    </a:ext>
                  </a:extLst>
                </a:hlinkClick>
              </a:rPr>
              <a:t> </a:t>
            </a:r>
            <a:r>
              <a:rPr lang="en-CA" sz="1600" b="1" dirty="0" err="1">
                <a:solidFill>
                  <a:srgbClr val="0070C0"/>
                </a:solidFill>
                <a:hlinkClick r:id="rId6">
                  <a:extLst>
                    <a:ext uri="{A12FA001-AC4F-418D-AE19-62706E023703}">
                      <ahyp:hlinkClr xmlns:ahyp="http://schemas.microsoft.com/office/drawing/2018/hyperlinkcolor" val="tx"/>
                    </a:ext>
                  </a:extLst>
                </a:hlinkClick>
              </a:rPr>
              <a:t>d'anaplasmose</a:t>
            </a:r>
            <a:r>
              <a:rPr lang="en-CA" sz="1600" b="1" dirty="0">
                <a:solidFill>
                  <a:srgbClr val="0070C0"/>
                </a:solidFill>
                <a:hlinkClick r:id="rId6">
                  <a:extLst>
                    <a:ext uri="{A12FA001-AC4F-418D-AE19-62706E023703}">
                      <ahyp:hlinkClr xmlns:ahyp="http://schemas.microsoft.com/office/drawing/2018/hyperlinkcolor" val="tx"/>
                    </a:ext>
                  </a:extLst>
                </a:hlinkClick>
              </a:rPr>
              <a:t>, Washington, États-Unis, 2022-2023</a:t>
            </a:r>
            <a:endParaRPr lang="en-CA" sz="1600" b="1" dirty="0">
              <a:solidFill>
                <a:srgbClr val="0070C0"/>
              </a:solidFill>
            </a:endParaRPr>
          </a:p>
          <a:p>
            <a:pPr lvl="0"/>
            <a:r>
              <a:rPr lang="en-CA" sz="1600" b="1" dirty="0">
                <a:solidFill>
                  <a:srgbClr val="0070C0"/>
                </a:solidFill>
                <a:hlinkClick r:id="rId7">
                  <a:extLst>
                    <a:ext uri="{A12FA001-AC4F-418D-AE19-62706E023703}">
                      <ahyp:hlinkClr xmlns:ahyp="http://schemas.microsoft.com/office/drawing/2018/hyperlinkcolor" val="tx"/>
                    </a:ext>
                  </a:extLst>
                </a:hlinkClick>
              </a:rPr>
              <a:t>Virus de la </a:t>
            </a:r>
            <a:r>
              <a:rPr lang="en-CA" sz="1600" b="1" dirty="0" err="1">
                <a:solidFill>
                  <a:srgbClr val="0070C0"/>
                </a:solidFill>
                <a:hlinkClick r:id="rId7">
                  <a:extLst>
                    <a:ext uri="{A12FA001-AC4F-418D-AE19-62706E023703}">
                      <ahyp:hlinkClr xmlns:ahyp="http://schemas.microsoft.com/office/drawing/2018/hyperlinkcolor" val="tx"/>
                    </a:ext>
                  </a:extLst>
                </a:hlinkClick>
              </a:rPr>
              <a:t>fièvre</a:t>
            </a:r>
            <a:r>
              <a:rPr lang="en-CA" sz="1600" b="1" dirty="0">
                <a:solidFill>
                  <a:srgbClr val="0070C0"/>
                </a:solidFill>
                <a:hlinkClick r:id="rId7">
                  <a:extLst>
                    <a:ext uri="{A12FA001-AC4F-418D-AE19-62706E023703}">
                      <ahyp:hlinkClr xmlns:ahyp="http://schemas.microsoft.com/office/drawing/2018/hyperlinkcolor" val="tx"/>
                    </a:ext>
                  </a:extLst>
                </a:hlinkClick>
              </a:rPr>
              <a:t> </a:t>
            </a:r>
            <a:r>
              <a:rPr lang="en-CA" sz="1600" b="1" dirty="0" err="1">
                <a:solidFill>
                  <a:srgbClr val="0070C0"/>
                </a:solidFill>
                <a:hlinkClick r:id="rId7">
                  <a:extLst>
                    <a:ext uri="{A12FA001-AC4F-418D-AE19-62706E023703}">
                      <ahyp:hlinkClr xmlns:ahyp="http://schemas.microsoft.com/office/drawing/2018/hyperlinkcolor" val="tx"/>
                    </a:ext>
                  </a:extLst>
                </a:hlinkClick>
              </a:rPr>
              <a:t>catarrhale</a:t>
            </a:r>
            <a:r>
              <a:rPr lang="en-CA" sz="1600" b="1" dirty="0">
                <a:solidFill>
                  <a:srgbClr val="0070C0"/>
                </a:solidFill>
                <a:hlinkClick r:id="rId7">
                  <a:extLst>
                    <a:ext uri="{A12FA001-AC4F-418D-AE19-62706E023703}">
                      <ahyp:hlinkClr xmlns:ahyp="http://schemas.microsoft.com/office/drawing/2018/hyperlinkcolor" val="tx"/>
                    </a:ext>
                  </a:extLst>
                </a:hlinkClick>
              </a:rPr>
              <a:t> ovine chez les carnivores : </a:t>
            </a:r>
            <a:r>
              <a:rPr lang="en-CA" sz="1600" b="1" dirty="0" err="1">
                <a:solidFill>
                  <a:srgbClr val="0070C0"/>
                </a:solidFill>
                <a:hlinkClick r:id="rId7">
                  <a:extLst>
                    <a:ext uri="{A12FA001-AC4F-418D-AE19-62706E023703}">
                      <ahyp:hlinkClr xmlns:ahyp="http://schemas.microsoft.com/office/drawing/2018/hyperlinkcolor" val="tx"/>
                    </a:ext>
                  </a:extLst>
                </a:hlinkClick>
              </a:rPr>
              <a:t>élargissement</a:t>
            </a:r>
            <a:r>
              <a:rPr lang="en-CA" sz="1600" b="1" dirty="0">
                <a:solidFill>
                  <a:srgbClr val="0070C0"/>
                </a:solidFill>
                <a:hlinkClick r:id="rId7">
                  <a:extLst>
                    <a:ext uri="{A12FA001-AC4F-418D-AE19-62706E023703}">
                      <ahyp:hlinkClr xmlns:ahyp="http://schemas.microsoft.com/office/drawing/2018/hyperlinkcolor" val="tx"/>
                    </a:ext>
                  </a:extLst>
                </a:hlinkClick>
              </a:rPr>
              <a:t> de la </a:t>
            </a:r>
            <a:r>
              <a:rPr lang="en-CA" sz="1600" b="1" dirty="0" err="1">
                <a:solidFill>
                  <a:srgbClr val="0070C0"/>
                </a:solidFill>
                <a:hlinkClick r:id="rId7">
                  <a:extLst>
                    <a:ext uri="{A12FA001-AC4F-418D-AE19-62706E023703}">
                      <ahyp:hlinkClr xmlns:ahyp="http://schemas.microsoft.com/office/drawing/2018/hyperlinkcolor" val="tx"/>
                    </a:ext>
                  </a:extLst>
                </a:hlinkClick>
              </a:rPr>
              <a:t>gamme</a:t>
            </a:r>
            <a:r>
              <a:rPr lang="en-CA" sz="1600" b="1" dirty="0">
                <a:solidFill>
                  <a:srgbClr val="0070C0"/>
                </a:solidFill>
                <a:hlinkClick r:id="rId7">
                  <a:extLst>
                    <a:ext uri="{A12FA001-AC4F-418D-AE19-62706E023703}">
                      <ahyp:hlinkClr xmlns:ahyp="http://schemas.microsoft.com/office/drawing/2018/hyperlinkcolor" val="tx"/>
                    </a:ext>
                  </a:extLst>
                </a:hlinkClick>
              </a:rPr>
              <a:t> </a:t>
            </a:r>
            <a:r>
              <a:rPr lang="en-CA" sz="1600" b="1" dirty="0" err="1">
                <a:solidFill>
                  <a:srgbClr val="0070C0"/>
                </a:solidFill>
                <a:hlinkClick r:id="rId7">
                  <a:extLst>
                    <a:ext uri="{A12FA001-AC4F-418D-AE19-62706E023703}">
                      <ahyp:hlinkClr xmlns:ahyp="http://schemas.microsoft.com/office/drawing/2018/hyperlinkcolor" val="tx"/>
                    </a:ext>
                  </a:extLst>
                </a:hlinkClick>
              </a:rPr>
              <a:t>d'hôtes</a:t>
            </a:r>
            <a:r>
              <a:rPr lang="en-CA" sz="1600" b="1" dirty="0">
                <a:solidFill>
                  <a:srgbClr val="0070C0"/>
                </a:solidFill>
                <a:hlinkClick r:id="rId7">
                  <a:extLst>
                    <a:ext uri="{A12FA001-AC4F-418D-AE19-62706E023703}">
                      <ahyp:hlinkClr xmlns:ahyp="http://schemas.microsoft.com/office/drawing/2018/hyperlinkcolor" val="tx"/>
                    </a:ext>
                  </a:extLst>
                </a:hlinkClick>
              </a:rPr>
              <a:t> et implications pour </a:t>
            </a:r>
            <a:r>
              <a:rPr lang="en-CA" sz="1600" b="1" dirty="0" err="1">
                <a:solidFill>
                  <a:srgbClr val="0070C0"/>
                </a:solidFill>
                <a:hlinkClick r:id="rId7">
                  <a:extLst>
                    <a:ext uri="{A12FA001-AC4F-418D-AE19-62706E023703}">
                      <ahyp:hlinkClr xmlns:ahyp="http://schemas.microsoft.com/office/drawing/2018/hyperlinkcolor" val="tx"/>
                    </a:ext>
                  </a:extLst>
                </a:hlinkClick>
              </a:rPr>
              <a:t>l'écologie</a:t>
            </a:r>
            <a:r>
              <a:rPr lang="en-CA" sz="1600" b="1" dirty="0">
                <a:solidFill>
                  <a:srgbClr val="0070C0"/>
                </a:solidFill>
                <a:hlinkClick r:id="rId7">
                  <a:extLst>
                    <a:ext uri="{A12FA001-AC4F-418D-AE19-62706E023703}">
                      <ahyp:hlinkClr xmlns:ahyp="http://schemas.microsoft.com/office/drawing/2018/hyperlinkcolor" val="tx"/>
                    </a:ext>
                  </a:extLst>
                </a:hlinkClick>
              </a:rPr>
              <a:t> de la </a:t>
            </a:r>
            <a:r>
              <a:rPr lang="en-CA" sz="1600" b="1" dirty="0" err="1">
                <a:solidFill>
                  <a:srgbClr val="0070C0"/>
                </a:solidFill>
                <a:hlinkClick r:id="rId7">
                  <a:extLst>
                    <a:ext uri="{A12FA001-AC4F-418D-AE19-62706E023703}">
                      <ahyp:hlinkClr xmlns:ahyp="http://schemas.microsoft.com/office/drawing/2018/hyperlinkcolor" val="tx"/>
                    </a:ext>
                  </a:extLst>
                </a:hlinkClick>
              </a:rPr>
              <a:t>maladie</a:t>
            </a:r>
            <a:endParaRPr lang="en-CA" sz="1600" b="1" dirty="0">
              <a:solidFill>
                <a:srgbClr val="0070C0"/>
              </a:solidFill>
            </a:endParaRPr>
          </a:p>
          <a:p>
            <a:pPr lvl="0"/>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Surveillance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entomologique</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du virus de la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fièvre</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catarrhale</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ovine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en</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Pologne</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activité</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en</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fin de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saison</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et abondance des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vecteurs</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Culicoides </a:t>
            </a:r>
            <a:r>
              <a:rPr lang="en-CA" sz="1600" b="1" dirty="0" err="1">
                <a:solidFill>
                  <a:srgbClr val="0070C0"/>
                </a:solidFill>
                <a:ea typeface="Calibri"/>
                <a:cs typeface="Calibri"/>
                <a:hlinkClick r:id="rId8">
                  <a:extLst>
                    <a:ext uri="{A12FA001-AC4F-418D-AE19-62706E023703}">
                      <ahyp:hlinkClr xmlns:ahyp="http://schemas.microsoft.com/office/drawing/2018/hyperlinkcolor" val="tx"/>
                    </a:ext>
                  </a:extLst>
                </a:hlinkClick>
              </a:rPr>
              <a:t>en</a:t>
            </a:r>
            <a:r>
              <a:rPr lang="en-CA" sz="1600" b="1" dirty="0">
                <a:solidFill>
                  <a:srgbClr val="0070C0"/>
                </a:solidFill>
                <a:ea typeface="Calibri"/>
                <a:cs typeface="Calibri"/>
                <a:hlinkClick r:id="rId8">
                  <a:extLst>
                    <a:ext uri="{A12FA001-AC4F-418D-AE19-62706E023703}">
                      <ahyp:hlinkClr xmlns:ahyp="http://schemas.microsoft.com/office/drawing/2018/hyperlinkcolor" val="tx"/>
                    </a:ext>
                  </a:extLst>
                </a:hlinkClick>
              </a:rPr>
              <a:t> 2024</a:t>
            </a:r>
            <a:endParaRPr lang="en-CA" sz="1600" b="1" dirty="0">
              <a:solidFill>
                <a:srgbClr val="0070C0"/>
              </a:solidFill>
            </a:endParaRPr>
          </a:p>
          <a:p>
            <a:pPr lvl="0"/>
            <a:r>
              <a:rPr lang="en-CA" sz="1600" b="1" dirty="0">
                <a:solidFill>
                  <a:srgbClr val="0070C0"/>
                </a:solidFill>
                <a:hlinkClick r:id="rId9">
                  <a:extLst>
                    <a:ext uri="{A12FA001-AC4F-418D-AE19-62706E023703}">
                      <ahyp:hlinkClr xmlns:ahyp="http://schemas.microsoft.com/office/drawing/2018/hyperlinkcolor" val="tx"/>
                    </a:ext>
                  </a:extLst>
                </a:hlinkClick>
              </a:rPr>
              <a:t>La surveillance </a:t>
            </a:r>
            <a:r>
              <a:rPr lang="en-CA" sz="1600" b="1" dirty="0" err="1">
                <a:solidFill>
                  <a:srgbClr val="0070C0"/>
                </a:solidFill>
                <a:hlinkClick r:id="rId9">
                  <a:extLst>
                    <a:ext uri="{A12FA001-AC4F-418D-AE19-62706E023703}">
                      <ahyp:hlinkClr xmlns:ahyp="http://schemas.microsoft.com/office/drawing/2018/hyperlinkcolor" val="tx"/>
                    </a:ext>
                  </a:extLst>
                </a:hlinkClick>
              </a:rPr>
              <a:t>nationale</a:t>
            </a:r>
            <a:r>
              <a:rPr lang="en-CA" sz="1600" b="1" dirty="0">
                <a:solidFill>
                  <a:srgbClr val="0070C0"/>
                </a:solidFill>
                <a:hlinkClick r:id="rId9">
                  <a:extLst>
                    <a:ext uri="{A12FA001-AC4F-418D-AE19-62706E023703}">
                      <ahyp:hlinkClr xmlns:ahyp="http://schemas.microsoft.com/office/drawing/2018/hyperlinkcolor" val="tx"/>
                    </a:ext>
                  </a:extLst>
                </a:hlinkClick>
              </a:rPr>
              <a:t> </a:t>
            </a:r>
            <a:r>
              <a:rPr lang="en-CA" sz="1600" b="1" dirty="0" err="1">
                <a:solidFill>
                  <a:srgbClr val="0070C0"/>
                </a:solidFill>
                <a:hlinkClick r:id="rId9">
                  <a:extLst>
                    <a:ext uri="{A12FA001-AC4F-418D-AE19-62706E023703}">
                      <ahyp:hlinkClr xmlns:ahyp="http://schemas.microsoft.com/office/drawing/2018/hyperlinkcolor" val="tx"/>
                    </a:ext>
                  </a:extLst>
                </a:hlinkClick>
              </a:rPr>
              <a:t>détecte</a:t>
            </a:r>
            <a:r>
              <a:rPr lang="en-CA" sz="1600" b="1" dirty="0">
                <a:solidFill>
                  <a:srgbClr val="0070C0"/>
                </a:solidFill>
                <a:hlinkClick r:id="rId9">
                  <a:extLst>
                    <a:ext uri="{A12FA001-AC4F-418D-AE19-62706E023703}">
                      <ahyp:hlinkClr xmlns:ahyp="http://schemas.microsoft.com/office/drawing/2018/hyperlinkcolor" val="tx"/>
                    </a:ext>
                  </a:extLst>
                </a:hlinkClick>
              </a:rPr>
              <a:t> les virus de la </a:t>
            </a:r>
            <a:r>
              <a:rPr lang="en-CA" sz="1600" b="1" dirty="0" err="1">
                <a:solidFill>
                  <a:srgbClr val="0070C0"/>
                </a:solidFill>
                <a:hlinkClick r:id="rId9">
                  <a:extLst>
                    <a:ext uri="{A12FA001-AC4F-418D-AE19-62706E023703}">
                      <ahyp:hlinkClr xmlns:ahyp="http://schemas.microsoft.com/office/drawing/2018/hyperlinkcolor" val="tx"/>
                    </a:ext>
                  </a:extLst>
                </a:hlinkClick>
              </a:rPr>
              <a:t>fièvre</a:t>
            </a:r>
            <a:r>
              <a:rPr lang="en-CA" sz="1600" b="1" dirty="0">
                <a:solidFill>
                  <a:srgbClr val="0070C0"/>
                </a:solidFill>
                <a:hlinkClick r:id="rId9">
                  <a:extLst>
                    <a:ext uri="{A12FA001-AC4F-418D-AE19-62706E023703}">
                      <ahyp:hlinkClr xmlns:ahyp="http://schemas.microsoft.com/office/drawing/2018/hyperlinkcolor" val="tx"/>
                    </a:ext>
                  </a:extLst>
                </a:hlinkClick>
              </a:rPr>
              <a:t> jaune et du chikungunya chez </a:t>
            </a:r>
            <a:r>
              <a:rPr lang="en-CA" sz="1600" b="1" dirty="0" err="1">
                <a:solidFill>
                  <a:srgbClr val="0070C0"/>
                </a:solidFill>
                <a:hlinkClick r:id="rId9">
                  <a:extLst>
                    <a:ext uri="{A12FA001-AC4F-418D-AE19-62706E023703}">
                      <ahyp:hlinkClr xmlns:ahyp="http://schemas.microsoft.com/office/drawing/2018/hyperlinkcolor" val="tx"/>
                    </a:ext>
                  </a:extLst>
                </a:hlinkClick>
              </a:rPr>
              <a:t>plusieurs</a:t>
            </a:r>
            <a:r>
              <a:rPr lang="en-CA" sz="1600" b="1" dirty="0">
                <a:solidFill>
                  <a:srgbClr val="0070C0"/>
                </a:solidFill>
                <a:hlinkClick r:id="rId9">
                  <a:extLst>
                    <a:ext uri="{A12FA001-AC4F-418D-AE19-62706E023703}">
                      <ahyp:hlinkClr xmlns:ahyp="http://schemas.microsoft.com/office/drawing/2018/hyperlinkcolor" val="tx"/>
                    </a:ext>
                  </a:extLst>
                </a:hlinkClick>
              </a:rPr>
              <a:t> </a:t>
            </a:r>
            <a:r>
              <a:rPr lang="en-CA" sz="1600" b="1" dirty="0" err="1">
                <a:solidFill>
                  <a:srgbClr val="0070C0"/>
                </a:solidFill>
                <a:hlinkClick r:id="rId9">
                  <a:extLst>
                    <a:ext uri="{A12FA001-AC4F-418D-AE19-62706E023703}">
                      <ahyp:hlinkClr xmlns:ahyp="http://schemas.microsoft.com/office/drawing/2018/hyperlinkcolor" val="tx"/>
                    </a:ext>
                  </a:extLst>
                </a:hlinkClick>
              </a:rPr>
              <a:t>espèces</a:t>
            </a:r>
            <a:r>
              <a:rPr lang="en-CA" sz="1600" b="1" dirty="0">
                <a:solidFill>
                  <a:srgbClr val="0070C0"/>
                </a:solidFill>
                <a:hlinkClick r:id="rId9">
                  <a:extLst>
                    <a:ext uri="{A12FA001-AC4F-418D-AE19-62706E023703}">
                      <ahyp:hlinkClr xmlns:ahyp="http://schemas.microsoft.com/office/drawing/2018/hyperlinkcolor" val="tx"/>
                    </a:ext>
                  </a:extLst>
                </a:hlinkClick>
              </a:rPr>
              <a:t> de </a:t>
            </a:r>
            <a:r>
              <a:rPr lang="en-CA" sz="1600" b="1" dirty="0" err="1">
                <a:solidFill>
                  <a:srgbClr val="0070C0"/>
                </a:solidFill>
                <a:hlinkClick r:id="rId9">
                  <a:extLst>
                    <a:ext uri="{A12FA001-AC4F-418D-AE19-62706E023703}">
                      <ahyp:hlinkClr xmlns:ahyp="http://schemas.microsoft.com/office/drawing/2018/hyperlinkcolor" val="tx"/>
                    </a:ext>
                  </a:extLst>
                </a:hlinkClick>
              </a:rPr>
              <a:t>moustiques</a:t>
            </a:r>
            <a:r>
              <a:rPr lang="en-CA" sz="1600" b="1" dirty="0">
                <a:solidFill>
                  <a:srgbClr val="0070C0"/>
                </a:solidFill>
                <a:hlinkClick r:id="rId9">
                  <a:extLst>
                    <a:ext uri="{A12FA001-AC4F-418D-AE19-62706E023703}">
                      <ahyp:hlinkClr xmlns:ahyp="http://schemas.microsoft.com/office/drawing/2018/hyperlinkcolor" val="tx"/>
                    </a:ext>
                  </a:extLst>
                </a:hlinkClick>
              </a:rPr>
              <a:t> Aedes au Nigeria</a:t>
            </a:r>
            <a:endParaRPr lang="en-CA" sz="1600" b="1" dirty="0">
              <a:solidFill>
                <a:srgbClr val="0070C0"/>
              </a:solidFill>
            </a:endParaRPr>
          </a:p>
          <a:p>
            <a:pPr lvl="0"/>
            <a:r>
              <a:rPr lang="en-CA" sz="1600" b="1" dirty="0">
                <a:solidFill>
                  <a:srgbClr val="0070C0"/>
                </a:solidFill>
                <a:hlinkClick r:id="rId10">
                  <a:extLst>
                    <a:ext uri="{A12FA001-AC4F-418D-AE19-62706E023703}">
                      <ahyp:hlinkClr xmlns:ahyp="http://schemas.microsoft.com/office/drawing/2018/hyperlinkcolor" val="tx"/>
                    </a:ext>
                  </a:extLst>
                </a:hlinkClick>
              </a:rPr>
              <a:t>Explorer le </a:t>
            </a:r>
            <a:r>
              <a:rPr lang="en-CA" sz="1600" b="1" dirty="0" err="1">
                <a:solidFill>
                  <a:srgbClr val="0070C0"/>
                </a:solidFill>
                <a:hlinkClick r:id="rId10">
                  <a:extLst>
                    <a:ext uri="{A12FA001-AC4F-418D-AE19-62706E023703}">
                      <ahyp:hlinkClr xmlns:ahyp="http://schemas.microsoft.com/office/drawing/2018/hyperlinkcolor" val="tx"/>
                    </a:ext>
                  </a:extLst>
                </a:hlinkClick>
              </a:rPr>
              <a:t>défi</a:t>
            </a:r>
            <a:r>
              <a:rPr lang="en-CA" sz="1600" b="1" dirty="0">
                <a:solidFill>
                  <a:srgbClr val="0070C0"/>
                </a:solidFill>
                <a:hlinkClick r:id="rId10">
                  <a:extLst>
                    <a:ext uri="{A12FA001-AC4F-418D-AE19-62706E023703}">
                      <ahyp:hlinkClr xmlns:ahyp="http://schemas.microsoft.com/office/drawing/2018/hyperlinkcolor" val="tx"/>
                    </a:ext>
                  </a:extLst>
                </a:hlinkClick>
              </a:rPr>
              <a:t> que </a:t>
            </a:r>
            <a:r>
              <a:rPr lang="en-CA" sz="1600" b="1" dirty="0" err="1">
                <a:solidFill>
                  <a:srgbClr val="0070C0"/>
                </a:solidFill>
                <a:hlinkClick r:id="rId10">
                  <a:extLst>
                    <a:ext uri="{A12FA001-AC4F-418D-AE19-62706E023703}">
                      <ahyp:hlinkClr xmlns:ahyp="http://schemas.microsoft.com/office/drawing/2018/hyperlinkcolor" val="tx"/>
                    </a:ext>
                  </a:extLst>
                </a:hlinkClick>
              </a:rPr>
              <a:t>représentent</a:t>
            </a:r>
            <a:r>
              <a:rPr lang="en-CA" sz="1600" b="1" dirty="0">
                <a:solidFill>
                  <a:srgbClr val="0070C0"/>
                </a:solidFill>
                <a:hlinkClick r:id="rId10">
                  <a:extLst>
                    <a:ext uri="{A12FA001-AC4F-418D-AE19-62706E023703}">
                      <ahyp:hlinkClr xmlns:ahyp="http://schemas.microsoft.com/office/drawing/2018/hyperlinkcolor" val="tx"/>
                    </a:ext>
                  </a:extLst>
                </a:hlinkClick>
              </a:rPr>
              <a:t> le diagnostic et le </a:t>
            </a:r>
            <a:r>
              <a:rPr lang="en-CA" sz="1600" b="1" dirty="0" err="1">
                <a:solidFill>
                  <a:srgbClr val="0070C0"/>
                </a:solidFill>
                <a:hlinkClick r:id="rId10">
                  <a:extLst>
                    <a:ext uri="{A12FA001-AC4F-418D-AE19-62706E023703}">
                      <ahyp:hlinkClr xmlns:ahyp="http://schemas.microsoft.com/office/drawing/2018/hyperlinkcolor" val="tx"/>
                    </a:ext>
                  </a:extLst>
                </a:hlinkClick>
              </a:rPr>
              <a:t>suivi</a:t>
            </a:r>
            <a:r>
              <a:rPr lang="en-CA" sz="1600" b="1" dirty="0">
                <a:solidFill>
                  <a:srgbClr val="0070C0"/>
                </a:solidFill>
                <a:hlinkClick r:id="rId10">
                  <a:extLst>
                    <a:ext uri="{A12FA001-AC4F-418D-AE19-62706E023703}">
                      <ahyp:hlinkClr xmlns:ahyp="http://schemas.microsoft.com/office/drawing/2018/hyperlinkcolor" val="tx"/>
                    </a:ext>
                  </a:extLst>
                </a:hlinkClick>
              </a:rPr>
              <a:t> du virus Oropouche </a:t>
            </a:r>
            <a:r>
              <a:rPr lang="en-CA" sz="1600" b="1" dirty="0" err="1">
                <a:solidFill>
                  <a:srgbClr val="0070C0"/>
                </a:solidFill>
                <a:hlinkClick r:id="rId10">
                  <a:extLst>
                    <a:ext uri="{A12FA001-AC4F-418D-AE19-62706E023703}">
                      <ahyp:hlinkClr xmlns:ahyp="http://schemas.microsoft.com/office/drawing/2018/hyperlinkcolor" val="tx"/>
                    </a:ext>
                  </a:extLst>
                </a:hlinkClick>
              </a:rPr>
              <a:t>lors</a:t>
            </a:r>
            <a:r>
              <a:rPr lang="en-CA" sz="1600" b="1" dirty="0">
                <a:solidFill>
                  <a:srgbClr val="0070C0"/>
                </a:solidFill>
                <a:hlinkClick r:id="rId10">
                  <a:extLst>
                    <a:ext uri="{A12FA001-AC4F-418D-AE19-62706E023703}">
                      <ahyp:hlinkClr xmlns:ahyp="http://schemas.microsoft.com/office/drawing/2018/hyperlinkcolor" val="tx"/>
                    </a:ext>
                  </a:extLst>
                </a:hlinkClick>
              </a:rPr>
              <a:t> de la plus </a:t>
            </a:r>
            <a:r>
              <a:rPr lang="en-CA" sz="1600" b="1" dirty="0" err="1">
                <a:solidFill>
                  <a:srgbClr val="0070C0"/>
                </a:solidFill>
                <a:hlinkClick r:id="rId10">
                  <a:extLst>
                    <a:ext uri="{A12FA001-AC4F-418D-AE19-62706E023703}">
                      <ahyp:hlinkClr xmlns:ahyp="http://schemas.microsoft.com/office/drawing/2018/hyperlinkcolor" val="tx"/>
                    </a:ext>
                  </a:extLst>
                </a:hlinkClick>
              </a:rPr>
              <a:t>grande</a:t>
            </a:r>
            <a:r>
              <a:rPr lang="en-CA" sz="1600" b="1" dirty="0">
                <a:solidFill>
                  <a:srgbClr val="0070C0"/>
                </a:solidFill>
                <a:hlinkClick r:id="rId10">
                  <a:extLst>
                    <a:ext uri="{A12FA001-AC4F-418D-AE19-62706E023703}">
                      <ahyp:hlinkClr xmlns:ahyp="http://schemas.microsoft.com/office/drawing/2018/hyperlinkcolor" val="tx"/>
                    </a:ext>
                  </a:extLst>
                </a:hlinkClick>
              </a:rPr>
              <a:t> </a:t>
            </a:r>
            <a:r>
              <a:rPr lang="en-CA" sz="1600" b="1" dirty="0" err="1">
                <a:solidFill>
                  <a:srgbClr val="0070C0"/>
                </a:solidFill>
                <a:hlinkClick r:id="rId10">
                  <a:extLst>
                    <a:ext uri="{A12FA001-AC4F-418D-AE19-62706E023703}">
                      <ahyp:hlinkClr xmlns:ahyp="http://schemas.microsoft.com/office/drawing/2018/hyperlinkcolor" val="tx"/>
                    </a:ext>
                  </a:extLst>
                </a:hlinkClick>
              </a:rPr>
              <a:t>épidémie</a:t>
            </a:r>
            <a:r>
              <a:rPr lang="en-CA" sz="1600" b="1" dirty="0">
                <a:solidFill>
                  <a:srgbClr val="0070C0"/>
                </a:solidFill>
                <a:hlinkClick r:id="rId10">
                  <a:extLst>
                    <a:ext uri="{A12FA001-AC4F-418D-AE19-62706E023703}">
                      <ahyp:hlinkClr xmlns:ahyp="http://schemas.microsoft.com/office/drawing/2018/hyperlinkcolor" val="tx"/>
                    </a:ext>
                  </a:extLst>
                </a:hlinkClick>
              </a:rPr>
              <a:t> de dengue jamais </a:t>
            </a:r>
            <a:r>
              <a:rPr lang="en-CA" sz="1600" b="1" dirty="0" err="1">
                <a:solidFill>
                  <a:srgbClr val="0070C0"/>
                </a:solidFill>
                <a:hlinkClick r:id="rId10">
                  <a:extLst>
                    <a:ext uri="{A12FA001-AC4F-418D-AE19-62706E023703}">
                      <ahyp:hlinkClr xmlns:ahyp="http://schemas.microsoft.com/office/drawing/2018/hyperlinkcolor" val="tx"/>
                    </a:ext>
                  </a:extLst>
                </a:hlinkClick>
              </a:rPr>
              <a:t>enregistrée</a:t>
            </a:r>
            <a:r>
              <a:rPr lang="en-CA" sz="1600" b="1" dirty="0">
                <a:solidFill>
                  <a:srgbClr val="0070C0"/>
                </a:solidFill>
                <a:hlinkClick r:id="rId10">
                  <a:extLst>
                    <a:ext uri="{A12FA001-AC4F-418D-AE19-62706E023703}">
                      <ahyp:hlinkClr xmlns:ahyp="http://schemas.microsoft.com/office/drawing/2018/hyperlinkcolor" val="tx"/>
                    </a:ext>
                  </a:extLst>
                </a:hlinkClick>
              </a:rPr>
              <a:t> au </a:t>
            </a:r>
            <a:r>
              <a:rPr lang="en-CA" sz="1600" b="1" dirty="0" err="1">
                <a:solidFill>
                  <a:srgbClr val="0070C0"/>
                </a:solidFill>
                <a:hlinkClick r:id="rId10">
                  <a:extLst>
                    <a:ext uri="{A12FA001-AC4F-418D-AE19-62706E023703}">
                      <ahyp:hlinkClr xmlns:ahyp="http://schemas.microsoft.com/office/drawing/2018/hyperlinkcolor" val="tx"/>
                    </a:ext>
                  </a:extLst>
                </a:hlinkClick>
              </a:rPr>
              <a:t>Brésil</a:t>
            </a:r>
            <a:r>
              <a:rPr lang="en-CA" sz="1600" b="1" dirty="0">
                <a:solidFill>
                  <a:srgbClr val="0070C0"/>
                </a:solidFill>
                <a:hlinkClick r:id="rId10">
                  <a:extLst>
                    <a:ext uri="{A12FA001-AC4F-418D-AE19-62706E023703}">
                      <ahyp:hlinkClr xmlns:ahyp="http://schemas.microsoft.com/office/drawing/2018/hyperlinkcolor" val="tx"/>
                    </a:ext>
                  </a:extLst>
                </a:hlinkClick>
              </a:rPr>
              <a:t> </a:t>
            </a:r>
            <a:r>
              <a:rPr lang="en-CA" sz="1600" b="1" dirty="0" err="1">
                <a:solidFill>
                  <a:srgbClr val="0070C0"/>
                </a:solidFill>
                <a:hlinkClick r:id="rId10">
                  <a:extLst>
                    <a:ext uri="{A12FA001-AC4F-418D-AE19-62706E023703}">
                      <ahyp:hlinkClr xmlns:ahyp="http://schemas.microsoft.com/office/drawing/2018/hyperlinkcolor" val="tx"/>
                    </a:ext>
                  </a:extLst>
                </a:hlinkClick>
              </a:rPr>
              <a:t>en</a:t>
            </a:r>
            <a:r>
              <a:rPr lang="en-CA" sz="1600" b="1" dirty="0">
                <a:solidFill>
                  <a:srgbClr val="0070C0"/>
                </a:solidFill>
                <a:hlinkClick r:id="rId10">
                  <a:extLst>
                    <a:ext uri="{A12FA001-AC4F-418D-AE19-62706E023703}">
                      <ahyp:hlinkClr xmlns:ahyp="http://schemas.microsoft.com/office/drawing/2018/hyperlinkcolor" val="tx"/>
                    </a:ext>
                  </a:extLst>
                </a:hlinkClick>
              </a:rPr>
              <a:t> 2024</a:t>
            </a:r>
            <a:endParaRPr lang="en-CA" sz="1600" b="1" dirty="0">
              <a:solidFill>
                <a:srgbClr val="0070C0"/>
              </a:solidFill>
            </a:endParaRPr>
          </a:p>
          <a:p>
            <a:pPr lvl="0"/>
            <a:r>
              <a:rPr lang="en-CA" sz="1600" b="1" dirty="0" err="1">
                <a:solidFill>
                  <a:srgbClr val="0070C0"/>
                </a:solidFill>
                <a:hlinkClick r:id="rId11">
                  <a:extLst>
                    <a:ext uri="{A12FA001-AC4F-418D-AE19-62706E023703}">
                      <ahyp:hlinkClr xmlns:ahyp="http://schemas.microsoft.com/office/drawing/2018/hyperlinkcolor" val="tx"/>
                    </a:ext>
                  </a:extLst>
                </a:hlinkClick>
              </a:rPr>
              <a:t>Voies</a:t>
            </a:r>
            <a:r>
              <a:rPr lang="en-CA" sz="1600" b="1" dirty="0">
                <a:solidFill>
                  <a:srgbClr val="0070C0"/>
                </a:solidFill>
                <a:hlinkClick r:id="rId11">
                  <a:extLst>
                    <a:ext uri="{A12FA001-AC4F-418D-AE19-62706E023703}">
                      <ahyp:hlinkClr xmlns:ahyp="http://schemas.microsoft.com/office/drawing/2018/hyperlinkcolor" val="tx"/>
                    </a:ext>
                  </a:extLst>
                </a:hlinkClick>
              </a:rPr>
              <a:t> de transmission du virus Oropouche : </a:t>
            </a:r>
            <a:r>
              <a:rPr lang="en-CA" sz="1600" b="1" dirty="0" err="1">
                <a:solidFill>
                  <a:srgbClr val="0070C0"/>
                </a:solidFill>
                <a:hlinkClick r:id="rId11">
                  <a:extLst>
                    <a:ext uri="{A12FA001-AC4F-418D-AE19-62706E023703}">
                      <ahyp:hlinkClr xmlns:ahyp="http://schemas.microsoft.com/office/drawing/2018/hyperlinkcolor" val="tx"/>
                    </a:ext>
                  </a:extLst>
                </a:hlinkClick>
              </a:rPr>
              <a:t>rôle</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potentiel</a:t>
            </a:r>
            <a:r>
              <a:rPr lang="en-CA" sz="1600" b="1" dirty="0">
                <a:solidFill>
                  <a:srgbClr val="0070C0"/>
                </a:solidFill>
                <a:hlinkClick r:id="rId11">
                  <a:extLst>
                    <a:ext uri="{A12FA001-AC4F-418D-AE19-62706E023703}">
                      <ahyp:hlinkClr xmlns:ahyp="http://schemas.microsoft.com/office/drawing/2018/hyperlinkcolor" val="tx"/>
                    </a:ext>
                  </a:extLst>
                </a:hlinkClick>
              </a:rPr>
              <a:t> des </a:t>
            </a:r>
            <a:r>
              <a:rPr lang="en-CA" sz="1600" b="1" dirty="0" err="1">
                <a:solidFill>
                  <a:srgbClr val="0070C0"/>
                </a:solidFill>
                <a:hlinkClick r:id="rId11">
                  <a:extLst>
                    <a:ext uri="{A12FA001-AC4F-418D-AE19-62706E023703}">
                      <ahyp:hlinkClr xmlns:ahyp="http://schemas.microsoft.com/office/drawing/2018/hyperlinkcolor" val="tx"/>
                    </a:ext>
                  </a:extLst>
                </a:hlinkClick>
              </a:rPr>
              <a:t>moucherons</a:t>
            </a:r>
            <a:r>
              <a:rPr lang="en-CA" sz="1600" b="1" dirty="0">
                <a:solidFill>
                  <a:srgbClr val="0070C0"/>
                </a:solidFill>
                <a:hlinkClick r:id="rId11">
                  <a:extLst>
                    <a:ext uri="{A12FA001-AC4F-418D-AE19-62706E023703}">
                      <ahyp:hlinkClr xmlns:ahyp="http://schemas.microsoft.com/office/drawing/2018/hyperlinkcolor" val="tx"/>
                    </a:ext>
                  </a:extLst>
                </a:hlinkClick>
              </a:rPr>
              <a:t> piqueurs </a:t>
            </a:r>
            <a:r>
              <a:rPr lang="en-CA" sz="1600" b="1" dirty="0" err="1">
                <a:solidFill>
                  <a:srgbClr val="0070C0"/>
                </a:solidFill>
                <a:hlinkClick r:id="rId11">
                  <a:extLst>
                    <a:ext uri="{A12FA001-AC4F-418D-AE19-62706E023703}">
                      <ahyp:hlinkClr xmlns:ahyp="http://schemas.microsoft.com/office/drawing/2018/hyperlinkcolor" val="tx"/>
                    </a:ext>
                  </a:extLst>
                </a:hlinkClick>
              </a:rPr>
              <a:t>européens</a:t>
            </a:r>
            <a:r>
              <a:rPr lang="en-CA" sz="1600" b="1" dirty="0">
                <a:solidFill>
                  <a:srgbClr val="0070C0"/>
                </a:solidFill>
                <a:hlinkClick r:id="rId11">
                  <a:extLst>
                    <a:ext uri="{A12FA001-AC4F-418D-AE19-62706E023703}">
                      <ahyp:hlinkClr xmlns:ahyp="http://schemas.microsoft.com/office/drawing/2018/hyperlinkcolor" val="tx"/>
                    </a:ext>
                  </a:extLst>
                </a:hlinkClick>
              </a:rPr>
              <a:t> et première tentative </a:t>
            </a:r>
            <a:r>
              <a:rPr lang="en-CA" sz="1600" b="1" dirty="0" err="1">
                <a:solidFill>
                  <a:srgbClr val="0070C0"/>
                </a:solidFill>
                <a:hlinkClick r:id="rId11">
                  <a:extLst>
                    <a:ext uri="{A12FA001-AC4F-418D-AE19-62706E023703}">
                      <ahyp:hlinkClr xmlns:ahyp="http://schemas.microsoft.com/office/drawing/2018/hyperlinkcolor" val="tx"/>
                    </a:ext>
                  </a:extLst>
                </a:hlinkClick>
              </a:rPr>
              <a:t>d'infection</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orale</a:t>
            </a:r>
            <a:r>
              <a:rPr lang="en-CA" sz="1600" b="1" dirty="0">
                <a:solidFill>
                  <a:srgbClr val="0070C0"/>
                </a:solidFill>
                <a:hlinkClick r:id="rId11">
                  <a:extLst>
                    <a:ext uri="{A12FA001-AC4F-418D-AE19-62706E023703}">
                      <ahyp:hlinkClr xmlns:ahyp="http://schemas.microsoft.com/office/drawing/2018/hyperlinkcolor" val="tx"/>
                    </a:ext>
                  </a:extLst>
                </a:hlinkClick>
              </a:rPr>
              <a:t> chez les Culicoides (sous-genre </a:t>
            </a:r>
            <a:r>
              <a:rPr lang="en-CA" sz="1600" b="1" dirty="0" err="1">
                <a:solidFill>
                  <a:srgbClr val="0070C0"/>
                </a:solidFill>
                <a:hlinkClick r:id="rId11">
                  <a:extLst>
                    <a:ext uri="{A12FA001-AC4F-418D-AE19-62706E023703}">
                      <ahyp:hlinkClr xmlns:ahyp="http://schemas.microsoft.com/office/drawing/2018/hyperlinkcolor" val="tx"/>
                    </a:ext>
                  </a:extLst>
                </a:hlinkClick>
              </a:rPr>
              <a:t>Avaritia</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capturés</a:t>
            </a:r>
            <a:r>
              <a:rPr lang="en-CA" sz="1600" b="1" dirty="0">
                <a:solidFill>
                  <a:srgbClr val="0070C0"/>
                </a:solidFill>
                <a:hlinkClick r:id="rId11">
                  <a:extLst>
                    <a:ext uri="{A12FA001-AC4F-418D-AE19-62706E023703}">
                      <ahyp:hlinkClr xmlns:ahyp="http://schemas.microsoft.com/office/drawing/2018/hyperlinkcolor" val="tx"/>
                    </a:ext>
                  </a:extLst>
                </a:hlinkClick>
              </a:rPr>
              <a:t> dans la nature</a:t>
            </a:r>
            <a:endParaRPr lang="en-CA" sz="1600" b="1" dirty="0">
              <a:solidFill>
                <a:srgbClr val="0070C0"/>
              </a:solidFill>
            </a:endParaRPr>
          </a:p>
          <a:p>
            <a:pPr lvl="0"/>
            <a:r>
              <a:rPr lang="en-CA" sz="1600" b="1" dirty="0" err="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Vecteurs</a:t>
            </a:r>
            <a:r>
              <a:rPr lang="en-CA" sz="1600" b="1" dirty="0">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potentiels</a:t>
            </a:r>
            <a:r>
              <a:rPr lang="en-CA" sz="1600" b="1" dirty="0">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associés</a:t>
            </a:r>
            <a:r>
              <a:rPr lang="en-CA" sz="1600" b="1" dirty="0">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 à la transmission du virus Oropouche à Cuba, 2024</a:t>
            </a:r>
            <a:endParaRPr lang="en-CA" sz="1600" b="1" dirty="0">
              <a:solidFill>
                <a:srgbClr val="0070C0"/>
              </a:solidFill>
              <a:ea typeface="Calibri" pitchFamily="34"/>
              <a:cs typeface="Times New Roman" pitchFamily="18"/>
            </a:endParaRPr>
          </a:p>
          <a:p>
            <a:pPr lvl="0"/>
            <a:r>
              <a:rPr lang="en-CA" sz="1600" b="1" dirty="0">
                <a:solidFill>
                  <a:srgbClr val="0070C0"/>
                </a:solidFill>
                <a:ea typeface="Calibri" pitchFamily="34"/>
                <a:cs typeface="Times New Roman" pitchFamily="18"/>
                <a:hlinkClick r:id="rId13">
                  <a:extLst>
                    <a:ext uri="{A12FA001-AC4F-418D-AE19-62706E023703}">
                      <ahyp:hlinkClr xmlns:ahyp="http://schemas.microsoft.com/office/drawing/2018/hyperlinkcolor" val="tx"/>
                    </a:ext>
                  </a:extLst>
                </a:hlinkClick>
              </a:rPr>
              <a:t>Rapport </a:t>
            </a:r>
            <a:r>
              <a:rPr lang="en-CA" sz="1600" b="1" dirty="0" err="1">
                <a:solidFill>
                  <a:srgbClr val="0070C0"/>
                </a:solidFill>
                <a:ea typeface="Calibri" pitchFamily="34"/>
                <a:cs typeface="Times New Roman" pitchFamily="18"/>
                <a:hlinkClick r:id="rId13">
                  <a:extLst>
                    <a:ext uri="{A12FA001-AC4F-418D-AE19-62706E023703}">
                      <ahyp:hlinkClr xmlns:ahyp="http://schemas.microsoft.com/office/drawing/2018/hyperlinkcolor" val="tx"/>
                    </a:ext>
                  </a:extLst>
                </a:hlinkClick>
              </a:rPr>
              <a:t>mondial</a:t>
            </a:r>
            <a:r>
              <a:rPr lang="en-CA" sz="1600" b="1" dirty="0">
                <a:solidFill>
                  <a:srgbClr val="0070C0"/>
                </a:solidFill>
                <a:ea typeface="Calibri" pitchFamily="34"/>
                <a:cs typeface="Times New Roman" pitchFamily="18"/>
                <a:hlinkClick r:id="rId13">
                  <a:extLst>
                    <a:ext uri="{A12FA001-AC4F-418D-AE19-62706E023703}">
                      <ahyp:hlinkClr xmlns:ahyp="http://schemas.microsoft.com/office/drawing/2018/hyperlinkcolor" val="tx"/>
                    </a:ext>
                  </a:extLst>
                </a:hlinkClick>
              </a:rPr>
              <a:t> 2025 de </a:t>
            </a:r>
            <a:r>
              <a:rPr lang="en-CA" sz="1600" b="1" dirty="0" err="1">
                <a:solidFill>
                  <a:srgbClr val="0070C0"/>
                </a:solidFill>
                <a:ea typeface="Calibri" pitchFamily="34"/>
                <a:cs typeface="Times New Roman" pitchFamily="18"/>
                <a:hlinkClick r:id="rId13">
                  <a:extLst>
                    <a:ext uri="{A12FA001-AC4F-418D-AE19-62706E023703}">
                      <ahyp:hlinkClr xmlns:ahyp="http://schemas.microsoft.com/office/drawing/2018/hyperlinkcolor" val="tx"/>
                    </a:ext>
                  </a:extLst>
                </a:hlinkClick>
              </a:rPr>
              <a:t>l'OMS</a:t>
            </a:r>
            <a:r>
              <a:rPr lang="en-CA" sz="1600" b="1" dirty="0">
                <a:solidFill>
                  <a:srgbClr val="0070C0"/>
                </a:solidFill>
                <a:ea typeface="Calibri" pitchFamily="34"/>
                <a:cs typeface="Times New Roman" pitchFamily="18"/>
                <a:hlinkClick r:id="rId13">
                  <a:extLst>
                    <a:ext uri="{A12FA001-AC4F-418D-AE19-62706E023703}">
                      <ahyp:hlinkClr xmlns:ahyp="http://schemas.microsoft.com/office/drawing/2018/hyperlinkcolor" val="tx"/>
                    </a:ext>
                  </a:extLst>
                </a:hlinkClick>
              </a:rPr>
              <a:t> sur le </a:t>
            </a:r>
            <a:r>
              <a:rPr lang="en-CA" sz="1600" b="1" dirty="0" err="1">
                <a:solidFill>
                  <a:srgbClr val="0070C0"/>
                </a:solidFill>
                <a:ea typeface="Calibri" pitchFamily="34"/>
                <a:cs typeface="Times New Roman" pitchFamily="18"/>
                <a:hlinkClick r:id="rId13">
                  <a:extLst>
                    <a:ext uri="{A12FA001-AC4F-418D-AE19-62706E023703}">
                      <ahyp:hlinkClr xmlns:ahyp="http://schemas.microsoft.com/office/drawing/2018/hyperlinkcolor" val="tx"/>
                    </a:ext>
                  </a:extLst>
                </a:hlinkClick>
              </a:rPr>
              <a:t>paludisme</a:t>
            </a:r>
            <a:endParaRPr lang="en-CA" sz="1600" b="1" dirty="0">
              <a:solidFill>
                <a:srgbClr val="0070C0"/>
              </a:solidFill>
              <a:ea typeface="Calibri" pitchFamily="34"/>
              <a:cs typeface="Times New Roman" pitchFamily="18"/>
            </a:endParaRPr>
          </a:p>
          <a:p>
            <a:pPr lvl="0"/>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Réponse</a:t>
            </a:r>
            <a:r>
              <a:rPr lang="en-CA" sz="1600" b="1" dirty="0">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 de santé </a:t>
            </a:r>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publique</a:t>
            </a:r>
            <a:r>
              <a:rPr lang="en-CA" sz="1600" b="1" dirty="0">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 aux premières </a:t>
            </a:r>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épidémies</a:t>
            </a:r>
            <a:r>
              <a:rPr lang="en-CA" sz="1600" b="1" dirty="0">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 de </a:t>
            </a:r>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paludisme</a:t>
            </a:r>
            <a:r>
              <a:rPr lang="en-CA" sz="1600" b="1" dirty="0">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contractées</a:t>
            </a:r>
            <a:r>
              <a:rPr lang="en-CA" sz="1600" b="1" dirty="0">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localement</a:t>
            </a:r>
            <a:r>
              <a:rPr lang="en-CA" sz="1600" b="1" dirty="0">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 aux États-Unis </a:t>
            </a:r>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depuis</a:t>
            </a:r>
            <a:r>
              <a:rPr lang="en-CA" sz="1600" b="1" dirty="0">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 20 </a:t>
            </a:r>
            <a:r>
              <a:rPr lang="en-CA" sz="1600" b="1" dirty="0" err="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ans</a:t>
            </a:r>
            <a:endParaRPr lang="en-CA" sz="1600" b="1" dirty="0">
              <a:solidFill>
                <a:srgbClr val="0070C0"/>
              </a:solidFill>
              <a:ea typeface="Calibri" pitchFamily="34"/>
              <a:cs typeface="Times New Roman" pitchFamily="18"/>
            </a:endParaRPr>
          </a:p>
          <a:p>
            <a:pPr marL="0" lvl="0" indent="0">
              <a:buNone/>
            </a:pPr>
            <a:endParaRPr lang="en-CA" sz="1600" b="1" dirty="0"/>
          </a:p>
        </p:txBody>
      </p:sp>
      <p:sp>
        <p:nvSpPr>
          <p:cNvPr id="4" name="Slide Number Placeholder 4">
            <a:extLst>
              <a:ext uri="{FF2B5EF4-FFF2-40B4-BE49-F238E27FC236}">
                <a16:creationId xmlns:a16="http://schemas.microsoft.com/office/drawing/2014/main" id="{142CD30D-6BFB-451D-1A7F-826D12D18B83}"/>
              </a:ext>
            </a:extLst>
          </p:cNvPr>
          <p:cNvSpPr txBox="1"/>
          <p:nvPr/>
        </p:nvSpPr>
        <p:spPr>
          <a:xfrm>
            <a:off x="9448796"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84DFFF-C0AE-4F3B-B8E3-314580A0497B}" type="slidenum">
              <a:rPr/>
              <a:t>17</a:t>
            </a:fld>
            <a:endParaRPr lang="en-US" sz="1200" b="0" i="0" u="none" strike="noStrike" kern="1200" cap="none" spc="0" baseline="0">
              <a:solidFill>
                <a:srgbClr val="898989"/>
              </a:solidFill>
              <a:uFillTx/>
              <a:latin typeface="Calibri" pitchFamily="3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6B8E8-CFA3-3E32-31A0-BF0259277DBC}"/>
              </a:ext>
            </a:extLst>
          </p:cNvPr>
          <p:cNvSpPr txBox="1">
            <a:spLocks noGrp="1"/>
          </p:cNvSpPr>
          <p:nvPr>
            <p:ph type="title"/>
          </p:nvPr>
        </p:nvSpPr>
        <p:spPr>
          <a:xfrm>
            <a:off x="-457" y="-185056"/>
            <a:ext cx="10515600" cy="1325559"/>
          </a:xfrm>
        </p:spPr>
        <p:txBody>
          <a:bodyPr/>
          <a:lstStyle/>
          <a:p>
            <a:pPr lvl="0"/>
            <a:r>
              <a:rPr lang="en-CA" sz="3200"/>
              <a:t>Résultats scientifiques</a:t>
            </a:r>
          </a:p>
        </p:txBody>
      </p:sp>
      <p:sp>
        <p:nvSpPr>
          <p:cNvPr id="3" name="Text Placeholder 5">
            <a:extLst>
              <a:ext uri="{FF2B5EF4-FFF2-40B4-BE49-F238E27FC236}">
                <a16:creationId xmlns:a16="http://schemas.microsoft.com/office/drawing/2014/main" id="{E7E27FA6-00F4-3F5A-E2EF-8A9E1E2E351F}"/>
              </a:ext>
            </a:extLst>
          </p:cNvPr>
          <p:cNvSpPr txBox="1">
            <a:spLocks noGrp="1"/>
          </p:cNvSpPr>
          <p:nvPr>
            <p:ph type="body" idx="4294967295"/>
          </p:nvPr>
        </p:nvSpPr>
        <p:spPr>
          <a:xfrm>
            <a:off x="235631" y="778099"/>
            <a:ext cx="11439528" cy="5761040"/>
          </a:xfrm>
        </p:spPr>
        <p:txBody>
          <a:bodyPr/>
          <a:lstStyle/>
          <a:p>
            <a:pPr lvl="0"/>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Surveillance des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moustiques</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envahissants</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 au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Royaume</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-Uni de 2020 à 2024 : première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détection</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d'œufs</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d'Aedes</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 aegypti au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Royaume</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-Uni et nouvelle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détection</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3">
                  <a:extLst>
                    <a:ext uri="{A12FA001-AC4F-418D-AE19-62706E023703}">
                      <ahyp:hlinkClr xmlns:ahyp="http://schemas.microsoft.com/office/drawing/2018/hyperlinkcolor" val="tx"/>
                    </a:ext>
                  </a:extLst>
                </a:hlinkClick>
              </a:rPr>
              <a:t>d'Aedes</a:t>
            </a:r>
            <a:r>
              <a:rPr lang="en-CA" sz="1600" b="1" dirty="0">
                <a:solidFill>
                  <a:srgbClr val="0070C0"/>
                </a:solidFill>
                <a:ea typeface="Calibri"/>
                <a:cs typeface="Times New Roman"/>
                <a:hlinkClick r:id="rId3">
                  <a:extLst>
                    <a:ext uri="{A12FA001-AC4F-418D-AE19-62706E023703}">
                      <ahyp:hlinkClr xmlns:ahyp="http://schemas.microsoft.com/office/drawing/2018/hyperlinkcolor" val="tx"/>
                    </a:ext>
                  </a:extLst>
                </a:hlinkClick>
              </a:rPr>
              <a:t> albopictus</a:t>
            </a:r>
            <a:endParaRPr lang="en-CA" sz="1600" b="1" dirty="0">
              <a:solidFill>
                <a:srgbClr val="0070C0"/>
              </a:solidFill>
              <a:ea typeface="Calibri"/>
              <a:cs typeface="Times New Roman"/>
            </a:endParaRPr>
          </a:p>
          <a:p>
            <a:pPr lvl="0"/>
            <a:r>
              <a:rPr lang="en-CA" sz="1600" b="1" dirty="0" err="1">
                <a:solidFill>
                  <a:srgbClr val="0070C0"/>
                </a:solidFill>
                <a:hlinkClick r:id="rId4">
                  <a:extLst>
                    <a:ext uri="{A12FA001-AC4F-418D-AE19-62706E023703}">
                      <ahyp:hlinkClr xmlns:ahyp="http://schemas.microsoft.com/office/drawing/2018/hyperlinkcolor" val="tx"/>
                    </a:ext>
                  </a:extLst>
                </a:hlinkClick>
              </a:rPr>
              <a:t>Isolement</a:t>
            </a:r>
            <a:r>
              <a:rPr lang="en-CA" sz="1600" b="1" dirty="0">
                <a:solidFill>
                  <a:srgbClr val="0070C0"/>
                </a:solidFill>
                <a:hlinkClick r:id="rId4">
                  <a:extLst>
                    <a:ext uri="{A12FA001-AC4F-418D-AE19-62706E023703}">
                      <ahyp:hlinkClr xmlns:ahyp="http://schemas.microsoft.com/office/drawing/2018/hyperlinkcolor" val="tx"/>
                    </a:ext>
                  </a:extLst>
                </a:hlinkClick>
              </a:rPr>
              <a:t> et </a:t>
            </a:r>
            <a:r>
              <a:rPr lang="en-CA" sz="1600" b="1" dirty="0" err="1">
                <a:solidFill>
                  <a:srgbClr val="0070C0"/>
                </a:solidFill>
                <a:hlinkClick r:id="rId4">
                  <a:extLst>
                    <a:ext uri="{A12FA001-AC4F-418D-AE19-62706E023703}">
                      <ahyp:hlinkClr xmlns:ahyp="http://schemas.microsoft.com/office/drawing/2018/hyperlinkcolor" val="tx"/>
                    </a:ext>
                  </a:extLst>
                </a:hlinkClick>
              </a:rPr>
              <a:t>caractérisation</a:t>
            </a:r>
            <a:r>
              <a:rPr lang="en-CA" sz="1600" b="1" dirty="0">
                <a:solidFill>
                  <a:srgbClr val="0070C0"/>
                </a:solidFill>
                <a:hlinkClick r:id="rId4">
                  <a:extLst>
                    <a:ext uri="{A12FA001-AC4F-418D-AE19-62706E023703}">
                      <ahyp:hlinkClr xmlns:ahyp="http://schemas.microsoft.com/office/drawing/2018/hyperlinkcolor" val="tx"/>
                    </a:ext>
                  </a:extLst>
                </a:hlinkClick>
              </a:rPr>
              <a:t> </a:t>
            </a:r>
            <a:r>
              <a:rPr lang="en-CA" sz="1600" b="1" dirty="0" err="1">
                <a:solidFill>
                  <a:srgbClr val="0070C0"/>
                </a:solidFill>
                <a:hlinkClick r:id="rId4">
                  <a:extLst>
                    <a:ext uri="{A12FA001-AC4F-418D-AE19-62706E023703}">
                      <ahyp:hlinkClr xmlns:ahyp="http://schemas.microsoft.com/office/drawing/2018/hyperlinkcolor" val="tx"/>
                    </a:ext>
                  </a:extLst>
                </a:hlinkClick>
              </a:rPr>
              <a:t>génomique</a:t>
            </a:r>
            <a:r>
              <a:rPr lang="en-CA" sz="1600" b="1" dirty="0">
                <a:solidFill>
                  <a:srgbClr val="0070C0"/>
                </a:solidFill>
                <a:hlinkClick r:id="rId4">
                  <a:extLst>
                    <a:ext uri="{A12FA001-AC4F-418D-AE19-62706E023703}">
                      <ahyp:hlinkClr xmlns:ahyp="http://schemas.microsoft.com/office/drawing/2018/hyperlinkcolor" val="tx"/>
                    </a:ext>
                  </a:extLst>
                </a:hlinkClick>
              </a:rPr>
              <a:t> du virus Chikungunya </a:t>
            </a:r>
            <a:r>
              <a:rPr lang="en-CA" sz="1600" b="1" dirty="0" err="1">
                <a:solidFill>
                  <a:srgbClr val="0070C0"/>
                </a:solidFill>
                <a:hlinkClick r:id="rId4">
                  <a:extLst>
                    <a:ext uri="{A12FA001-AC4F-418D-AE19-62706E023703}">
                      <ahyp:hlinkClr xmlns:ahyp="http://schemas.microsoft.com/office/drawing/2018/hyperlinkcolor" val="tx"/>
                    </a:ext>
                  </a:extLst>
                </a:hlinkClick>
              </a:rPr>
              <a:t>lors</a:t>
            </a:r>
            <a:r>
              <a:rPr lang="en-CA" sz="1600" b="1" dirty="0">
                <a:solidFill>
                  <a:srgbClr val="0070C0"/>
                </a:solidFill>
                <a:hlinkClick r:id="rId4">
                  <a:extLst>
                    <a:ext uri="{A12FA001-AC4F-418D-AE19-62706E023703}">
                      <ahyp:hlinkClr xmlns:ahyp="http://schemas.microsoft.com/office/drawing/2018/hyperlinkcolor" val="tx"/>
                    </a:ext>
                  </a:extLst>
                </a:hlinkClick>
              </a:rPr>
              <a:t> de </a:t>
            </a:r>
            <a:r>
              <a:rPr lang="en-CA" sz="1600" b="1" dirty="0" err="1">
                <a:solidFill>
                  <a:srgbClr val="0070C0"/>
                </a:solidFill>
                <a:hlinkClick r:id="rId4">
                  <a:extLst>
                    <a:ext uri="{A12FA001-AC4F-418D-AE19-62706E023703}">
                      <ahyp:hlinkClr xmlns:ahyp="http://schemas.microsoft.com/office/drawing/2018/hyperlinkcolor" val="tx"/>
                    </a:ext>
                  </a:extLst>
                </a:hlinkClick>
              </a:rPr>
              <a:t>l'épidémie</a:t>
            </a:r>
            <a:r>
              <a:rPr lang="en-CA" sz="1600" b="1" dirty="0">
                <a:solidFill>
                  <a:srgbClr val="0070C0"/>
                </a:solidFill>
                <a:hlinkClick r:id="rId4">
                  <a:extLst>
                    <a:ext uri="{A12FA001-AC4F-418D-AE19-62706E023703}">
                      <ahyp:hlinkClr xmlns:ahyp="http://schemas.microsoft.com/office/drawing/2018/hyperlinkcolor" val="tx"/>
                    </a:ext>
                  </a:extLst>
                </a:hlinkClick>
              </a:rPr>
              <a:t> de 2025 à Foshan, </a:t>
            </a:r>
            <a:r>
              <a:rPr lang="en-CA" sz="1600" b="1" dirty="0" err="1">
                <a:solidFill>
                  <a:srgbClr val="0070C0"/>
                </a:solidFill>
                <a:hlinkClick r:id="rId4">
                  <a:extLst>
                    <a:ext uri="{A12FA001-AC4F-418D-AE19-62706E023703}">
                      <ahyp:hlinkClr xmlns:ahyp="http://schemas.microsoft.com/office/drawing/2018/hyperlinkcolor" val="tx"/>
                    </a:ext>
                  </a:extLst>
                </a:hlinkClick>
              </a:rPr>
              <a:t>en</a:t>
            </a:r>
            <a:r>
              <a:rPr lang="en-CA" sz="1600" b="1" dirty="0">
                <a:solidFill>
                  <a:srgbClr val="0070C0"/>
                </a:solidFill>
                <a:hlinkClick r:id="rId4">
                  <a:extLst>
                    <a:ext uri="{A12FA001-AC4F-418D-AE19-62706E023703}">
                      <ahyp:hlinkClr xmlns:ahyp="http://schemas.microsoft.com/office/drawing/2018/hyperlinkcolor" val="tx"/>
                    </a:ext>
                  </a:extLst>
                </a:hlinkClick>
              </a:rPr>
              <a:t> Chine</a:t>
            </a:r>
            <a:endParaRPr lang="en-CA" sz="1600" b="1" dirty="0">
              <a:solidFill>
                <a:srgbClr val="0070C0"/>
              </a:solidFill>
            </a:endParaRPr>
          </a:p>
          <a:p>
            <a:pPr lvl="0"/>
            <a:r>
              <a:rPr lang="en-CA" sz="1600" b="1" dirty="0">
                <a:solidFill>
                  <a:srgbClr val="0070C0"/>
                </a:solidFill>
                <a:hlinkClick r:id="rId5">
                  <a:extLst>
                    <a:ext uri="{A12FA001-AC4F-418D-AE19-62706E023703}">
                      <ahyp:hlinkClr xmlns:ahyp="http://schemas.microsoft.com/office/drawing/2018/hyperlinkcolor" val="tx"/>
                    </a:ext>
                  </a:extLst>
                </a:hlinkClick>
              </a:rPr>
              <a:t>Ensemble de données </a:t>
            </a:r>
            <a:r>
              <a:rPr lang="en-CA" sz="1600" b="1" dirty="0" err="1">
                <a:solidFill>
                  <a:srgbClr val="0070C0"/>
                </a:solidFill>
                <a:hlinkClick r:id="rId5">
                  <a:extLst>
                    <a:ext uri="{A12FA001-AC4F-418D-AE19-62706E023703}">
                      <ahyp:hlinkClr xmlns:ahyp="http://schemas.microsoft.com/office/drawing/2018/hyperlinkcolor" val="tx"/>
                    </a:ext>
                  </a:extLst>
                </a:hlinkClick>
              </a:rPr>
              <a:t>spatio-temporelles</a:t>
            </a:r>
            <a:r>
              <a:rPr lang="en-CA" sz="1600" b="1" dirty="0">
                <a:solidFill>
                  <a:srgbClr val="0070C0"/>
                </a:solidFill>
                <a:hlinkClick r:id="rId5">
                  <a:extLst>
                    <a:ext uri="{A12FA001-AC4F-418D-AE19-62706E023703}">
                      <ahyp:hlinkClr xmlns:ahyp="http://schemas.microsoft.com/office/drawing/2018/hyperlinkcolor" val="tx"/>
                    </a:ext>
                  </a:extLst>
                </a:hlinkClick>
              </a:rPr>
              <a:t> (2009-2012) sur les </a:t>
            </a:r>
            <a:r>
              <a:rPr lang="en-CA" sz="1600" b="1" dirty="0" err="1">
                <a:solidFill>
                  <a:srgbClr val="0070C0"/>
                </a:solidFill>
                <a:hlinkClick r:id="rId5">
                  <a:extLst>
                    <a:ext uri="{A12FA001-AC4F-418D-AE19-62706E023703}">
                      <ahyp:hlinkClr xmlns:ahyp="http://schemas.microsoft.com/office/drawing/2018/hyperlinkcolor" val="tx"/>
                    </a:ext>
                  </a:extLst>
                </a:hlinkClick>
              </a:rPr>
              <a:t>espèces</a:t>
            </a:r>
            <a:r>
              <a:rPr lang="en-CA" sz="1600" b="1" dirty="0">
                <a:solidFill>
                  <a:srgbClr val="0070C0"/>
                </a:solidFill>
                <a:hlinkClick r:id="rId5">
                  <a:extLst>
                    <a:ext uri="{A12FA001-AC4F-418D-AE19-62706E023703}">
                      <ahyp:hlinkClr xmlns:ahyp="http://schemas.microsoft.com/office/drawing/2018/hyperlinkcolor" val="tx"/>
                    </a:ext>
                  </a:extLst>
                </a:hlinkClick>
              </a:rPr>
              <a:t> Culicoides, </a:t>
            </a:r>
            <a:r>
              <a:rPr lang="en-CA" sz="1600" b="1" dirty="0" err="1">
                <a:solidFill>
                  <a:srgbClr val="0070C0"/>
                </a:solidFill>
                <a:hlinkClick r:id="rId5">
                  <a:extLst>
                    <a:ext uri="{A12FA001-AC4F-418D-AE19-62706E023703}">
                      <ahyp:hlinkClr xmlns:ahyp="http://schemas.microsoft.com/office/drawing/2018/hyperlinkcolor" val="tx"/>
                    </a:ext>
                  </a:extLst>
                </a:hlinkClick>
              </a:rPr>
              <a:t>vecteurs</a:t>
            </a:r>
            <a:r>
              <a:rPr lang="en-CA" sz="1600" b="1" dirty="0">
                <a:solidFill>
                  <a:srgbClr val="0070C0"/>
                </a:solidFill>
                <a:hlinkClick r:id="rId5">
                  <a:extLst>
                    <a:ext uri="{A12FA001-AC4F-418D-AE19-62706E023703}">
                      <ahyp:hlinkClr xmlns:ahyp="http://schemas.microsoft.com/office/drawing/2018/hyperlinkcolor" val="tx"/>
                    </a:ext>
                  </a:extLst>
                </a:hlinkClick>
              </a:rPr>
              <a:t> de virus du </a:t>
            </a:r>
            <a:r>
              <a:rPr lang="en-CA" sz="1600" b="1" dirty="0" err="1">
                <a:solidFill>
                  <a:srgbClr val="0070C0"/>
                </a:solidFill>
                <a:hlinkClick r:id="rId5">
                  <a:extLst>
                    <a:ext uri="{A12FA001-AC4F-418D-AE19-62706E023703}">
                      <ahyp:hlinkClr xmlns:ahyp="http://schemas.microsoft.com/office/drawing/2018/hyperlinkcolor" val="tx"/>
                    </a:ext>
                  </a:extLst>
                </a:hlinkClick>
              </a:rPr>
              <a:t>bétail</a:t>
            </a:r>
            <a:r>
              <a:rPr lang="en-CA" sz="1600" b="1" dirty="0">
                <a:solidFill>
                  <a:srgbClr val="0070C0"/>
                </a:solidFill>
                <a:hlinkClick r:id="rId5">
                  <a:extLst>
                    <a:ext uri="{A12FA001-AC4F-418D-AE19-62706E023703}">
                      <ahyp:hlinkClr xmlns:ahyp="http://schemas.microsoft.com/office/drawing/2018/hyperlinkcolor" val="tx"/>
                    </a:ext>
                  </a:extLst>
                </a:hlinkClick>
              </a:rPr>
              <a:t>, </a:t>
            </a:r>
            <a:r>
              <a:rPr lang="en-CA" sz="1600" b="1" dirty="0" err="1">
                <a:solidFill>
                  <a:srgbClr val="0070C0"/>
                </a:solidFill>
                <a:hlinkClick r:id="rId5">
                  <a:extLst>
                    <a:ext uri="{A12FA001-AC4F-418D-AE19-62706E023703}">
                      <ahyp:hlinkClr xmlns:ahyp="http://schemas.microsoft.com/office/drawing/2018/hyperlinkcolor" val="tx"/>
                    </a:ext>
                  </a:extLst>
                </a:hlinkClick>
              </a:rPr>
              <a:t>en</a:t>
            </a:r>
            <a:r>
              <a:rPr lang="en-CA" sz="1600" b="1" dirty="0">
                <a:solidFill>
                  <a:srgbClr val="0070C0"/>
                </a:solidFill>
                <a:hlinkClick r:id="rId5">
                  <a:extLst>
                    <a:ext uri="{A12FA001-AC4F-418D-AE19-62706E023703}">
                      <ahyp:hlinkClr xmlns:ahyp="http://schemas.microsoft.com/office/drawing/2018/hyperlinkcolor" val="tx"/>
                    </a:ext>
                  </a:extLst>
                </a:hlinkClick>
              </a:rPr>
              <a:t> France</a:t>
            </a:r>
            <a:endParaRPr lang="en-CA" sz="1600" b="1" dirty="0">
              <a:solidFill>
                <a:srgbClr val="0070C0"/>
              </a:solidFill>
            </a:endParaRPr>
          </a:p>
          <a:p>
            <a:pPr lvl="0"/>
            <a:r>
              <a:rPr lang="en-CA" sz="1600" b="1" dirty="0">
                <a:solidFill>
                  <a:srgbClr val="0070C0"/>
                </a:solidFill>
                <a:hlinkClick r:id="rId6">
                  <a:extLst>
                    <a:ext uri="{A12FA001-AC4F-418D-AE19-62706E023703}">
                      <ahyp:hlinkClr xmlns:ahyp="http://schemas.microsoft.com/office/drawing/2018/hyperlinkcolor" val="tx"/>
                    </a:ext>
                  </a:extLst>
                </a:hlinkClick>
              </a:rPr>
              <a:t>Virus </a:t>
            </a:r>
            <a:r>
              <a:rPr lang="en-CA" sz="1600" b="1" dirty="0" err="1">
                <a:solidFill>
                  <a:srgbClr val="0070C0"/>
                </a:solidFill>
                <a:hlinkClick r:id="rId6">
                  <a:extLst>
                    <a:ext uri="{A12FA001-AC4F-418D-AE19-62706E023703}">
                      <ahyp:hlinkClr xmlns:ahyp="http://schemas.microsoft.com/office/drawing/2018/hyperlinkcolor" val="tx"/>
                    </a:ext>
                  </a:extLst>
                </a:hlinkClick>
              </a:rPr>
              <a:t>Gagosa</a:t>
            </a:r>
            <a:r>
              <a:rPr lang="en-CA" sz="1600" b="1" dirty="0">
                <a:solidFill>
                  <a:srgbClr val="0070C0"/>
                </a:solidFill>
                <a:hlinkClick r:id="rId6">
                  <a:extLst>
                    <a:ext uri="{A12FA001-AC4F-418D-AE19-62706E023703}">
                      <ahyp:hlinkClr xmlns:ahyp="http://schemas.microsoft.com/office/drawing/2018/hyperlinkcolor" val="tx"/>
                    </a:ext>
                  </a:extLst>
                </a:hlinkClick>
              </a:rPr>
              <a:t> Mountain, un </a:t>
            </a:r>
            <a:r>
              <a:rPr lang="en-CA" sz="1600" b="1" dirty="0" err="1">
                <a:solidFill>
                  <a:srgbClr val="0070C0"/>
                </a:solidFill>
                <a:hlinkClick r:id="rId6">
                  <a:extLst>
                    <a:ext uri="{A12FA001-AC4F-418D-AE19-62706E023703}">
                      <ahyp:hlinkClr xmlns:ahyp="http://schemas.microsoft.com/office/drawing/2018/hyperlinkcolor" val="tx"/>
                    </a:ext>
                  </a:extLst>
                </a:hlinkClick>
              </a:rPr>
              <a:t>nouvel</a:t>
            </a:r>
            <a:r>
              <a:rPr lang="en-CA" sz="1600" b="1" dirty="0">
                <a:solidFill>
                  <a:srgbClr val="0070C0"/>
                </a:solidFill>
                <a:hlinkClick r:id="rId6">
                  <a:extLst>
                    <a:ext uri="{A12FA001-AC4F-418D-AE19-62706E023703}">
                      <ahyp:hlinkClr xmlns:ahyp="http://schemas.microsoft.com/office/drawing/2018/hyperlinkcolor" val="tx"/>
                    </a:ext>
                  </a:extLst>
                </a:hlinkClick>
              </a:rPr>
              <a:t> arbovirus </a:t>
            </a:r>
            <a:r>
              <a:rPr lang="en-CA" sz="1600" b="1" dirty="0" err="1">
                <a:solidFill>
                  <a:srgbClr val="0070C0"/>
                </a:solidFill>
                <a:hlinkClick r:id="rId6">
                  <a:extLst>
                    <a:ext uri="{A12FA001-AC4F-418D-AE19-62706E023703}">
                      <ahyp:hlinkClr xmlns:ahyp="http://schemas.microsoft.com/office/drawing/2018/hyperlinkcolor" val="tx"/>
                    </a:ext>
                  </a:extLst>
                </a:hlinkClick>
              </a:rPr>
              <a:t>identifié</a:t>
            </a:r>
            <a:r>
              <a:rPr lang="en-CA" sz="1600" b="1" dirty="0">
                <a:solidFill>
                  <a:srgbClr val="0070C0"/>
                </a:solidFill>
                <a:hlinkClick r:id="rId6">
                  <a:extLst>
                    <a:ext uri="{A12FA001-AC4F-418D-AE19-62706E023703}">
                      <ahyp:hlinkClr xmlns:ahyp="http://schemas.microsoft.com/office/drawing/2018/hyperlinkcolor" val="tx"/>
                    </a:ext>
                  </a:extLst>
                </a:hlinkClick>
              </a:rPr>
              <a:t> chez les </a:t>
            </a:r>
            <a:r>
              <a:rPr lang="en-CA" sz="1600" b="1" dirty="0" err="1">
                <a:solidFill>
                  <a:srgbClr val="0070C0"/>
                </a:solidFill>
                <a:hlinkClick r:id="rId6">
                  <a:extLst>
                    <a:ext uri="{A12FA001-AC4F-418D-AE19-62706E023703}">
                      <ahyp:hlinkClr xmlns:ahyp="http://schemas.microsoft.com/office/drawing/2018/hyperlinkcolor" val="tx"/>
                    </a:ext>
                  </a:extLst>
                </a:hlinkClick>
              </a:rPr>
              <a:t>tiques</a:t>
            </a:r>
            <a:r>
              <a:rPr lang="en-CA" sz="1600" b="1" dirty="0">
                <a:solidFill>
                  <a:srgbClr val="0070C0"/>
                </a:solidFill>
                <a:hlinkClick r:id="rId6">
                  <a:extLst>
                    <a:ext uri="{A12FA001-AC4F-418D-AE19-62706E023703}">
                      <ahyp:hlinkClr xmlns:ahyp="http://schemas.microsoft.com/office/drawing/2018/hyperlinkcolor" val="tx"/>
                    </a:ext>
                  </a:extLst>
                </a:hlinkClick>
              </a:rPr>
              <a:t> </a:t>
            </a:r>
            <a:r>
              <a:rPr lang="en-CA" sz="1600" b="1" dirty="0" err="1">
                <a:solidFill>
                  <a:srgbClr val="0070C0"/>
                </a:solidFill>
                <a:hlinkClick r:id="rId6">
                  <a:extLst>
                    <a:ext uri="{A12FA001-AC4F-418D-AE19-62706E023703}">
                      <ahyp:hlinkClr xmlns:ahyp="http://schemas.microsoft.com/office/drawing/2018/hyperlinkcolor" val="tx"/>
                    </a:ext>
                  </a:extLst>
                </a:hlinkClick>
              </a:rPr>
              <a:t>Ornithodoros</a:t>
            </a:r>
            <a:r>
              <a:rPr lang="en-CA" sz="1600" b="1" dirty="0">
                <a:solidFill>
                  <a:srgbClr val="0070C0"/>
                </a:solidFill>
                <a:hlinkClick r:id="rId6">
                  <a:extLst>
                    <a:ext uri="{A12FA001-AC4F-418D-AE19-62706E023703}">
                      <ahyp:hlinkClr xmlns:ahyp="http://schemas.microsoft.com/office/drawing/2018/hyperlinkcolor" val="tx"/>
                    </a:ext>
                  </a:extLst>
                </a:hlinkClick>
              </a:rPr>
              <a:t> </a:t>
            </a:r>
            <a:r>
              <a:rPr lang="en-CA" sz="1600" b="1" dirty="0" err="1">
                <a:solidFill>
                  <a:srgbClr val="0070C0"/>
                </a:solidFill>
                <a:hlinkClick r:id="rId6">
                  <a:extLst>
                    <a:ext uri="{A12FA001-AC4F-418D-AE19-62706E023703}">
                      <ahyp:hlinkClr xmlns:ahyp="http://schemas.microsoft.com/office/drawing/2018/hyperlinkcolor" val="tx"/>
                    </a:ext>
                  </a:extLst>
                </a:hlinkClick>
              </a:rPr>
              <a:t>lahorensis</a:t>
            </a:r>
            <a:r>
              <a:rPr lang="en-CA" sz="1600" b="1" dirty="0">
                <a:solidFill>
                  <a:srgbClr val="0070C0"/>
                </a:solidFill>
                <a:hlinkClick r:id="rId6">
                  <a:extLst>
                    <a:ext uri="{A12FA001-AC4F-418D-AE19-62706E023703}">
                      <ahyp:hlinkClr xmlns:ahyp="http://schemas.microsoft.com/office/drawing/2018/hyperlinkcolor" val="tx"/>
                    </a:ext>
                  </a:extLst>
                </a:hlinkClick>
              </a:rPr>
              <a:t> de la </a:t>
            </a:r>
            <a:r>
              <a:rPr lang="en-CA" sz="1600" b="1" dirty="0" err="1">
                <a:solidFill>
                  <a:srgbClr val="0070C0"/>
                </a:solidFill>
                <a:hlinkClick r:id="rId6">
                  <a:extLst>
                    <a:ext uri="{A12FA001-AC4F-418D-AE19-62706E023703}">
                      <ahyp:hlinkClr xmlns:ahyp="http://schemas.microsoft.com/office/drawing/2018/hyperlinkcolor" val="tx"/>
                    </a:ext>
                  </a:extLst>
                </a:hlinkClick>
              </a:rPr>
              <a:t>région</a:t>
            </a:r>
            <a:r>
              <a:rPr lang="en-CA" sz="1600" b="1" dirty="0">
                <a:solidFill>
                  <a:srgbClr val="0070C0"/>
                </a:solidFill>
                <a:hlinkClick r:id="rId6">
                  <a:extLst>
                    <a:ext uri="{A12FA001-AC4F-418D-AE19-62706E023703}">
                      <ahyp:hlinkClr xmlns:ahyp="http://schemas.microsoft.com/office/drawing/2018/hyperlinkcolor" val="tx"/>
                    </a:ext>
                  </a:extLst>
                </a:hlinkClick>
              </a:rPr>
              <a:t> de </a:t>
            </a:r>
            <a:r>
              <a:rPr lang="en-CA" sz="1600" b="1" dirty="0" err="1">
                <a:solidFill>
                  <a:srgbClr val="0070C0"/>
                </a:solidFill>
                <a:hlinkClick r:id="rId6">
                  <a:extLst>
                    <a:ext uri="{A12FA001-AC4F-418D-AE19-62706E023703}">
                      <ahyp:hlinkClr xmlns:ahyp="http://schemas.microsoft.com/office/drawing/2018/hyperlinkcolor" val="tx"/>
                    </a:ext>
                  </a:extLst>
                </a:hlinkClick>
              </a:rPr>
              <a:t>Shigatse</a:t>
            </a:r>
            <a:r>
              <a:rPr lang="en-CA" sz="1600" b="1" dirty="0">
                <a:solidFill>
                  <a:srgbClr val="0070C0"/>
                </a:solidFill>
                <a:hlinkClick r:id="rId6">
                  <a:extLst>
                    <a:ext uri="{A12FA001-AC4F-418D-AE19-62706E023703}">
                      <ahyp:hlinkClr xmlns:ahyp="http://schemas.microsoft.com/office/drawing/2018/hyperlinkcolor" val="tx"/>
                    </a:ext>
                  </a:extLst>
                </a:hlinkClick>
              </a:rPr>
              <a:t>, sur le plateau </a:t>
            </a:r>
            <a:r>
              <a:rPr lang="en-CA" sz="1600" b="1" dirty="0" err="1">
                <a:solidFill>
                  <a:srgbClr val="0070C0"/>
                </a:solidFill>
                <a:hlinkClick r:id="rId6">
                  <a:extLst>
                    <a:ext uri="{A12FA001-AC4F-418D-AE19-62706E023703}">
                      <ahyp:hlinkClr xmlns:ahyp="http://schemas.microsoft.com/office/drawing/2018/hyperlinkcolor" val="tx"/>
                    </a:ext>
                  </a:extLst>
                </a:hlinkClick>
              </a:rPr>
              <a:t>tibétain</a:t>
            </a:r>
            <a:endParaRPr lang="en-CA" sz="1600" b="1" dirty="0">
              <a:solidFill>
                <a:srgbClr val="0070C0"/>
              </a:solidFill>
            </a:endParaRPr>
          </a:p>
          <a:p>
            <a:pPr lvl="0"/>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Préparation</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à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une</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éventuelle</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épidémie</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de virus de la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fièvre</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catarrhale</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ovine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en</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Irlande : conception d'un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système</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de surveillance pour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estimer</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la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prévalence</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locale après la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détection</a:t>
            </a:r>
            <a:r>
              <a:rPr lang="en-CA" sz="1600" b="1" dirty="0">
                <a:solidFill>
                  <a:srgbClr val="0070C0"/>
                </a:solidFill>
                <a:ea typeface="Calibri"/>
                <a:cs typeface="Times New Roman"/>
                <a:hlinkClick r:id="rId7">
                  <a:extLst>
                    <a:ext uri="{A12FA001-AC4F-418D-AE19-62706E023703}">
                      <ahyp:hlinkClr xmlns:ahyp="http://schemas.microsoft.com/office/drawing/2018/hyperlinkcolor" val="tx"/>
                    </a:ext>
                  </a:extLst>
                </a:hlinkClick>
              </a:rPr>
              <a:t> d'un premier </a:t>
            </a:r>
            <a:r>
              <a:rPr lang="en-CA" sz="1600" b="1" dirty="0" err="1">
                <a:solidFill>
                  <a:srgbClr val="0070C0"/>
                </a:solidFill>
                <a:ea typeface="Calibri"/>
                <a:cs typeface="Times New Roman"/>
                <a:hlinkClick r:id="rId7">
                  <a:extLst>
                    <a:ext uri="{A12FA001-AC4F-418D-AE19-62706E023703}">
                      <ahyp:hlinkClr xmlns:ahyp="http://schemas.microsoft.com/office/drawing/2018/hyperlinkcolor" val="tx"/>
                    </a:ext>
                  </a:extLst>
                </a:hlinkClick>
              </a:rPr>
              <a:t>cas</a:t>
            </a:r>
            <a:endParaRPr lang="en-CA" sz="1600" b="1" dirty="0">
              <a:solidFill>
                <a:srgbClr val="0070C0"/>
              </a:solidFill>
              <a:ea typeface="Calibri"/>
              <a:cs typeface="Times New Roman"/>
            </a:endParaRPr>
          </a:p>
          <a:p>
            <a:pPr lvl="0"/>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Épidémiologie</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moléculaire</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et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séroépidémiologie</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de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l'infection</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par le virus Oz chez les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tiques</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et les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sangliers</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dans la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préfecture</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d'Ibaraki</a:t>
            </a:r>
            <a:r>
              <a:rPr lang="en-CA" sz="1600" b="1" dirty="0">
                <a:solidFill>
                  <a:srgbClr val="0070C0"/>
                </a:solidFill>
                <a:ea typeface="Calibri"/>
                <a:cs typeface="Times New Roman"/>
                <a:hlinkClick r:id="rId8">
                  <a:extLst>
                    <a:ext uri="{A12FA001-AC4F-418D-AE19-62706E023703}">
                      <ahyp:hlinkClr xmlns:ahyp="http://schemas.microsoft.com/office/drawing/2018/hyperlinkcolor" val="tx"/>
                    </a:ext>
                  </a:extLst>
                </a:hlinkClick>
              </a:rPr>
              <a:t>, au </a:t>
            </a:r>
            <a:r>
              <a:rPr lang="en-CA" sz="1600" b="1" dirty="0" err="1">
                <a:solidFill>
                  <a:srgbClr val="0070C0"/>
                </a:solidFill>
                <a:ea typeface="Calibri"/>
                <a:cs typeface="Times New Roman"/>
                <a:hlinkClick r:id="rId8">
                  <a:extLst>
                    <a:ext uri="{A12FA001-AC4F-418D-AE19-62706E023703}">
                      <ahyp:hlinkClr xmlns:ahyp="http://schemas.microsoft.com/office/drawing/2018/hyperlinkcolor" val="tx"/>
                    </a:ext>
                  </a:extLst>
                </a:hlinkClick>
              </a:rPr>
              <a:t>Japon</a:t>
            </a:r>
            <a:endParaRPr lang="en-CA" sz="1600" b="1" dirty="0">
              <a:solidFill>
                <a:srgbClr val="0070C0"/>
              </a:solidFill>
              <a:ea typeface="Calibri"/>
              <a:cs typeface="Times New Roman"/>
            </a:endParaRPr>
          </a:p>
          <a:p>
            <a:pPr lvl="0"/>
            <a:r>
              <a:rPr lang="en-CA" sz="1600" b="1" dirty="0">
                <a:solidFill>
                  <a:srgbClr val="0070C0"/>
                </a:solidFill>
                <a:hlinkClick r:id="rId9">
                  <a:extLst>
                    <a:ext uri="{A12FA001-AC4F-418D-AE19-62706E023703}">
                      <ahyp:hlinkClr xmlns:ahyp="http://schemas.microsoft.com/office/drawing/2018/hyperlinkcolor" val="tx"/>
                    </a:ext>
                  </a:extLst>
                </a:hlinkClick>
              </a:rPr>
              <a:t>Sous les </a:t>
            </a:r>
            <a:r>
              <a:rPr lang="en-CA" sz="1600" b="1" dirty="0" err="1">
                <a:solidFill>
                  <a:srgbClr val="0070C0"/>
                </a:solidFill>
                <a:hlinkClick r:id="rId9">
                  <a:extLst>
                    <a:ext uri="{A12FA001-AC4F-418D-AE19-62706E023703}">
                      <ahyp:hlinkClr xmlns:ahyp="http://schemas.microsoft.com/office/drawing/2018/hyperlinkcolor" val="tx"/>
                    </a:ext>
                  </a:extLst>
                </a:hlinkClick>
              </a:rPr>
              <a:t>écailles</a:t>
            </a:r>
            <a:r>
              <a:rPr lang="en-CA" sz="1600" b="1" dirty="0">
                <a:solidFill>
                  <a:srgbClr val="0070C0"/>
                </a:solidFill>
                <a:hlinkClick r:id="rId9">
                  <a:extLst>
                    <a:ext uri="{A12FA001-AC4F-418D-AE19-62706E023703}">
                      <ahyp:hlinkClr xmlns:ahyp="http://schemas.microsoft.com/office/drawing/2018/hyperlinkcolor" val="tx"/>
                    </a:ext>
                  </a:extLst>
                </a:hlinkClick>
              </a:rPr>
              <a:t> : identification des </a:t>
            </a:r>
            <a:r>
              <a:rPr lang="en-CA" sz="1600" b="1" dirty="0" err="1">
                <a:solidFill>
                  <a:srgbClr val="0070C0"/>
                </a:solidFill>
                <a:hlinkClick r:id="rId9">
                  <a:extLst>
                    <a:ext uri="{A12FA001-AC4F-418D-AE19-62706E023703}">
                      <ahyp:hlinkClr xmlns:ahyp="http://schemas.microsoft.com/office/drawing/2018/hyperlinkcolor" val="tx"/>
                    </a:ext>
                  </a:extLst>
                </a:hlinkClick>
              </a:rPr>
              <a:t>tiques</a:t>
            </a:r>
            <a:r>
              <a:rPr lang="en-CA" sz="1600" b="1" dirty="0">
                <a:solidFill>
                  <a:srgbClr val="0070C0"/>
                </a:solidFill>
                <a:hlinkClick r:id="rId9">
                  <a:extLst>
                    <a:ext uri="{A12FA001-AC4F-418D-AE19-62706E023703}">
                      <ahyp:hlinkClr xmlns:ahyp="http://schemas.microsoft.com/office/drawing/2018/hyperlinkcolor" val="tx"/>
                    </a:ext>
                  </a:extLst>
                </a:hlinkClick>
              </a:rPr>
              <a:t> chez les pangolins </a:t>
            </a:r>
            <a:r>
              <a:rPr lang="en-CA" sz="1600" b="1" dirty="0" err="1">
                <a:solidFill>
                  <a:srgbClr val="0070C0"/>
                </a:solidFill>
                <a:hlinkClick r:id="rId9">
                  <a:extLst>
                    <a:ext uri="{A12FA001-AC4F-418D-AE19-62706E023703}">
                      <ahyp:hlinkClr xmlns:ahyp="http://schemas.microsoft.com/office/drawing/2018/hyperlinkcolor" val="tx"/>
                    </a:ext>
                  </a:extLst>
                </a:hlinkClick>
              </a:rPr>
              <a:t>africains</a:t>
            </a:r>
            <a:r>
              <a:rPr lang="en-CA" sz="1600" b="1" dirty="0">
                <a:solidFill>
                  <a:srgbClr val="0070C0"/>
                </a:solidFill>
                <a:hlinkClick r:id="rId9">
                  <a:extLst>
                    <a:ext uri="{A12FA001-AC4F-418D-AE19-62706E023703}">
                      <ahyp:hlinkClr xmlns:ahyp="http://schemas.microsoft.com/office/drawing/2018/hyperlinkcolor" val="tx"/>
                    </a:ext>
                  </a:extLst>
                </a:hlinkClick>
              </a:rPr>
              <a:t> </a:t>
            </a:r>
            <a:r>
              <a:rPr lang="en-CA" sz="1600" b="1" dirty="0" err="1">
                <a:solidFill>
                  <a:srgbClr val="0070C0"/>
                </a:solidFill>
                <a:hlinkClick r:id="rId9">
                  <a:extLst>
                    <a:ext uri="{A12FA001-AC4F-418D-AE19-62706E023703}">
                      <ahyp:hlinkClr xmlns:ahyp="http://schemas.microsoft.com/office/drawing/2018/hyperlinkcolor" val="tx"/>
                    </a:ext>
                  </a:extLst>
                </a:hlinkClick>
              </a:rPr>
              <a:t>réhabilités</a:t>
            </a:r>
            <a:r>
              <a:rPr lang="en-CA" sz="1600" b="1" dirty="0">
                <a:solidFill>
                  <a:srgbClr val="0070C0"/>
                </a:solidFill>
                <a:hlinkClick r:id="rId9">
                  <a:extLst>
                    <a:ext uri="{A12FA001-AC4F-418D-AE19-62706E023703}">
                      <ahyp:hlinkClr xmlns:ahyp="http://schemas.microsoft.com/office/drawing/2018/hyperlinkcolor" val="tx"/>
                    </a:ext>
                  </a:extLst>
                </a:hlinkClick>
              </a:rPr>
              <a:t> et les </a:t>
            </a:r>
            <a:r>
              <a:rPr lang="en-CA" sz="1600" b="1" dirty="0" err="1">
                <a:solidFill>
                  <a:srgbClr val="0070C0"/>
                </a:solidFill>
                <a:hlinkClick r:id="rId9">
                  <a:extLst>
                    <a:ext uri="{A12FA001-AC4F-418D-AE19-62706E023703}">
                      <ahyp:hlinkClr xmlns:ahyp="http://schemas.microsoft.com/office/drawing/2018/hyperlinkcolor" val="tx"/>
                    </a:ext>
                  </a:extLst>
                </a:hlinkClick>
              </a:rPr>
              <a:t>écailles</a:t>
            </a:r>
            <a:r>
              <a:rPr lang="en-CA" sz="1600" b="1" dirty="0">
                <a:solidFill>
                  <a:srgbClr val="0070C0"/>
                </a:solidFill>
                <a:hlinkClick r:id="rId9">
                  <a:extLst>
                    <a:ext uri="{A12FA001-AC4F-418D-AE19-62706E023703}">
                      <ahyp:hlinkClr xmlns:ahyp="http://schemas.microsoft.com/office/drawing/2018/hyperlinkcolor" val="tx"/>
                    </a:ext>
                  </a:extLst>
                </a:hlinkClick>
              </a:rPr>
              <a:t> </a:t>
            </a:r>
            <a:r>
              <a:rPr lang="en-CA" sz="1600" b="1" dirty="0" err="1">
                <a:solidFill>
                  <a:srgbClr val="0070C0"/>
                </a:solidFill>
                <a:hlinkClick r:id="rId9">
                  <a:extLst>
                    <a:ext uri="{A12FA001-AC4F-418D-AE19-62706E023703}">
                      <ahyp:hlinkClr xmlns:ahyp="http://schemas.microsoft.com/office/drawing/2018/hyperlinkcolor" val="tx"/>
                    </a:ext>
                  </a:extLst>
                </a:hlinkClick>
              </a:rPr>
              <a:t>confisquées</a:t>
            </a:r>
            <a:endParaRPr lang="en-CA" sz="1600" b="1" dirty="0">
              <a:solidFill>
                <a:srgbClr val="0070C0"/>
              </a:solidFill>
            </a:endParaRPr>
          </a:p>
          <a:p>
            <a:pPr lvl="0"/>
            <a:r>
              <a:rPr lang="en-CA" sz="1600" b="1" dirty="0">
                <a:solidFill>
                  <a:srgbClr val="0070C0"/>
                </a:solidFill>
                <a:hlinkClick r:id="rId10">
                  <a:extLst>
                    <a:ext uri="{A12FA001-AC4F-418D-AE19-62706E023703}">
                      <ahyp:hlinkClr xmlns:ahyp="http://schemas.microsoft.com/office/drawing/2018/hyperlinkcolor" val="tx"/>
                    </a:ext>
                  </a:extLst>
                </a:hlinkClick>
              </a:rPr>
              <a:t>Une </a:t>
            </a:r>
            <a:r>
              <a:rPr lang="en-CA" sz="1600" b="1" dirty="0" err="1">
                <a:solidFill>
                  <a:srgbClr val="0070C0"/>
                </a:solidFill>
                <a:hlinkClick r:id="rId10">
                  <a:extLst>
                    <a:ext uri="{A12FA001-AC4F-418D-AE19-62706E023703}">
                      <ahyp:hlinkClr xmlns:ahyp="http://schemas.microsoft.com/office/drawing/2018/hyperlinkcolor" val="tx"/>
                    </a:ext>
                  </a:extLst>
                </a:hlinkClick>
              </a:rPr>
              <a:t>approche</a:t>
            </a:r>
            <a:r>
              <a:rPr lang="en-CA" sz="1600" b="1" dirty="0">
                <a:solidFill>
                  <a:srgbClr val="0070C0"/>
                </a:solidFill>
                <a:hlinkClick r:id="rId10">
                  <a:extLst>
                    <a:ext uri="{A12FA001-AC4F-418D-AE19-62706E023703}">
                      <ahyp:hlinkClr xmlns:ahyp="http://schemas.microsoft.com/office/drawing/2018/hyperlinkcolor" val="tx"/>
                    </a:ext>
                  </a:extLst>
                </a:hlinkClick>
              </a:rPr>
              <a:t> « One Health » pour la surveillance des agents pathogènes </a:t>
            </a:r>
            <a:r>
              <a:rPr lang="en-CA" sz="1600" b="1" dirty="0" err="1">
                <a:solidFill>
                  <a:srgbClr val="0070C0"/>
                </a:solidFill>
                <a:hlinkClick r:id="rId10">
                  <a:extLst>
                    <a:ext uri="{A12FA001-AC4F-418D-AE19-62706E023703}">
                      <ahyp:hlinkClr xmlns:ahyp="http://schemas.microsoft.com/office/drawing/2018/hyperlinkcolor" val="tx"/>
                    </a:ext>
                  </a:extLst>
                </a:hlinkClick>
              </a:rPr>
              <a:t>transmis</a:t>
            </a:r>
            <a:r>
              <a:rPr lang="en-CA" sz="1600" b="1" dirty="0">
                <a:solidFill>
                  <a:srgbClr val="0070C0"/>
                </a:solidFill>
                <a:hlinkClick r:id="rId10">
                  <a:extLst>
                    <a:ext uri="{A12FA001-AC4F-418D-AE19-62706E023703}">
                      <ahyp:hlinkClr xmlns:ahyp="http://schemas.microsoft.com/office/drawing/2018/hyperlinkcolor" val="tx"/>
                    </a:ext>
                  </a:extLst>
                </a:hlinkClick>
              </a:rPr>
              <a:t> par les </a:t>
            </a:r>
            <a:r>
              <a:rPr lang="en-CA" sz="1600" b="1" dirty="0" err="1">
                <a:solidFill>
                  <a:srgbClr val="0070C0"/>
                </a:solidFill>
                <a:hlinkClick r:id="rId10">
                  <a:extLst>
                    <a:ext uri="{A12FA001-AC4F-418D-AE19-62706E023703}">
                      <ahyp:hlinkClr xmlns:ahyp="http://schemas.microsoft.com/office/drawing/2018/hyperlinkcolor" val="tx"/>
                    </a:ext>
                  </a:extLst>
                </a:hlinkClick>
              </a:rPr>
              <a:t>tiques</a:t>
            </a:r>
            <a:r>
              <a:rPr lang="en-CA" sz="1600" b="1" dirty="0">
                <a:solidFill>
                  <a:srgbClr val="0070C0"/>
                </a:solidFill>
                <a:hlinkClick r:id="rId10">
                  <a:extLst>
                    <a:ext uri="{A12FA001-AC4F-418D-AE19-62706E023703}">
                      <ahyp:hlinkClr xmlns:ahyp="http://schemas.microsoft.com/office/drawing/2018/hyperlinkcolor" val="tx"/>
                    </a:ext>
                  </a:extLst>
                </a:hlinkClick>
              </a:rPr>
              <a:t> chez </a:t>
            </a:r>
            <a:r>
              <a:rPr lang="en-CA" sz="1600" b="1" dirty="0" err="1">
                <a:solidFill>
                  <a:srgbClr val="0070C0"/>
                </a:solidFill>
                <a:hlinkClick r:id="rId10">
                  <a:extLst>
                    <a:ext uri="{A12FA001-AC4F-418D-AE19-62706E023703}">
                      <ahyp:hlinkClr xmlns:ahyp="http://schemas.microsoft.com/office/drawing/2018/hyperlinkcolor" val="tx"/>
                    </a:ext>
                  </a:extLst>
                </a:hlinkClick>
              </a:rPr>
              <a:t>différents</a:t>
            </a:r>
            <a:r>
              <a:rPr lang="en-CA" sz="1600" b="1" dirty="0">
                <a:solidFill>
                  <a:srgbClr val="0070C0"/>
                </a:solidFill>
                <a:hlinkClick r:id="rId10">
                  <a:extLst>
                    <a:ext uri="{A12FA001-AC4F-418D-AE19-62706E023703}">
                      <ahyp:hlinkClr xmlns:ahyp="http://schemas.microsoft.com/office/drawing/2018/hyperlinkcolor" val="tx"/>
                    </a:ext>
                  </a:extLst>
                </a:hlinkClick>
              </a:rPr>
              <a:t> </a:t>
            </a:r>
            <a:r>
              <a:rPr lang="en-CA" sz="1600" b="1" dirty="0" err="1">
                <a:solidFill>
                  <a:srgbClr val="0070C0"/>
                </a:solidFill>
                <a:hlinkClick r:id="rId10">
                  <a:extLst>
                    <a:ext uri="{A12FA001-AC4F-418D-AE19-62706E023703}">
                      <ahyp:hlinkClr xmlns:ahyp="http://schemas.microsoft.com/office/drawing/2018/hyperlinkcolor" val="tx"/>
                    </a:ext>
                  </a:extLst>
                </a:hlinkClick>
              </a:rPr>
              <a:t>groupes</a:t>
            </a:r>
            <a:r>
              <a:rPr lang="en-CA" sz="1600" b="1" dirty="0">
                <a:solidFill>
                  <a:srgbClr val="0070C0"/>
                </a:solidFill>
                <a:hlinkClick r:id="rId10">
                  <a:extLst>
                    <a:ext uri="{A12FA001-AC4F-418D-AE19-62706E023703}">
                      <ahyp:hlinkClr xmlns:ahyp="http://schemas.microsoft.com/office/drawing/2018/hyperlinkcolor" val="tx"/>
                    </a:ext>
                  </a:extLst>
                </a:hlinkClick>
              </a:rPr>
              <a:t> </a:t>
            </a:r>
            <a:r>
              <a:rPr lang="en-CA" sz="1600" b="1" dirty="0" err="1">
                <a:solidFill>
                  <a:srgbClr val="0070C0"/>
                </a:solidFill>
                <a:hlinkClick r:id="rId10">
                  <a:extLst>
                    <a:ext uri="{A12FA001-AC4F-418D-AE19-62706E023703}">
                      <ahyp:hlinkClr xmlns:ahyp="http://schemas.microsoft.com/office/drawing/2018/hyperlinkcolor" val="tx"/>
                    </a:ext>
                  </a:extLst>
                </a:hlinkClick>
              </a:rPr>
              <a:t>d'hôtes</a:t>
            </a:r>
            <a:endParaRPr lang="en-CA" sz="1600" b="1" dirty="0">
              <a:solidFill>
                <a:srgbClr val="0070C0"/>
              </a:solidFill>
            </a:endParaRPr>
          </a:p>
          <a:p>
            <a:pPr lvl="0"/>
            <a:r>
              <a:rPr lang="en-CA" sz="1600" b="1" dirty="0" err="1">
                <a:solidFill>
                  <a:srgbClr val="0070C0"/>
                </a:solidFill>
                <a:hlinkClick r:id="rId11">
                  <a:extLst>
                    <a:ext uri="{A12FA001-AC4F-418D-AE19-62706E023703}">
                      <ahyp:hlinkClr xmlns:ahyp="http://schemas.microsoft.com/office/drawing/2018/hyperlinkcolor" val="tx"/>
                    </a:ext>
                  </a:extLst>
                </a:hlinkClick>
              </a:rPr>
              <a:t>Encéphalite</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mortelle</a:t>
            </a:r>
            <a:r>
              <a:rPr lang="en-CA" sz="1600" b="1" dirty="0">
                <a:solidFill>
                  <a:srgbClr val="0070C0"/>
                </a:solidFill>
                <a:hlinkClick r:id="rId11">
                  <a:extLst>
                    <a:ext uri="{A12FA001-AC4F-418D-AE19-62706E023703}">
                      <ahyp:hlinkClr xmlns:ahyp="http://schemas.microsoft.com/office/drawing/2018/hyperlinkcolor" val="tx"/>
                    </a:ext>
                  </a:extLst>
                </a:hlinkClick>
              </a:rPr>
              <a:t> </a:t>
            </a:r>
            <a:r>
              <a:rPr lang="en-CA" sz="1600" b="1" dirty="0" err="1">
                <a:solidFill>
                  <a:srgbClr val="0070C0"/>
                </a:solidFill>
                <a:hlinkClick r:id="rId11">
                  <a:extLst>
                    <a:ext uri="{A12FA001-AC4F-418D-AE19-62706E023703}">
                      <ahyp:hlinkClr xmlns:ahyp="http://schemas.microsoft.com/office/drawing/2018/hyperlinkcolor" val="tx"/>
                    </a:ext>
                  </a:extLst>
                </a:hlinkClick>
              </a:rPr>
              <a:t>transmise</a:t>
            </a:r>
            <a:r>
              <a:rPr lang="en-CA" sz="1600" b="1" dirty="0">
                <a:solidFill>
                  <a:srgbClr val="0070C0"/>
                </a:solidFill>
                <a:hlinkClick r:id="rId11">
                  <a:extLst>
                    <a:ext uri="{A12FA001-AC4F-418D-AE19-62706E023703}">
                      <ahyp:hlinkClr xmlns:ahyp="http://schemas.microsoft.com/office/drawing/2018/hyperlinkcolor" val="tx"/>
                    </a:ext>
                  </a:extLst>
                </a:hlinkClick>
              </a:rPr>
              <a:t> par les </a:t>
            </a:r>
            <a:r>
              <a:rPr lang="en-CA" sz="1600" b="1" dirty="0" err="1">
                <a:solidFill>
                  <a:srgbClr val="0070C0"/>
                </a:solidFill>
                <a:hlinkClick r:id="rId11">
                  <a:extLst>
                    <a:ext uri="{A12FA001-AC4F-418D-AE19-62706E023703}">
                      <ahyp:hlinkClr xmlns:ahyp="http://schemas.microsoft.com/office/drawing/2018/hyperlinkcolor" val="tx"/>
                    </a:ext>
                  </a:extLst>
                </a:hlinkClick>
              </a:rPr>
              <a:t>tiques</a:t>
            </a:r>
            <a:r>
              <a:rPr lang="en-CA" sz="1600" b="1" dirty="0">
                <a:solidFill>
                  <a:srgbClr val="0070C0"/>
                </a:solidFill>
                <a:hlinkClick r:id="rId11">
                  <a:extLst>
                    <a:ext uri="{A12FA001-AC4F-418D-AE19-62706E023703}">
                      <ahyp:hlinkClr xmlns:ahyp="http://schemas.microsoft.com/office/drawing/2018/hyperlinkcolor" val="tx"/>
                    </a:ext>
                  </a:extLst>
                </a:hlinkClick>
              </a:rPr>
              <a:t> chez un voyageur non </a:t>
            </a:r>
            <a:r>
              <a:rPr lang="en-CA" sz="1600" b="1" dirty="0" err="1">
                <a:solidFill>
                  <a:srgbClr val="0070C0"/>
                </a:solidFill>
                <a:hlinkClick r:id="rId11">
                  <a:extLst>
                    <a:ext uri="{A12FA001-AC4F-418D-AE19-62706E023703}">
                      <ahyp:hlinkClr xmlns:ahyp="http://schemas.microsoft.com/office/drawing/2018/hyperlinkcolor" val="tx"/>
                    </a:ext>
                  </a:extLst>
                </a:hlinkClick>
              </a:rPr>
              <a:t>vacciné</a:t>
            </a:r>
            <a:r>
              <a:rPr lang="en-CA" sz="1600" b="1" dirty="0">
                <a:solidFill>
                  <a:srgbClr val="0070C0"/>
                </a:solidFill>
                <a:hlinkClick r:id="rId11">
                  <a:extLst>
                    <a:ext uri="{A12FA001-AC4F-418D-AE19-62706E023703}">
                      <ahyp:hlinkClr xmlns:ahyp="http://schemas.microsoft.com/office/drawing/2018/hyperlinkcolor" val="tx"/>
                    </a:ext>
                  </a:extLst>
                </a:hlinkClick>
              </a:rPr>
              <a:t> des États-Unis </a:t>
            </a:r>
            <a:r>
              <a:rPr lang="en-CA" sz="1600" b="1" dirty="0" err="1">
                <a:solidFill>
                  <a:srgbClr val="0070C0"/>
                </a:solidFill>
                <a:hlinkClick r:id="rId11">
                  <a:extLst>
                    <a:ext uri="{A12FA001-AC4F-418D-AE19-62706E023703}">
                      <ahyp:hlinkClr xmlns:ahyp="http://schemas.microsoft.com/office/drawing/2018/hyperlinkcolor" val="tx"/>
                    </a:ext>
                  </a:extLst>
                </a:hlinkClick>
              </a:rPr>
              <a:t>en</a:t>
            </a:r>
            <a:r>
              <a:rPr lang="en-CA" sz="1600" b="1" dirty="0">
                <a:solidFill>
                  <a:srgbClr val="0070C0"/>
                </a:solidFill>
                <a:hlinkClick r:id="rId11">
                  <a:extLst>
                    <a:ext uri="{A12FA001-AC4F-418D-AE19-62706E023703}">
                      <ahyp:hlinkClr xmlns:ahyp="http://schemas.microsoft.com/office/drawing/2018/hyperlinkcolor" val="tx"/>
                    </a:ext>
                  </a:extLst>
                </a:hlinkClick>
              </a:rPr>
              <a:t> Suisse, 2022</a:t>
            </a:r>
            <a:endParaRPr lang="en-CA" sz="1600" b="1" dirty="0">
              <a:solidFill>
                <a:srgbClr val="0070C0"/>
              </a:solidFill>
            </a:endParaRPr>
          </a:p>
          <a:p>
            <a:pPr lvl="0"/>
            <a:r>
              <a:rPr lang="en-CA" sz="1600" b="1" dirty="0">
                <a:solidFill>
                  <a:srgbClr val="0070C0"/>
                </a:solidFill>
                <a:ea typeface="Calibri" pitchFamily="34"/>
                <a:cs typeface="Times New Roman" pitchFamily="18"/>
              </a:rPr>
              <a:t> </a:t>
            </a:r>
            <a:r>
              <a:rPr lang="en-CA" sz="1600" b="1" dirty="0" err="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Encéphalite</a:t>
            </a:r>
            <a:r>
              <a:rPr lang="en-CA" sz="1600" b="1" dirty="0">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 à </a:t>
            </a:r>
            <a:r>
              <a:rPr lang="en-CA" sz="1600" b="1" dirty="0" err="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tiques</a:t>
            </a:r>
            <a:r>
              <a:rPr lang="en-CA" sz="1600" b="1" dirty="0">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 chez un voyageur revenant au Canada </a:t>
            </a:r>
            <a:r>
              <a:rPr lang="en-CA" sz="1600" b="1" dirty="0" err="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depuis</a:t>
            </a:r>
            <a:r>
              <a:rPr lang="en-CA" sz="1600" b="1" dirty="0">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 la </a:t>
            </a:r>
            <a:r>
              <a:rPr lang="en-CA" sz="1600" b="1" dirty="0" err="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Tchéquie</a:t>
            </a:r>
            <a:endParaRPr lang="en-CA" sz="1600" b="1" dirty="0">
              <a:solidFill>
                <a:srgbClr val="0070C0"/>
              </a:solidFill>
              <a:ea typeface="Calibri" pitchFamily="34"/>
              <a:cs typeface="Times New Roman" pitchFamily="18"/>
            </a:endParaRPr>
          </a:p>
          <a:p>
            <a:pPr lvl="0"/>
            <a:r>
              <a:rPr lang="en-CA" sz="1600" b="1" dirty="0" err="1">
                <a:solidFill>
                  <a:srgbClr val="0070C0"/>
                </a:solidFill>
                <a:hlinkClick r:id="rId13">
                  <a:extLst>
                    <a:ext uri="{A12FA001-AC4F-418D-AE19-62706E023703}">
                      <ahyp:hlinkClr xmlns:ahyp="http://schemas.microsoft.com/office/drawing/2018/hyperlinkcolor" val="tx"/>
                    </a:ext>
                  </a:extLst>
                </a:hlinkClick>
              </a:rPr>
              <a:t>Profilage</a:t>
            </a:r>
            <a:r>
              <a:rPr lang="en-CA" sz="1600" b="1" dirty="0">
                <a:solidFill>
                  <a:srgbClr val="0070C0"/>
                </a:solidFill>
                <a:hlinkClick r:id="rId13">
                  <a:extLst>
                    <a:ext uri="{A12FA001-AC4F-418D-AE19-62706E023703}">
                      <ahyp:hlinkClr xmlns:ahyp="http://schemas.microsoft.com/office/drawing/2018/hyperlinkcolor" val="tx"/>
                    </a:ext>
                  </a:extLst>
                </a:hlinkClick>
              </a:rPr>
              <a:t> </a:t>
            </a:r>
            <a:r>
              <a:rPr lang="en-CA" sz="1600" b="1" dirty="0" err="1">
                <a:solidFill>
                  <a:srgbClr val="0070C0"/>
                </a:solidFill>
                <a:hlinkClick r:id="rId13">
                  <a:extLst>
                    <a:ext uri="{A12FA001-AC4F-418D-AE19-62706E023703}">
                      <ahyp:hlinkClr xmlns:ahyp="http://schemas.microsoft.com/office/drawing/2018/hyperlinkcolor" val="tx"/>
                    </a:ext>
                  </a:extLst>
                </a:hlinkClick>
              </a:rPr>
              <a:t>métagénomique</a:t>
            </a:r>
            <a:r>
              <a:rPr lang="en-CA" sz="1600" b="1" dirty="0">
                <a:solidFill>
                  <a:srgbClr val="0070C0"/>
                </a:solidFill>
                <a:hlinkClick r:id="rId13">
                  <a:extLst>
                    <a:ext uri="{A12FA001-AC4F-418D-AE19-62706E023703}">
                      <ahyp:hlinkClr xmlns:ahyp="http://schemas.microsoft.com/office/drawing/2018/hyperlinkcolor" val="tx"/>
                    </a:ext>
                  </a:extLst>
                </a:hlinkClick>
              </a:rPr>
              <a:t> </a:t>
            </a:r>
            <a:r>
              <a:rPr lang="en-CA" sz="1600" b="1" dirty="0" err="1">
                <a:solidFill>
                  <a:srgbClr val="0070C0"/>
                </a:solidFill>
                <a:hlinkClick r:id="rId13">
                  <a:extLst>
                    <a:ext uri="{A12FA001-AC4F-418D-AE19-62706E023703}">
                      <ahyp:hlinkClr xmlns:ahyp="http://schemas.microsoft.com/office/drawing/2018/hyperlinkcolor" val="tx"/>
                    </a:ext>
                  </a:extLst>
                </a:hlinkClick>
              </a:rPr>
              <a:t>comparatif</a:t>
            </a:r>
            <a:r>
              <a:rPr lang="en-CA" sz="1600" b="1" dirty="0">
                <a:solidFill>
                  <a:srgbClr val="0070C0"/>
                </a:solidFill>
                <a:hlinkClick r:id="rId13">
                  <a:extLst>
                    <a:ext uri="{A12FA001-AC4F-418D-AE19-62706E023703}">
                      <ahyp:hlinkClr xmlns:ahyp="http://schemas.microsoft.com/office/drawing/2018/hyperlinkcolor" val="tx"/>
                    </a:ext>
                  </a:extLst>
                </a:hlinkClick>
              </a:rPr>
              <a:t> de la </a:t>
            </a:r>
            <a:r>
              <a:rPr lang="en-CA" sz="1600" b="1" dirty="0" err="1">
                <a:solidFill>
                  <a:srgbClr val="0070C0"/>
                </a:solidFill>
                <a:hlinkClick r:id="rId13">
                  <a:extLst>
                    <a:ext uri="{A12FA001-AC4F-418D-AE19-62706E023703}">
                      <ahyp:hlinkClr xmlns:ahyp="http://schemas.microsoft.com/office/drawing/2018/hyperlinkcolor" val="tx"/>
                    </a:ext>
                  </a:extLst>
                </a:hlinkClick>
              </a:rPr>
              <a:t>diversité</a:t>
            </a:r>
            <a:r>
              <a:rPr lang="en-CA" sz="1600" b="1" dirty="0">
                <a:solidFill>
                  <a:srgbClr val="0070C0"/>
                </a:solidFill>
                <a:hlinkClick r:id="rId13">
                  <a:extLst>
                    <a:ext uri="{A12FA001-AC4F-418D-AE19-62706E023703}">
                      <ahyp:hlinkClr xmlns:ahyp="http://schemas.microsoft.com/office/drawing/2018/hyperlinkcolor" val="tx"/>
                    </a:ext>
                  </a:extLst>
                </a:hlinkClick>
              </a:rPr>
              <a:t> des agents pathogènes </a:t>
            </a:r>
            <a:r>
              <a:rPr lang="en-CA" sz="1600" b="1" dirty="0" err="1">
                <a:solidFill>
                  <a:srgbClr val="0070C0"/>
                </a:solidFill>
                <a:hlinkClick r:id="rId13">
                  <a:extLst>
                    <a:ext uri="{A12FA001-AC4F-418D-AE19-62706E023703}">
                      <ahyp:hlinkClr xmlns:ahyp="http://schemas.microsoft.com/office/drawing/2018/hyperlinkcolor" val="tx"/>
                    </a:ext>
                  </a:extLst>
                </a:hlinkClick>
              </a:rPr>
              <a:t>microbiens</a:t>
            </a:r>
            <a:r>
              <a:rPr lang="en-CA" sz="1600" b="1" dirty="0">
                <a:solidFill>
                  <a:srgbClr val="0070C0"/>
                </a:solidFill>
                <a:hlinkClick r:id="rId13">
                  <a:extLst>
                    <a:ext uri="{A12FA001-AC4F-418D-AE19-62706E023703}">
                      <ahyp:hlinkClr xmlns:ahyp="http://schemas.microsoft.com/office/drawing/2018/hyperlinkcolor" val="tx"/>
                    </a:ext>
                  </a:extLst>
                </a:hlinkClick>
              </a:rPr>
              <a:t> chez les </a:t>
            </a:r>
            <a:r>
              <a:rPr lang="en-CA" sz="1600" b="1" dirty="0" err="1">
                <a:solidFill>
                  <a:srgbClr val="0070C0"/>
                </a:solidFill>
                <a:hlinkClick r:id="rId13">
                  <a:extLst>
                    <a:ext uri="{A12FA001-AC4F-418D-AE19-62706E023703}">
                      <ahyp:hlinkClr xmlns:ahyp="http://schemas.microsoft.com/office/drawing/2018/hyperlinkcolor" val="tx"/>
                    </a:ext>
                  </a:extLst>
                </a:hlinkClick>
              </a:rPr>
              <a:t>tiques</a:t>
            </a:r>
            <a:r>
              <a:rPr lang="en-CA" sz="1600" b="1" dirty="0">
                <a:solidFill>
                  <a:srgbClr val="0070C0"/>
                </a:solidFill>
                <a:hlinkClick r:id="rId13">
                  <a:extLst>
                    <a:ext uri="{A12FA001-AC4F-418D-AE19-62706E023703}">
                      <ahyp:hlinkClr xmlns:ahyp="http://schemas.microsoft.com/office/drawing/2018/hyperlinkcolor" val="tx"/>
                    </a:ext>
                  </a:extLst>
                </a:hlinkClick>
              </a:rPr>
              <a:t> Haemaphysalis longicornis et </a:t>
            </a:r>
            <a:r>
              <a:rPr lang="en-CA" sz="1600" b="1" dirty="0" err="1">
                <a:solidFill>
                  <a:srgbClr val="0070C0"/>
                </a:solidFill>
                <a:hlinkClick r:id="rId13">
                  <a:extLst>
                    <a:ext uri="{A12FA001-AC4F-418D-AE19-62706E023703}">
                      <ahyp:hlinkClr xmlns:ahyp="http://schemas.microsoft.com/office/drawing/2018/hyperlinkcolor" val="tx"/>
                    </a:ext>
                  </a:extLst>
                </a:hlinkClick>
              </a:rPr>
              <a:t>Hyalomma</a:t>
            </a:r>
            <a:r>
              <a:rPr lang="en-CA" sz="1600" b="1" dirty="0">
                <a:solidFill>
                  <a:srgbClr val="0070C0"/>
                </a:solidFill>
                <a:hlinkClick r:id="rId13">
                  <a:extLst>
                    <a:ext uri="{A12FA001-AC4F-418D-AE19-62706E023703}">
                      <ahyp:hlinkClr xmlns:ahyp="http://schemas.microsoft.com/office/drawing/2018/hyperlinkcolor" val="tx"/>
                    </a:ext>
                  </a:extLst>
                </a:hlinkClick>
              </a:rPr>
              <a:t> </a:t>
            </a:r>
            <a:r>
              <a:rPr lang="en-CA" sz="1600" b="1" dirty="0" err="1">
                <a:solidFill>
                  <a:srgbClr val="0070C0"/>
                </a:solidFill>
                <a:hlinkClick r:id="rId13">
                  <a:extLst>
                    <a:ext uri="{A12FA001-AC4F-418D-AE19-62706E023703}">
                      <ahyp:hlinkClr xmlns:ahyp="http://schemas.microsoft.com/office/drawing/2018/hyperlinkcolor" val="tx"/>
                    </a:ext>
                  </a:extLst>
                </a:hlinkClick>
              </a:rPr>
              <a:t>dromedarii</a:t>
            </a:r>
            <a:endParaRPr lang="en-CA" sz="1600" b="1" dirty="0">
              <a:solidFill>
                <a:srgbClr val="0070C0"/>
              </a:solidFill>
            </a:endParaRPr>
          </a:p>
          <a:p>
            <a:pPr lvl="0"/>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Sécurité</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tolérance</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et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immunogénicité</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du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vaccin</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ChAdOx1 RVF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contre</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la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fièvre</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de la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vallée</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du Rift chez des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adultes</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en</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bonne santé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en</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Ouganda</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essai</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de phase 1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monocentrique</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en</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simple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aveugle</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randomisé</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contrôlé</a:t>
            </a:r>
            <a:r>
              <a:rPr lang="en-CA" sz="1600" b="1" dirty="0">
                <a:solidFill>
                  <a:srgbClr val="0070C0"/>
                </a:solidFill>
                <a:ea typeface="Calibri"/>
                <a:cs typeface="Calibri"/>
                <a:hlinkClick r:id="rId14">
                  <a:extLst>
                    <a:ext uri="{A12FA001-AC4F-418D-AE19-62706E023703}">
                      <ahyp:hlinkClr xmlns:ahyp="http://schemas.microsoft.com/office/drawing/2018/hyperlinkcolor" val="tx"/>
                    </a:ext>
                  </a:extLst>
                </a:hlinkClick>
              </a:rPr>
              <a:t> par placebo, à doses </a:t>
            </a:r>
            <a:r>
              <a:rPr lang="en-CA" sz="1600" b="1" dirty="0" err="1">
                <a:solidFill>
                  <a:srgbClr val="0070C0"/>
                </a:solidFill>
                <a:ea typeface="Calibri"/>
                <a:cs typeface="Calibri"/>
                <a:hlinkClick r:id="rId14">
                  <a:extLst>
                    <a:ext uri="{A12FA001-AC4F-418D-AE19-62706E023703}">
                      <ahyp:hlinkClr xmlns:ahyp="http://schemas.microsoft.com/office/drawing/2018/hyperlinkcolor" val="tx"/>
                    </a:ext>
                  </a:extLst>
                </a:hlinkClick>
              </a:rPr>
              <a:t>croissantes</a:t>
            </a:r>
            <a:endParaRPr lang="en-CA" sz="1600" b="1" dirty="0">
              <a:solidFill>
                <a:srgbClr val="0070C0"/>
              </a:solidFill>
              <a:ea typeface="Calibri"/>
              <a:cs typeface="Calibri"/>
            </a:endParaRPr>
          </a:p>
          <a:p>
            <a:pPr marL="0" lvl="0" indent="0">
              <a:buNone/>
            </a:pPr>
            <a:endParaRPr lang="en-CA" sz="1600" b="1" dirty="0">
              <a:ea typeface="Calibri" pitchFamily="34"/>
              <a:cs typeface="Times New Roman" pitchFamily="18"/>
            </a:endParaRPr>
          </a:p>
        </p:txBody>
      </p:sp>
      <p:sp>
        <p:nvSpPr>
          <p:cNvPr id="4" name="Slide Number Placeholder 4">
            <a:extLst>
              <a:ext uri="{FF2B5EF4-FFF2-40B4-BE49-F238E27FC236}">
                <a16:creationId xmlns:a16="http://schemas.microsoft.com/office/drawing/2014/main" id="{CB8CC915-6E15-C4BD-4E8A-74DFDB5DEF7D}"/>
              </a:ext>
            </a:extLst>
          </p:cNvPr>
          <p:cNvSpPr txBox="1"/>
          <p:nvPr/>
        </p:nvSpPr>
        <p:spPr>
          <a:xfrm>
            <a:off x="9448796"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6CBF97-2291-4777-A151-66F0F1AF6505}" type="slidenum">
              <a:rPr/>
              <a:t>18</a:t>
            </a:fld>
            <a:endParaRPr lang="en-US" sz="1200" b="0" i="0" u="none" strike="noStrike" kern="1200" cap="none" spc="0" baseline="0">
              <a:solidFill>
                <a:srgbClr val="898989"/>
              </a:solidFill>
              <a:uFillTx/>
              <a:latin typeface="Calibri" pitchFamily="3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6C02-293B-521A-F8BA-B5C9F6EEF87A}"/>
              </a:ext>
            </a:extLst>
          </p:cNvPr>
          <p:cNvSpPr txBox="1">
            <a:spLocks noGrp="1"/>
          </p:cNvSpPr>
          <p:nvPr>
            <p:ph type="title"/>
          </p:nvPr>
        </p:nvSpPr>
        <p:spPr>
          <a:xfrm>
            <a:off x="31802" y="0"/>
            <a:ext cx="10515600" cy="1325559"/>
          </a:xfrm>
        </p:spPr>
        <p:txBody>
          <a:bodyPr/>
          <a:lstStyle/>
          <a:p>
            <a:r>
              <a:rPr lang="en-CA" dirty="0"/>
              <a:t>La </a:t>
            </a:r>
            <a:r>
              <a:rPr lang="en-CA" dirty="0">
                <a:ea typeface="Calibri"/>
                <a:cs typeface="Calibri"/>
              </a:rPr>
              <a:t>Theilériose</a:t>
            </a:r>
            <a:r>
              <a:rPr lang="en-CA" dirty="0"/>
              <a:t> bovine au Canada</a:t>
            </a:r>
          </a:p>
        </p:txBody>
      </p:sp>
      <p:sp>
        <p:nvSpPr>
          <p:cNvPr id="3" name="Text Placeholder 2">
            <a:extLst>
              <a:ext uri="{FF2B5EF4-FFF2-40B4-BE49-F238E27FC236}">
                <a16:creationId xmlns:a16="http://schemas.microsoft.com/office/drawing/2014/main" id="{1E151331-D610-40E0-F9AC-DDFDAE44BC5F}"/>
              </a:ext>
            </a:extLst>
          </p:cNvPr>
          <p:cNvSpPr txBox="1">
            <a:spLocks noGrp="1"/>
          </p:cNvSpPr>
          <p:nvPr>
            <p:ph type="body" idx="4294967295"/>
          </p:nvPr>
        </p:nvSpPr>
        <p:spPr>
          <a:xfrm>
            <a:off x="152911" y="1325559"/>
            <a:ext cx="7505331" cy="4014792"/>
          </a:xfrm>
        </p:spPr>
        <p:txBody>
          <a:bodyPr/>
          <a:lstStyle/>
          <a:p>
            <a:r>
              <a:rPr lang="en-CA" sz="2400" dirty="0">
                <a:solidFill>
                  <a:srgbClr val="0070C0"/>
                </a:solidFill>
                <a:hlinkClick r:id="rId3">
                  <a:extLst>
                    <a:ext uri="{A12FA001-AC4F-418D-AE19-62706E023703}">
                      <ahyp:hlinkClr xmlns:ahyp="http://schemas.microsoft.com/office/drawing/2018/hyperlinkcolor" val="tx"/>
                    </a:ext>
                  </a:extLst>
                </a:hlinkClick>
              </a:rPr>
              <a:t>La </a:t>
            </a:r>
            <a:r>
              <a:rPr lang="en-CA" sz="2400" u="sng" dirty="0">
                <a:solidFill>
                  <a:srgbClr val="0070C0"/>
                </a:solidFill>
                <a:ea typeface="Calibri"/>
                <a:cs typeface="Calibri"/>
              </a:rPr>
              <a:t>Theilériose</a:t>
            </a:r>
            <a:r>
              <a:rPr lang="en-CA" sz="2400" dirty="0">
                <a:solidFill>
                  <a:srgbClr val="0070C0"/>
                </a:solidFill>
                <a:hlinkClick r:id="rId3">
                  <a:extLst>
                    <a:ext uri="{A12FA001-AC4F-418D-AE19-62706E023703}">
                      <ahyp:hlinkClr xmlns:ahyp="http://schemas.microsoft.com/office/drawing/2018/hyperlinkcolor" val="tx"/>
                    </a:ext>
                  </a:extLst>
                </a:hlinkClick>
              </a:rPr>
              <a:t> bovine </a:t>
            </a:r>
            <a:r>
              <a:rPr lang="en-CA" sz="2400" dirty="0"/>
              <a:t>est causée par le protozoaire</a:t>
            </a:r>
            <a:r>
              <a:rPr lang="en-CA" sz="2400" i="1" dirty="0"/>
              <a:t> Theileria.</a:t>
            </a:r>
            <a:r>
              <a:rPr lang="en-CA" sz="2400" dirty="0"/>
              <a:t> </a:t>
            </a:r>
            <a:endParaRPr lang="en-CA" sz="2400" i="1" dirty="0">
              <a:ea typeface="Calibri"/>
              <a:cs typeface="Calibri"/>
            </a:endParaRPr>
          </a:p>
          <a:p>
            <a:pPr lvl="0"/>
            <a:r>
              <a:rPr lang="en-CA" sz="2400" dirty="0"/>
              <a:t>Elle </a:t>
            </a:r>
            <a:r>
              <a:rPr lang="en-CA" sz="2400" dirty="0" err="1"/>
              <a:t>infecte</a:t>
            </a:r>
            <a:r>
              <a:rPr lang="en-CA" sz="2400" dirty="0"/>
              <a:t> les </a:t>
            </a:r>
            <a:r>
              <a:rPr lang="en-CA" sz="2400" dirty="0" err="1"/>
              <a:t>bovins</a:t>
            </a:r>
            <a:r>
              <a:rPr lang="en-CA" sz="2400" dirty="0"/>
              <a:t>, les moutons, les </a:t>
            </a:r>
            <a:r>
              <a:rPr lang="en-CA" sz="2400" dirty="0" err="1"/>
              <a:t>buffles</a:t>
            </a:r>
            <a:r>
              <a:rPr lang="en-CA" sz="2400" dirty="0"/>
              <a:t> </a:t>
            </a:r>
            <a:r>
              <a:rPr lang="en-CA" sz="2400" dirty="0" err="1"/>
              <a:t>d'eau</a:t>
            </a:r>
            <a:r>
              <a:rPr lang="en-CA" sz="2400" dirty="0"/>
              <a:t>, les yaks et </a:t>
            </a:r>
            <a:r>
              <a:rPr lang="en-CA" sz="2400" dirty="0" err="1"/>
              <a:t>d'autres</a:t>
            </a:r>
            <a:r>
              <a:rPr lang="en-CA" sz="2400" dirty="0"/>
              <a:t> </a:t>
            </a:r>
            <a:r>
              <a:rPr lang="en-CA" sz="2400" dirty="0" err="1"/>
              <a:t>bovidés</a:t>
            </a:r>
            <a:endParaRPr lang="en-CA" sz="2400" dirty="0"/>
          </a:p>
          <a:p>
            <a:pPr lvl="0"/>
            <a:r>
              <a:rPr lang="en-CA" sz="2400" dirty="0" err="1"/>
              <a:t>Plusieurs</a:t>
            </a:r>
            <a:r>
              <a:rPr lang="en-CA" sz="2400" dirty="0"/>
              <a:t> types de </a:t>
            </a:r>
            <a:r>
              <a:rPr lang="en-CA" sz="2400" i="1" dirty="0"/>
              <a:t>T. orientalis </a:t>
            </a:r>
            <a:r>
              <a:rPr lang="en-CA" sz="2400" i="1" dirty="0" err="1"/>
              <a:t>sont</a:t>
            </a:r>
            <a:r>
              <a:rPr lang="en-CA" sz="2400" i="1" dirty="0"/>
              <a:t> </a:t>
            </a:r>
            <a:r>
              <a:rPr lang="en-CA" sz="2400" dirty="0" err="1"/>
              <a:t>présents</a:t>
            </a:r>
            <a:r>
              <a:rPr lang="en-CA" sz="2400" dirty="0"/>
              <a:t> aux États-Unis, </a:t>
            </a:r>
            <a:r>
              <a:rPr lang="en-CA" sz="2400" dirty="0" err="1"/>
              <a:t>mais</a:t>
            </a:r>
            <a:r>
              <a:rPr lang="en-CA" sz="2400" dirty="0"/>
              <a:t> seul </a:t>
            </a:r>
            <a:r>
              <a:rPr lang="en-CA" sz="2400" i="1" dirty="0"/>
              <a:t>T. orientalis </a:t>
            </a:r>
            <a:r>
              <a:rPr lang="en-CA" sz="2400" dirty="0"/>
              <a:t>Ikeda </a:t>
            </a:r>
            <a:r>
              <a:rPr lang="en-CA" sz="2400" dirty="0" err="1"/>
              <a:t>s'est</a:t>
            </a:r>
            <a:r>
              <a:rPr lang="en-CA" sz="2400" dirty="0"/>
              <a:t> </a:t>
            </a:r>
            <a:r>
              <a:rPr lang="en-CA" sz="2400" dirty="0" err="1"/>
              <a:t>révélé</a:t>
            </a:r>
            <a:r>
              <a:rPr lang="en-CA" sz="2400" dirty="0"/>
              <a:t> capable de </a:t>
            </a:r>
            <a:r>
              <a:rPr lang="en-CA" sz="2400" dirty="0" err="1"/>
              <a:t>provoquer</a:t>
            </a:r>
            <a:r>
              <a:rPr lang="en-CA" sz="2400" dirty="0"/>
              <a:t> </a:t>
            </a:r>
            <a:r>
              <a:rPr lang="en-CA" sz="2400" dirty="0" err="1"/>
              <a:t>une</a:t>
            </a:r>
            <a:r>
              <a:rPr lang="en-CA" sz="2400" dirty="0"/>
              <a:t> </a:t>
            </a:r>
            <a:r>
              <a:rPr lang="en-CA" sz="2400" dirty="0" err="1"/>
              <a:t>maladie</a:t>
            </a:r>
            <a:r>
              <a:rPr lang="en-CA" sz="2400" dirty="0"/>
              <a:t> grave </a:t>
            </a:r>
          </a:p>
          <a:p>
            <a:pPr lvl="0"/>
            <a:r>
              <a:rPr lang="en-CA" sz="2400" i="1" dirty="0"/>
              <a:t>T. orientalis </a:t>
            </a:r>
            <a:r>
              <a:rPr lang="en-CA" sz="2400" dirty="0"/>
              <a:t>est </a:t>
            </a:r>
            <a:r>
              <a:rPr lang="en-CA" sz="2400" dirty="0" err="1"/>
              <a:t>transmis</a:t>
            </a:r>
            <a:r>
              <a:rPr lang="en-CA" sz="2400" dirty="0"/>
              <a:t> par les </a:t>
            </a:r>
            <a:r>
              <a:rPr lang="en-CA" sz="2400" dirty="0" err="1"/>
              <a:t>tiques</a:t>
            </a:r>
            <a:r>
              <a:rPr lang="en-CA" sz="2400" dirty="0"/>
              <a:t>, </a:t>
            </a:r>
            <a:r>
              <a:rPr lang="en-CA" sz="2400" dirty="0" err="1"/>
              <a:t>principalement</a:t>
            </a:r>
            <a:r>
              <a:rPr lang="en-CA" sz="2400" dirty="0"/>
              <a:t> </a:t>
            </a:r>
            <a:r>
              <a:rPr lang="en-CA" sz="2400" dirty="0" err="1"/>
              <a:t>l'ALHT</a:t>
            </a:r>
            <a:r>
              <a:rPr lang="en-CA" sz="2400" dirty="0"/>
              <a:t>, </a:t>
            </a:r>
            <a:r>
              <a:rPr lang="en-CA" sz="2400" dirty="0" err="1"/>
              <a:t>mais</a:t>
            </a:r>
            <a:r>
              <a:rPr lang="en-CA" sz="2400" dirty="0"/>
              <a:t> </a:t>
            </a:r>
            <a:r>
              <a:rPr lang="en-CA" sz="2400" dirty="0" err="1"/>
              <a:t>peut</a:t>
            </a:r>
            <a:r>
              <a:rPr lang="en-CA" sz="2400" dirty="0"/>
              <a:t> </a:t>
            </a:r>
            <a:r>
              <a:rPr lang="en-CA" sz="2400" dirty="0" err="1"/>
              <a:t>également</a:t>
            </a:r>
            <a:r>
              <a:rPr lang="en-CA" sz="2400" dirty="0"/>
              <a:t> se </a:t>
            </a:r>
            <a:r>
              <a:rPr lang="en-CA" sz="2400" dirty="0" err="1"/>
              <a:t>transmettre</a:t>
            </a:r>
            <a:r>
              <a:rPr lang="en-CA" sz="2400" dirty="0"/>
              <a:t> par la </a:t>
            </a:r>
            <a:r>
              <a:rPr lang="en-CA" sz="2400" dirty="0" err="1"/>
              <a:t>réutilisation</a:t>
            </a:r>
            <a:r>
              <a:rPr lang="en-CA" sz="2400" dirty="0"/>
              <a:t> </a:t>
            </a:r>
            <a:r>
              <a:rPr lang="en-CA" sz="2400" dirty="0" err="1"/>
              <a:t>d'aiguilles</a:t>
            </a:r>
            <a:r>
              <a:rPr lang="en-CA" sz="2400" dirty="0"/>
              <a:t> </a:t>
            </a:r>
            <a:r>
              <a:rPr lang="en-CA" sz="2400" dirty="0" err="1"/>
              <a:t>ou</a:t>
            </a:r>
            <a:r>
              <a:rPr lang="en-CA" sz="2400" dirty="0"/>
              <a:t> </a:t>
            </a:r>
            <a:r>
              <a:rPr lang="en-CA" sz="2400" dirty="0" err="1"/>
              <a:t>lors</a:t>
            </a:r>
            <a:r>
              <a:rPr lang="en-CA" sz="2400" dirty="0"/>
              <a:t> de transfusions</a:t>
            </a:r>
          </a:p>
          <a:p>
            <a:pPr marL="0" lvl="0" indent="0">
              <a:buNone/>
            </a:pPr>
            <a:endParaRPr lang="en-CA" sz="2400" dirty="0"/>
          </a:p>
        </p:txBody>
      </p:sp>
      <p:sp>
        <p:nvSpPr>
          <p:cNvPr id="4" name="Slide Number Placeholder 3">
            <a:extLst>
              <a:ext uri="{FF2B5EF4-FFF2-40B4-BE49-F238E27FC236}">
                <a16:creationId xmlns:a16="http://schemas.microsoft.com/office/drawing/2014/main" id="{26BF3E03-4832-A02C-809B-92EFDE34F6A1}"/>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D487F1-27E1-426C-9ECC-51084F6B656F}" type="slidenum">
              <a:rPr/>
              <a:t>2</a:t>
            </a:fld>
            <a:endParaRPr lang="en-US" sz="1200" b="0" i="0" u="none" strike="noStrike" kern="1200" cap="none" spc="0" baseline="0">
              <a:solidFill>
                <a:srgbClr val="898989"/>
              </a:solidFill>
              <a:uFillTx/>
              <a:latin typeface="Calibri" pitchFamily="34"/>
            </a:endParaRPr>
          </a:p>
        </p:txBody>
      </p:sp>
      <p:pic>
        <p:nvPicPr>
          <p:cNvPr id="5" name="Picture 5">
            <a:extLst>
              <a:ext uri="{FF2B5EF4-FFF2-40B4-BE49-F238E27FC236}">
                <a16:creationId xmlns:a16="http://schemas.microsoft.com/office/drawing/2014/main" id="{EC9370C5-E422-12A2-826C-F712EE048205}"/>
              </a:ext>
            </a:extLst>
          </p:cNvPr>
          <p:cNvPicPr>
            <a:picLocks noChangeAspect="1"/>
          </p:cNvPicPr>
          <p:nvPr/>
        </p:nvPicPr>
        <p:blipFill>
          <a:blip r:embed="rId4"/>
          <a:stretch>
            <a:fillRect/>
          </a:stretch>
        </p:blipFill>
        <p:spPr>
          <a:xfrm>
            <a:off x="7521930" y="1356150"/>
            <a:ext cx="4233973" cy="3632847"/>
          </a:xfrm>
          <a:prstGeom prst="rect">
            <a:avLst/>
          </a:prstGeom>
          <a:noFill/>
          <a:ln w="28575" cap="flat">
            <a:solidFill>
              <a:srgbClr val="000000"/>
            </a:solidFill>
            <a:prstDash val="solid"/>
            <a:miter/>
          </a:ln>
        </p:spPr>
      </p:pic>
      <p:sp>
        <p:nvSpPr>
          <p:cNvPr id="6" name="TextBox 6">
            <a:extLst>
              <a:ext uri="{FF2B5EF4-FFF2-40B4-BE49-F238E27FC236}">
                <a16:creationId xmlns:a16="http://schemas.microsoft.com/office/drawing/2014/main" id="{0853252F-02A1-2EC0-9B0A-36ADA3197BF6}"/>
              </a:ext>
            </a:extLst>
          </p:cNvPr>
          <p:cNvSpPr txBox="1"/>
          <p:nvPr/>
        </p:nvSpPr>
        <p:spPr>
          <a:xfrm>
            <a:off x="231288" y="5165811"/>
            <a:ext cx="11952753" cy="1723549"/>
          </a:xfrm>
          <a:prstGeom prst="rect">
            <a:avLst/>
          </a:prstGeom>
          <a:noFill/>
          <a:ln cap="flat">
            <a:noFill/>
          </a:ln>
        </p:spPr>
        <p:txBody>
          <a:bodyPr vert="horz" wrap="square" lIns="91440" tIns="45720" rIns="91440" bIns="45720" anchor="t" anchorCtr="0" compatLnSpc="1">
            <a:spAutoFit/>
          </a:bodyPr>
          <a:lstStyle/>
          <a:p>
            <a:pPr marL="182559" marR="0" lvl="0"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dirty="0">
                <a:solidFill>
                  <a:srgbClr val="000000"/>
                </a:solidFill>
                <a:uFillTx/>
                <a:latin typeface="Calibri" pitchFamily="34"/>
              </a:rPr>
              <a:t>L'ACIA a </a:t>
            </a:r>
            <a:r>
              <a:rPr lang="en-CA" sz="2400" b="0" i="0" u="none" strike="noStrike" kern="1200" cap="none" spc="0" baseline="0" dirty="0" err="1">
                <a:solidFill>
                  <a:srgbClr val="000000"/>
                </a:solidFill>
                <a:uFillTx/>
                <a:latin typeface="Calibri" pitchFamily="34"/>
              </a:rPr>
              <a:t>confirmé</a:t>
            </a:r>
            <a:r>
              <a:rPr lang="en-CA" sz="2400" b="0" i="0" u="none" strike="noStrike" kern="1200" cap="none" spc="0" baseline="0" dirty="0">
                <a:solidFill>
                  <a:srgbClr val="000000"/>
                </a:solidFill>
                <a:uFillTx/>
                <a:latin typeface="Calibri" pitchFamily="34"/>
              </a:rPr>
              <a:t> </a:t>
            </a:r>
            <a:r>
              <a:rPr lang="en-CA" sz="2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le premier </a:t>
            </a:r>
            <a:r>
              <a:rPr lang="en-CA" sz="24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cas</a:t>
            </a:r>
            <a:r>
              <a:rPr lang="en-CA" sz="2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de </a:t>
            </a:r>
            <a:r>
              <a:rPr lang="en-CA" sz="2400" b="0" i="1"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T. orientalis </a:t>
            </a:r>
            <a:r>
              <a:rPr lang="en-CA" sz="2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Ikeda au Canada </a:t>
            </a:r>
            <a:r>
              <a:rPr lang="en-CA" sz="2400" b="0" i="0" u="none" strike="noStrike" kern="1200" cap="none" spc="0" baseline="0" dirty="0">
                <a:solidFill>
                  <a:srgbClr val="000000"/>
                </a:solidFill>
                <a:uFillTx/>
                <a:latin typeface="Calibri" pitchFamily="34"/>
              </a:rPr>
              <a:t>à Kawartha Lakes, </a:t>
            </a:r>
            <a:r>
              <a:rPr lang="en-CA" sz="2400" b="0" i="0" u="none" strike="noStrike" kern="1200" cap="none" spc="0" baseline="0" dirty="0" err="1">
                <a:solidFill>
                  <a:srgbClr val="000000"/>
                </a:solidFill>
                <a:uFillTx/>
                <a:latin typeface="Calibri" pitchFamily="34"/>
              </a:rPr>
              <a:t>en</a:t>
            </a:r>
            <a:r>
              <a:rPr lang="en-CA" sz="2400" b="0" i="0" u="none" strike="noStrike" kern="1200" cap="none" spc="0" baseline="0" dirty="0">
                <a:solidFill>
                  <a:srgbClr val="000000"/>
                </a:solidFill>
                <a:uFillTx/>
                <a:latin typeface="Calibri" pitchFamily="34"/>
              </a:rPr>
              <a:t> Ontario, </a:t>
            </a:r>
            <a:r>
              <a:rPr lang="en-CA" sz="2400" b="0" i="0" u="none" strike="noStrike" kern="1200" cap="none" spc="0" baseline="0" dirty="0" err="1">
                <a:solidFill>
                  <a:srgbClr val="000000"/>
                </a:solidFill>
                <a:uFillTx/>
                <a:latin typeface="Calibri" pitchFamily="34"/>
              </a:rPr>
              <a:t>en</a:t>
            </a:r>
            <a:r>
              <a:rPr lang="en-CA" sz="2400" b="0" i="0" u="none" strike="noStrike" kern="1200" cap="none" spc="0" baseline="0" dirty="0">
                <a:solidFill>
                  <a:srgbClr val="000000"/>
                </a:solidFill>
                <a:uFillTx/>
                <a:latin typeface="Calibri" pitchFamily="34"/>
              </a:rPr>
              <a:t> </a:t>
            </a:r>
            <a:r>
              <a:rPr lang="en-CA" sz="2400" b="0" i="0" u="none" strike="noStrike" kern="1200" cap="none" spc="0" baseline="0" dirty="0" err="1">
                <a:solidFill>
                  <a:srgbClr val="000000"/>
                </a:solidFill>
                <a:uFillTx/>
                <a:latin typeface="Calibri" pitchFamily="34"/>
              </a:rPr>
              <a:t>octobre</a:t>
            </a:r>
            <a:endParaRPr lang="en-CA" sz="2400" b="0" i="0" u="none" strike="noStrike" kern="1200" cap="none" spc="0" baseline="0" dirty="0">
              <a:solidFill>
                <a:srgbClr val="000000"/>
              </a:solidFill>
              <a:uFillTx/>
              <a:latin typeface="Calibri" pitchFamily="34"/>
            </a:endParaRP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a:solidFill>
                  <a:srgbClr val="000000"/>
                </a:solidFill>
                <a:uFillTx/>
                <a:latin typeface="Calibri" pitchFamily="34"/>
              </a:rPr>
              <a:t>La </a:t>
            </a:r>
            <a:r>
              <a:rPr lang="en-CA" sz="2000" b="0" i="0" u="none" strike="noStrike" kern="1200" cap="none" spc="0" baseline="0" dirty="0" err="1">
                <a:solidFill>
                  <a:srgbClr val="000000"/>
                </a:solidFill>
                <a:uFillTx/>
                <a:latin typeface="Calibri" pitchFamily="34"/>
              </a:rPr>
              <a:t>vache</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avait</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été</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importée</a:t>
            </a:r>
            <a:r>
              <a:rPr lang="en-CA" sz="2000" b="0" i="0" u="none" strike="noStrike" kern="1200" cap="none" spc="0" baseline="0" dirty="0">
                <a:solidFill>
                  <a:srgbClr val="000000"/>
                </a:solidFill>
                <a:uFillTx/>
                <a:latin typeface="Calibri" pitchFamily="34"/>
              </a:rPr>
              <a:t> des États-Unis le 15 </a:t>
            </a:r>
            <a:r>
              <a:rPr lang="en-CA" sz="2000" b="0" i="0" u="none" strike="noStrike" kern="1200" cap="none" spc="0" baseline="0" dirty="0" err="1">
                <a:solidFill>
                  <a:srgbClr val="000000"/>
                </a:solidFill>
                <a:uFillTx/>
                <a:latin typeface="Calibri" pitchFamily="34"/>
              </a:rPr>
              <a:t>juillet</a:t>
            </a:r>
            <a:r>
              <a:rPr lang="en-CA" sz="2000" b="0" i="0" u="none" strike="noStrike" kern="1200" cap="none" spc="0" baseline="0" dirty="0">
                <a:solidFill>
                  <a:srgbClr val="000000"/>
                </a:solidFill>
                <a:uFillTx/>
                <a:latin typeface="Calibri" pitchFamily="34"/>
              </a:rPr>
              <a:t> 2025</a:t>
            </a: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err="1">
                <a:solidFill>
                  <a:srgbClr val="000000"/>
                </a:solidFill>
                <a:uFillTx/>
                <a:latin typeface="Calibri" pitchFamily="34"/>
              </a:rPr>
              <a:t>Aucune</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mesure</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n'est</a:t>
            </a:r>
            <a:r>
              <a:rPr lang="en-CA" sz="2000" b="0" i="0" u="none" strike="noStrike" kern="1200" cap="none" spc="0" baseline="0" dirty="0">
                <a:solidFill>
                  <a:srgbClr val="000000"/>
                </a:solidFill>
                <a:uFillTx/>
                <a:latin typeface="Calibri" pitchFamily="34"/>
              </a:rPr>
              <a:t> prise pour </a:t>
            </a:r>
            <a:r>
              <a:rPr lang="en-CA" sz="2000" b="0" i="0" u="none" strike="noStrike" kern="1200" cap="none" spc="0" baseline="0" dirty="0" err="1">
                <a:solidFill>
                  <a:srgbClr val="000000"/>
                </a:solidFill>
                <a:uFillTx/>
                <a:latin typeface="Calibri" pitchFamily="34"/>
              </a:rPr>
              <a:t>contrôler</a:t>
            </a:r>
            <a:r>
              <a:rPr lang="en-CA" sz="2000" b="0" i="0" u="none" strike="noStrike" kern="1200" cap="none" spc="0" baseline="0" dirty="0">
                <a:solidFill>
                  <a:srgbClr val="000000"/>
                </a:solidFill>
                <a:uFillTx/>
                <a:latin typeface="Calibri" pitchFamily="34"/>
              </a:rPr>
              <a:t> la </a:t>
            </a:r>
            <a:r>
              <a:rPr lang="en-CA" sz="2000" b="0" i="0" u="none" strike="noStrike" kern="1200" cap="none" spc="0" baseline="0" dirty="0" err="1">
                <a:solidFill>
                  <a:srgbClr val="000000"/>
                </a:solidFill>
                <a:uFillTx/>
                <a:latin typeface="Calibri" pitchFamily="34"/>
              </a:rPr>
              <a:t>maladie</a:t>
            </a:r>
            <a:r>
              <a:rPr lang="en-CA" sz="2000" b="0" i="0" u="none" strike="noStrike" kern="1200" cap="none" spc="0" baseline="0" dirty="0">
                <a:solidFill>
                  <a:srgbClr val="000000"/>
                </a:solidFill>
                <a:uFillTx/>
                <a:latin typeface="Calibri" pitchFamily="34"/>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600" b="0" i="0" u="none" strike="noStrike" kern="1200" cap="none" spc="0" baseline="0" dirty="0">
              <a:solidFill>
                <a:srgbClr val="000000"/>
              </a:solidFill>
              <a:uFillTx/>
              <a:latin typeface="Calibri" pitchFamily="3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CC52-D11F-4A12-0783-5333AE11C14A}"/>
              </a:ext>
            </a:extLst>
          </p:cNvPr>
          <p:cNvSpPr txBox="1">
            <a:spLocks noGrp="1"/>
          </p:cNvSpPr>
          <p:nvPr>
            <p:ph type="title"/>
          </p:nvPr>
        </p:nvSpPr>
        <p:spPr>
          <a:xfrm>
            <a:off x="113449" y="-212489"/>
            <a:ext cx="11546569" cy="1325559"/>
          </a:xfrm>
        </p:spPr>
        <p:txBody>
          <a:bodyPr/>
          <a:lstStyle/>
          <a:p>
            <a:r>
              <a:rPr lang="en-US" sz="3200" dirty="0"/>
              <a:t>La </a:t>
            </a:r>
            <a:r>
              <a:rPr lang="en-US" sz="3200" err="1"/>
              <a:t>tique</a:t>
            </a:r>
            <a:r>
              <a:rPr lang="en-US" sz="3200" dirty="0"/>
              <a:t> </a:t>
            </a:r>
            <a:r>
              <a:rPr lang="en-US" sz="3200" err="1"/>
              <a:t>asiatique</a:t>
            </a:r>
            <a:r>
              <a:rPr lang="en-US" sz="3200" dirty="0"/>
              <a:t> à longues </a:t>
            </a:r>
            <a:r>
              <a:rPr lang="en-US" sz="3200" err="1"/>
              <a:t>cornes</a:t>
            </a:r>
            <a:r>
              <a:rPr lang="en-US" sz="3200" dirty="0"/>
              <a:t> et la </a:t>
            </a:r>
            <a:r>
              <a:rPr lang="en-US" sz="3200" dirty="0">
                <a:ea typeface="Calibri"/>
                <a:cs typeface="Calibri"/>
              </a:rPr>
              <a:t>Theilériose</a:t>
            </a:r>
            <a:r>
              <a:rPr lang="en-US" sz="3200" dirty="0"/>
              <a:t> aux États-Unis</a:t>
            </a:r>
            <a:endParaRPr lang="en-CA" sz="3200" dirty="0"/>
          </a:p>
        </p:txBody>
      </p:sp>
      <p:sp>
        <p:nvSpPr>
          <p:cNvPr id="3" name="Text Placeholder 2">
            <a:extLst>
              <a:ext uri="{FF2B5EF4-FFF2-40B4-BE49-F238E27FC236}">
                <a16:creationId xmlns:a16="http://schemas.microsoft.com/office/drawing/2014/main" id="{B76C0BC5-FE82-DAD8-CDAD-F065119681DD}"/>
              </a:ext>
            </a:extLst>
          </p:cNvPr>
          <p:cNvSpPr txBox="1">
            <a:spLocks noGrp="1"/>
          </p:cNvSpPr>
          <p:nvPr>
            <p:ph type="body" idx="4294967295"/>
          </p:nvPr>
        </p:nvSpPr>
        <p:spPr>
          <a:xfrm>
            <a:off x="220498" y="764326"/>
            <a:ext cx="6475021" cy="6064373"/>
          </a:xfrm>
        </p:spPr>
        <p:txBody>
          <a:bodyPr/>
          <a:lstStyle/>
          <a:p>
            <a:pPr lvl="0"/>
            <a:r>
              <a:rPr lang="en-CA" sz="2400" dirty="0" err="1"/>
              <a:t>Depuis</a:t>
            </a:r>
            <a:r>
              <a:rPr lang="en-CA" sz="2400" dirty="0"/>
              <a:t> le dernier </a:t>
            </a:r>
            <a:r>
              <a:rPr lang="en-CA" sz="2400" dirty="0" err="1"/>
              <a:t>appel</a:t>
            </a:r>
            <a:r>
              <a:rPr lang="en-CA" sz="2400" dirty="0"/>
              <a:t> du SCSSA, </a:t>
            </a:r>
            <a:r>
              <a:rPr lang="en-CA" sz="2400" dirty="0">
                <a:solidFill>
                  <a:srgbClr val="0070C0"/>
                </a:solidFill>
                <a:hlinkClick r:id="rId3">
                  <a:extLst>
                    <a:ext uri="{A12FA001-AC4F-418D-AE19-62706E023703}">
                      <ahyp:hlinkClr xmlns:ahyp="http://schemas.microsoft.com/office/drawing/2018/hyperlinkcolor" val="tx"/>
                    </a:ext>
                  </a:extLst>
                </a:hlinkClick>
              </a:rPr>
              <a:t>le Kansas </a:t>
            </a:r>
            <a:r>
              <a:rPr lang="en-CA" sz="2400" dirty="0"/>
              <a:t>a </a:t>
            </a:r>
            <a:r>
              <a:rPr lang="en-CA" sz="2400" dirty="0" err="1"/>
              <a:t>signalé</a:t>
            </a:r>
            <a:r>
              <a:rPr lang="en-CA" sz="2400" dirty="0"/>
              <a:t> </a:t>
            </a:r>
            <a:r>
              <a:rPr lang="en-CA" sz="2400" dirty="0" err="1"/>
              <a:t>sa</a:t>
            </a:r>
            <a:r>
              <a:rPr lang="en-CA" sz="2400" dirty="0"/>
              <a:t> première </a:t>
            </a:r>
            <a:r>
              <a:rPr lang="en-CA" sz="2400" dirty="0" err="1"/>
              <a:t>détection</a:t>
            </a:r>
            <a:r>
              <a:rPr lang="en-CA" sz="2400" dirty="0"/>
              <a:t> </a:t>
            </a:r>
            <a:r>
              <a:rPr lang="en-CA" sz="2400" dirty="0" err="1"/>
              <a:t>en</a:t>
            </a:r>
            <a:r>
              <a:rPr lang="en-CA" sz="2400" dirty="0"/>
              <a:t> </a:t>
            </a:r>
            <a:r>
              <a:rPr lang="en-CA" sz="2400" dirty="0" err="1"/>
              <a:t>octobre</a:t>
            </a:r>
            <a:r>
              <a:rPr lang="en-CA" sz="2400" dirty="0"/>
              <a:t> 2025.</a:t>
            </a:r>
            <a:endParaRPr lang="en-CA" sz="2400" dirty="0">
              <a:ea typeface="Calibri"/>
              <a:cs typeface="Calibri"/>
            </a:endParaRPr>
          </a:p>
          <a:p>
            <a:pPr lvl="1">
              <a:buFont typeface="Courier New" pitchFamily="34"/>
              <a:buChar char="o"/>
            </a:pPr>
            <a:r>
              <a:rPr lang="en-CA" dirty="0" err="1">
                <a:ea typeface="Calibri"/>
                <a:cs typeface="Calibri"/>
              </a:rPr>
              <a:t>Découverte</a:t>
            </a:r>
            <a:r>
              <a:rPr lang="en-CA" dirty="0">
                <a:ea typeface="Calibri"/>
                <a:cs typeface="Calibri"/>
              </a:rPr>
              <a:t> sur un </a:t>
            </a:r>
            <a:r>
              <a:rPr lang="en-CA" dirty="0" err="1">
                <a:ea typeface="Calibri"/>
                <a:cs typeface="Calibri"/>
              </a:rPr>
              <a:t>chien</a:t>
            </a:r>
            <a:r>
              <a:rPr lang="en-CA" dirty="0">
                <a:ea typeface="Calibri"/>
                <a:cs typeface="Calibri"/>
              </a:rPr>
              <a:t> dans le </a:t>
            </a:r>
            <a:r>
              <a:rPr lang="en-CA" dirty="0" err="1">
                <a:ea typeface="Calibri"/>
                <a:cs typeface="Calibri"/>
              </a:rPr>
              <a:t>comté</a:t>
            </a:r>
            <a:r>
              <a:rPr lang="en-CA" dirty="0">
                <a:ea typeface="Calibri"/>
                <a:cs typeface="Calibri"/>
              </a:rPr>
              <a:t> de Franklin </a:t>
            </a:r>
          </a:p>
          <a:p>
            <a:pPr lvl="0"/>
            <a:r>
              <a:rPr lang="en-CA" sz="2400" dirty="0"/>
              <a:t>25 États + Washington D.C. </a:t>
            </a:r>
            <a:r>
              <a:rPr lang="en-CA" sz="2400" dirty="0" err="1"/>
              <a:t>désormais</a:t>
            </a:r>
            <a:r>
              <a:rPr lang="en-CA" sz="2400" dirty="0"/>
              <a:t> </a:t>
            </a:r>
            <a:r>
              <a:rPr lang="en-CA" sz="2400" dirty="0" err="1"/>
              <a:t>touchés</a:t>
            </a:r>
            <a:endParaRPr lang="en-CA" sz="2400" dirty="0"/>
          </a:p>
          <a:p>
            <a:pPr lvl="0"/>
            <a:r>
              <a:rPr lang="en-CA" sz="2400" dirty="0">
                <a:solidFill>
                  <a:srgbClr val="0070C0"/>
                </a:solidFill>
                <a:hlinkClick r:id="rId4">
                  <a:extLst>
                    <a:ext uri="{A12FA001-AC4F-418D-AE19-62706E023703}">
                      <ahyp:hlinkClr xmlns:ahyp="http://schemas.microsoft.com/office/drawing/2018/hyperlinkcolor" val="tx"/>
                    </a:ext>
                  </a:extLst>
                </a:hlinkClick>
              </a:rPr>
              <a:t>Le Kansas </a:t>
            </a:r>
            <a:r>
              <a:rPr lang="en-CA" sz="2400" dirty="0"/>
              <a:t>a </a:t>
            </a:r>
            <a:r>
              <a:rPr lang="en-CA" sz="2400" dirty="0" err="1"/>
              <a:t>également</a:t>
            </a:r>
            <a:r>
              <a:rPr lang="en-CA" sz="2400" dirty="0"/>
              <a:t> </a:t>
            </a:r>
            <a:r>
              <a:rPr lang="en-CA" sz="2400" dirty="0" err="1"/>
              <a:t>récemment</a:t>
            </a:r>
            <a:r>
              <a:rPr lang="en-CA" sz="2400" dirty="0"/>
              <a:t> </a:t>
            </a:r>
            <a:r>
              <a:rPr lang="en-CA" sz="2400" dirty="0" err="1"/>
              <a:t>signalé</a:t>
            </a:r>
            <a:r>
              <a:rPr lang="en-CA" sz="2400" dirty="0"/>
              <a:t> des </a:t>
            </a:r>
            <a:r>
              <a:rPr lang="en-CA" sz="2400" dirty="0" err="1"/>
              <a:t>cas</a:t>
            </a:r>
            <a:r>
              <a:rPr lang="en-CA" sz="2400" dirty="0"/>
              <a:t> de </a:t>
            </a:r>
            <a:r>
              <a:rPr lang="en-CA" sz="2400" dirty="0" err="1"/>
              <a:t>theilériose</a:t>
            </a:r>
            <a:r>
              <a:rPr lang="en-CA" sz="2400" dirty="0"/>
              <a:t> chez des </a:t>
            </a:r>
            <a:r>
              <a:rPr lang="en-CA" sz="2400" dirty="0" err="1"/>
              <a:t>bovins</a:t>
            </a:r>
            <a:r>
              <a:rPr lang="en-CA" sz="2400" dirty="0"/>
              <a:t> </a:t>
            </a:r>
            <a:r>
              <a:rPr lang="en-CA" sz="2400" dirty="0" err="1"/>
              <a:t>importés</a:t>
            </a:r>
            <a:r>
              <a:rPr lang="en-CA" sz="2400" dirty="0"/>
              <a:t> dans </a:t>
            </a:r>
            <a:r>
              <a:rPr lang="en-CA" sz="2400" dirty="0" err="1"/>
              <a:t>l'État</a:t>
            </a:r>
            <a:r>
              <a:rPr lang="en-CA" sz="2400" dirty="0"/>
              <a:t> (on ignore </a:t>
            </a:r>
            <a:r>
              <a:rPr lang="en-CA" sz="2400" dirty="0" err="1"/>
              <a:t>d'où</a:t>
            </a:r>
            <a:r>
              <a:rPr lang="en-CA" sz="2400" dirty="0"/>
              <a:t>)</a:t>
            </a:r>
            <a:endParaRPr lang="en-CA" sz="2400" dirty="0">
              <a:ea typeface="Calibri"/>
              <a:cs typeface="Calibri"/>
            </a:endParaRPr>
          </a:p>
          <a:p>
            <a:pPr lvl="0"/>
            <a:r>
              <a:rPr lang="en-CA" sz="2400" dirty="0">
                <a:ea typeface="Calibri"/>
                <a:cs typeface="Calibri"/>
              </a:rPr>
              <a:t>La </a:t>
            </a:r>
            <a:r>
              <a:rPr lang="en-CA" sz="2400" dirty="0" err="1">
                <a:ea typeface="Calibri"/>
                <a:cs typeface="Calibri"/>
              </a:rPr>
              <a:t>theilériose</a:t>
            </a:r>
            <a:r>
              <a:rPr lang="en-CA" sz="2400" dirty="0">
                <a:ea typeface="Calibri"/>
                <a:cs typeface="Calibri"/>
              </a:rPr>
              <a:t> </a:t>
            </a:r>
            <a:r>
              <a:rPr lang="en-CA" sz="2400" dirty="0" err="1">
                <a:ea typeface="Calibri"/>
                <a:cs typeface="Calibri"/>
              </a:rPr>
              <a:t>est</a:t>
            </a:r>
            <a:r>
              <a:rPr lang="en-CA" sz="2400" dirty="0">
                <a:ea typeface="Calibri"/>
                <a:cs typeface="Calibri"/>
              </a:rPr>
              <a:t> </a:t>
            </a:r>
            <a:r>
              <a:rPr lang="en-CA" sz="2400" dirty="0" err="1">
                <a:ea typeface="Calibri"/>
                <a:cs typeface="Calibri"/>
              </a:rPr>
              <a:t>transmise</a:t>
            </a:r>
            <a:r>
              <a:rPr lang="en-CA" sz="2400" dirty="0">
                <a:ea typeface="Calibri"/>
                <a:cs typeface="Calibri"/>
              </a:rPr>
              <a:t> par les </a:t>
            </a:r>
            <a:r>
              <a:rPr lang="en-CA" sz="2400" dirty="0" err="1">
                <a:ea typeface="Calibri"/>
                <a:cs typeface="Calibri"/>
              </a:rPr>
              <a:t>tiques</a:t>
            </a:r>
            <a:r>
              <a:rPr lang="en-CA" sz="2400" dirty="0">
                <a:ea typeface="Calibri"/>
                <a:cs typeface="Calibri"/>
              </a:rPr>
              <a:t>, </a:t>
            </a:r>
            <a:r>
              <a:rPr lang="en-CA" sz="2400" dirty="0" err="1">
                <a:ea typeface="Calibri"/>
                <a:cs typeface="Calibri"/>
              </a:rPr>
              <a:t>mais</a:t>
            </a:r>
            <a:r>
              <a:rPr lang="en-CA" sz="2400" dirty="0">
                <a:ea typeface="Calibri"/>
                <a:cs typeface="Calibri"/>
              </a:rPr>
              <a:t> les mouches, les </a:t>
            </a:r>
            <a:r>
              <a:rPr lang="en-CA" sz="2400" dirty="0" err="1">
                <a:ea typeface="Calibri"/>
                <a:cs typeface="Calibri"/>
              </a:rPr>
              <a:t>moustiques</a:t>
            </a:r>
            <a:r>
              <a:rPr lang="en-CA" sz="2400" dirty="0">
                <a:ea typeface="Calibri"/>
                <a:cs typeface="Calibri"/>
              </a:rPr>
              <a:t> et les </a:t>
            </a:r>
            <a:r>
              <a:rPr lang="en-CA" sz="2400" dirty="0" err="1">
                <a:ea typeface="Calibri"/>
                <a:cs typeface="Calibri"/>
              </a:rPr>
              <a:t>poux</a:t>
            </a:r>
            <a:r>
              <a:rPr lang="en-CA" sz="2400" dirty="0">
                <a:ea typeface="Calibri"/>
                <a:cs typeface="Calibri"/>
              </a:rPr>
              <a:t> </a:t>
            </a:r>
            <a:r>
              <a:rPr lang="en-CA" sz="2400" dirty="0" err="1">
                <a:ea typeface="Calibri"/>
                <a:cs typeface="Calibri"/>
              </a:rPr>
              <a:t>peuvent</a:t>
            </a:r>
            <a:r>
              <a:rPr lang="en-CA" sz="2400" dirty="0">
                <a:ea typeface="Calibri"/>
                <a:cs typeface="Calibri"/>
              </a:rPr>
              <a:t> </a:t>
            </a:r>
            <a:r>
              <a:rPr lang="en-CA" sz="2400" dirty="0" err="1">
                <a:ea typeface="Calibri"/>
                <a:cs typeface="Calibri"/>
              </a:rPr>
              <a:t>également</a:t>
            </a:r>
            <a:r>
              <a:rPr lang="en-CA" sz="2400" dirty="0">
                <a:ea typeface="Calibri"/>
                <a:cs typeface="Calibri"/>
              </a:rPr>
              <a:t> </a:t>
            </a:r>
            <a:r>
              <a:rPr lang="en-CA" sz="2400" dirty="0" err="1">
                <a:ea typeface="Calibri"/>
                <a:cs typeface="Calibri"/>
              </a:rPr>
              <a:t>jouer</a:t>
            </a:r>
            <a:r>
              <a:rPr lang="en-CA" sz="2400" dirty="0">
                <a:ea typeface="Calibri"/>
                <a:cs typeface="Calibri"/>
              </a:rPr>
              <a:t> un </a:t>
            </a:r>
            <a:r>
              <a:rPr lang="en-CA" sz="2400" dirty="0" err="1">
                <a:ea typeface="Calibri"/>
                <a:cs typeface="Calibri"/>
              </a:rPr>
              <a:t>rôle</a:t>
            </a:r>
            <a:r>
              <a:rPr lang="en-CA" sz="2400" dirty="0">
                <a:ea typeface="Calibri"/>
                <a:cs typeface="Calibri"/>
              </a:rPr>
              <a:t> </a:t>
            </a:r>
          </a:p>
          <a:p>
            <a:pPr marL="0" lvl="0" indent="0">
              <a:buNone/>
            </a:pPr>
            <a:endParaRPr lang="en-CA" sz="2400" dirty="0">
              <a:ea typeface="Calibri"/>
              <a:cs typeface="Calibri"/>
            </a:endParaRPr>
          </a:p>
          <a:p>
            <a:pPr marL="0" lvl="0" indent="0">
              <a:buNone/>
            </a:pPr>
            <a:endParaRPr lang="en-CA" sz="2400" dirty="0">
              <a:ea typeface="Calibri"/>
              <a:cs typeface="Calibri"/>
            </a:endParaRPr>
          </a:p>
          <a:p>
            <a:pPr lvl="0"/>
            <a:endParaRPr lang="en-CA" sz="1800" dirty="0">
              <a:ea typeface="Calibri"/>
              <a:cs typeface="Calibri"/>
            </a:endParaRPr>
          </a:p>
        </p:txBody>
      </p:sp>
      <p:sp>
        <p:nvSpPr>
          <p:cNvPr id="4" name="Rectangle 2">
            <a:extLst>
              <a:ext uri="{FF2B5EF4-FFF2-40B4-BE49-F238E27FC236}">
                <a16:creationId xmlns:a16="http://schemas.microsoft.com/office/drawing/2014/main" id="{A7342E1C-268D-8F78-7FFB-22EA48BF91FA}"/>
              </a:ext>
            </a:extLst>
          </p:cNvPr>
          <p:cNvSpPr/>
          <p:nvPr/>
        </p:nvSpPr>
        <p:spPr>
          <a:xfrm>
            <a:off x="6881810" y="3513133"/>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5" name="TextBox 3">
            <a:extLst>
              <a:ext uri="{FF2B5EF4-FFF2-40B4-BE49-F238E27FC236}">
                <a16:creationId xmlns:a16="http://schemas.microsoft.com/office/drawing/2014/main" id="{D87DCE88-7512-9BE4-2D21-0B5B56F92CD6}"/>
              </a:ext>
            </a:extLst>
          </p:cNvPr>
          <p:cNvSpPr txBox="1"/>
          <p:nvPr/>
        </p:nvSpPr>
        <p:spPr>
          <a:xfrm>
            <a:off x="6695519" y="6361918"/>
            <a:ext cx="4881246"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Rapport sur la situation </a:t>
            </a:r>
            <a:r>
              <a:rPr lang="en-CA" sz="14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concernant</a:t>
            </a:r>
            <a:r>
              <a:rPr lang="en-CA" sz="1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la </a:t>
            </a:r>
            <a:r>
              <a:rPr lang="en-CA" sz="14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tique</a:t>
            </a:r>
            <a:r>
              <a:rPr lang="en-CA" sz="1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à longues </a:t>
            </a:r>
            <a:r>
              <a:rPr lang="en-CA" sz="14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cornes</a:t>
            </a:r>
            <a:r>
              <a:rPr lang="en-CA" sz="1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a:t>
            </a:r>
            <a:r>
              <a:rPr lang="en-CA" sz="14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asiatique</a:t>
            </a:r>
            <a:r>
              <a:rPr lang="en-CA" sz="1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 The Tick App</a:t>
            </a:r>
            <a:endParaRPr lang="en-CA" sz="1400" b="0" i="0" u="none" strike="noStrike" kern="1200" cap="none" spc="0" baseline="0" dirty="0">
              <a:solidFill>
                <a:srgbClr val="0070C0"/>
              </a:solidFill>
              <a:uFillTx/>
              <a:latin typeface="Calibri" pitchFamily="34"/>
            </a:endParaRPr>
          </a:p>
        </p:txBody>
      </p:sp>
      <p:pic>
        <p:nvPicPr>
          <p:cNvPr id="6" name="Picture 3">
            <a:extLst>
              <a:ext uri="{FF2B5EF4-FFF2-40B4-BE49-F238E27FC236}">
                <a16:creationId xmlns:a16="http://schemas.microsoft.com/office/drawing/2014/main" id="{C5AF0F7A-6C01-EB17-8DBC-01C13DC447A7}"/>
              </a:ext>
            </a:extLst>
          </p:cNvPr>
          <p:cNvPicPr>
            <a:picLocks noChangeAspect="1"/>
          </p:cNvPicPr>
          <p:nvPr/>
        </p:nvPicPr>
        <p:blipFill>
          <a:blip r:embed="rId6"/>
          <a:stretch>
            <a:fillRect/>
          </a:stretch>
        </p:blipFill>
        <p:spPr>
          <a:xfrm>
            <a:off x="7255654" y="701445"/>
            <a:ext cx="4494047" cy="2867274"/>
          </a:xfrm>
          <a:prstGeom prst="rect">
            <a:avLst/>
          </a:prstGeom>
          <a:noFill/>
          <a:ln cap="flat">
            <a:noFill/>
          </a:ln>
        </p:spPr>
      </p:pic>
      <p:sp>
        <p:nvSpPr>
          <p:cNvPr id="7" name="Oval 5">
            <a:extLst>
              <a:ext uri="{FF2B5EF4-FFF2-40B4-BE49-F238E27FC236}">
                <a16:creationId xmlns:a16="http://schemas.microsoft.com/office/drawing/2014/main" id="{B78A6050-6B53-FAAA-14C6-CE32E4BCFF6D}"/>
              </a:ext>
            </a:extLst>
          </p:cNvPr>
          <p:cNvSpPr/>
          <p:nvPr/>
        </p:nvSpPr>
        <p:spPr>
          <a:xfrm>
            <a:off x="7793979" y="1846831"/>
            <a:ext cx="182880" cy="19878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pic>
        <p:nvPicPr>
          <p:cNvPr id="8" name="Picture 8">
            <a:extLst>
              <a:ext uri="{FF2B5EF4-FFF2-40B4-BE49-F238E27FC236}">
                <a16:creationId xmlns:a16="http://schemas.microsoft.com/office/drawing/2014/main" id="{FF472FD7-3E8E-B325-9BB8-D177F5BFBF5D}"/>
              </a:ext>
            </a:extLst>
          </p:cNvPr>
          <p:cNvPicPr>
            <a:picLocks noChangeAspect="1"/>
          </p:cNvPicPr>
          <p:nvPr/>
        </p:nvPicPr>
        <p:blipFill>
          <a:blip r:embed="rId7"/>
          <a:stretch>
            <a:fillRect/>
          </a:stretch>
        </p:blipFill>
        <p:spPr>
          <a:xfrm>
            <a:off x="6808246" y="3678475"/>
            <a:ext cx="5268024" cy="2683443"/>
          </a:xfrm>
          <a:prstGeom prst="rect">
            <a:avLst/>
          </a:prstGeom>
          <a:noFill/>
          <a:ln w="28575"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6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F0E3-7846-E40A-7FDE-1F5CF76BC957}"/>
              </a:ext>
            </a:extLst>
          </p:cNvPr>
          <p:cNvSpPr txBox="1">
            <a:spLocks noGrp="1"/>
          </p:cNvSpPr>
          <p:nvPr>
            <p:ph type="title"/>
          </p:nvPr>
        </p:nvSpPr>
        <p:spPr>
          <a:xfrm>
            <a:off x="338958" y="135212"/>
            <a:ext cx="10515600" cy="1325559"/>
          </a:xfrm>
        </p:spPr>
        <p:txBody>
          <a:bodyPr/>
          <a:lstStyle/>
          <a:p>
            <a:pPr lvl="0"/>
            <a:r>
              <a:rPr lang="en-CA" dirty="0" err="1"/>
              <a:t>Encéphalite</a:t>
            </a:r>
            <a:r>
              <a:rPr lang="en-CA" dirty="0"/>
              <a:t> à </a:t>
            </a:r>
            <a:r>
              <a:rPr lang="en-CA" dirty="0" err="1"/>
              <a:t>tiques</a:t>
            </a:r>
            <a:endParaRPr lang="en-CA" dirty="0"/>
          </a:p>
        </p:txBody>
      </p:sp>
      <p:sp>
        <p:nvSpPr>
          <p:cNvPr id="3" name="Text Placeholder 2">
            <a:extLst>
              <a:ext uri="{FF2B5EF4-FFF2-40B4-BE49-F238E27FC236}">
                <a16:creationId xmlns:a16="http://schemas.microsoft.com/office/drawing/2014/main" id="{C5852D4E-33D7-4122-84D0-2832D9C9A2D7}"/>
              </a:ext>
            </a:extLst>
          </p:cNvPr>
          <p:cNvSpPr txBox="1">
            <a:spLocks noGrp="1"/>
          </p:cNvSpPr>
          <p:nvPr>
            <p:ph idx="1"/>
          </p:nvPr>
        </p:nvSpPr>
        <p:spPr>
          <a:xfrm>
            <a:off x="625362" y="1405966"/>
            <a:ext cx="5181603" cy="4351336"/>
          </a:xfrm>
        </p:spPr>
        <p:txBody>
          <a:bodyPr/>
          <a:lstStyle/>
          <a:p>
            <a:pPr lvl="0"/>
            <a:r>
              <a:rPr lang="en-CA" sz="2400" dirty="0">
                <a:solidFill>
                  <a:srgbClr val="0070C0"/>
                </a:solidFill>
                <a:hlinkClick r:id="rId3">
                  <a:extLst>
                    <a:ext uri="{A12FA001-AC4F-418D-AE19-62706E023703}">
                      <ahyp:hlinkClr xmlns:ahyp="http://schemas.microsoft.com/office/drawing/2018/hyperlinkcolor" val="tx"/>
                    </a:ext>
                  </a:extLst>
                </a:hlinkClick>
              </a:rPr>
              <a:t>Rapport </a:t>
            </a:r>
            <a:r>
              <a:rPr lang="en-CA" sz="2400" dirty="0" err="1">
                <a:solidFill>
                  <a:srgbClr val="0070C0"/>
                </a:solidFill>
                <a:hlinkClick r:id="rId3">
                  <a:extLst>
                    <a:ext uri="{A12FA001-AC4F-418D-AE19-62706E023703}">
                      <ahyp:hlinkClr xmlns:ahyp="http://schemas.microsoft.com/office/drawing/2018/hyperlinkcolor" val="tx"/>
                    </a:ext>
                  </a:extLst>
                </a:hlinkClick>
              </a:rPr>
              <a:t>GeoSentinel</a:t>
            </a:r>
            <a:r>
              <a:rPr lang="en-CA" sz="2400" dirty="0">
                <a:solidFill>
                  <a:srgbClr val="0070C0"/>
                </a:solidFill>
                <a:hlinkClick r:id="rId3">
                  <a:extLst>
                    <a:ext uri="{A12FA001-AC4F-418D-AE19-62706E023703}">
                      <ahyp:hlinkClr xmlns:ahyp="http://schemas.microsoft.com/office/drawing/2018/hyperlinkcolor" val="tx"/>
                    </a:ext>
                  </a:extLst>
                </a:hlinkClick>
              </a:rPr>
              <a:t> – </a:t>
            </a:r>
            <a:r>
              <a:rPr lang="en-CA" sz="2400" dirty="0" err="1">
                <a:solidFill>
                  <a:srgbClr val="0070C0"/>
                </a:solidFill>
                <a:hlinkClick r:id="rId3">
                  <a:extLst>
                    <a:ext uri="{A12FA001-AC4F-418D-AE19-62706E023703}">
                      <ahyp:hlinkClr xmlns:ahyp="http://schemas.microsoft.com/office/drawing/2018/hyperlinkcolor" val="tx"/>
                    </a:ext>
                  </a:extLst>
                </a:hlinkClick>
              </a:rPr>
              <a:t>Encéphalite</a:t>
            </a:r>
            <a:r>
              <a:rPr lang="en-CA" sz="2400" dirty="0">
                <a:solidFill>
                  <a:srgbClr val="0070C0"/>
                </a:solidFill>
                <a:hlinkClick r:id="rId3">
                  <a:extLst>
                    <a:ext uri="{A12FA001-AC4F-418D-AE19-62706E023703}">
                      <ahyp:hlinkClr xmlns:ahyp="http://schemas.microsoft.com/office/drawing/2018/hyperlinkcolor" val="tx"/>
                    </a:ext>
                  </a:extLst>
                </a:hlinkClick>
              </a:rPr>
              <a:t> à </a:t>
            </a:r>
            <a:r>
              <a:rPr lang="en-CA" sz="2400" dirty="0" err="1">
                <a:solidFill>
                  <a:srgbClr val="0070C0"/>
                </a:solidFill>
                <a:hlinkClick r:id="rId3">
                  <a:extLst>
                    <a:ext uri="{A12FA001-AC4F-418D-AE19-62706E023703}">
                      <ahyp:hlinkClr xmlns:ahyp="http://schemas.microsoft.com/office/drawing/2018/hyperlinkcolor" val="tx"/>
                    </a:ext>
                  </a:extLst>
                </a:hlinkClick>
              </a:rPr>
              <a:t>tiques</a:t>
            </a:r>
            <a:r>
              <a:rPr lang="en-CA" sz="2400" dirty="0">
                <a:solidFill>
                  <a:srgbClr val="0070C0"/>
                </a:solidFill>
                <a:hlinkClick r:id="rId3">
                  <a:extLst>
                    <a:ext uri="{A12FA001-AC4F-418D-AE19-62706E023703}">
                      <ahyp:hlinkClr xmlns:ahyp="http://schemas.microsoft.com/office/drawing/2018/hyperlinkcolor" val="tx"/>
                    </a:ext>
                  </a:extLst>
                </a:hlinkClick>
              </a:rPr>
              <a:t> chez un voyageur revenant au Canada après un séjour </a:t>
            </a:r>
            <a:r>
              <a:rPr lang="en-CA" sz="2400" dirty="0" err="1">
                <a:solidFill>
                  <a:srgbClr val="0070C0"/>
                </a:solidFill>
                <a:hlinkClick r:id="rId3">
                  <a:extLst>
                    <a:ext uri="{A12FA001-AC4F-418D-AE19-62706E023703}">
                      <ahyp:hlinkClr xmlns:ahyp="http://schemas.microsoft.com/office/drawing/2018/hyperlinkcolor" val="tx"/>
                    </a:ext>
                  </a:extLst>
                </a:hlinkClick>
              </a:rPr>
              <a:t>en</a:t>
            </a:r>
            <a:r>
              <a:rPr lang="en-CA" sz="2400" dirty="0">
                <a:solidFill>
                  <a:srgbClr val="0070C0"/>
                </a:solidFill>
                <a:hlinkClick r:id="rId3">
                  <a:extLst>
                    <a:ext uri="{A12FA001-AC4F-418D-AE19-62706E023703}">
                      <ahyp:hlinkClr xmlns:ahyp="http://schemas.microsoft.com/office/drawing/2018/hyperlinkcolor" val="tx"/>
                    </a:ext>
                  </a:extLst>
                </a:hlinkClick>
              </a:rPr>
              <a:t> République </a:t>
            </a:r>
            <a:r>
              <a:rPr lang="en-CA" sz="2400" dirty="0" err="1">
                <a:solidFill>
                  <a:srgbClr val="0070C0"/>
                </a:solidFill>
                <a:hlinkClick r:id="rId3">
                  <a:extLst>
                    <a:ext uri="{A12FA001-AC4F-418D-AE19-62706E023703}">
                      <ahyp:hlinkClr xmlns:ahyp="http://schemas.microsoft.com/office/drawing/2018/hyperlinkcolor" val="tx"/>
                    </a:ext>
                  </a:extLst>
                </a:hlinkClick>
              </a:rPr>
              <a:t>tchèque</a:t>
            </a:r>
            <a:r>
              <a:rPr lang="en-CA" sz="2400" dirty="0">
                <a:solidFill>
                  <a:srgbClr val="0070C0"/>
                </a:solidFill>
                <a:hlinkClick r:id="rId3">
                  <a:extLst>
                    <a:ext uri="{A12FA001-AC4F-418D-AE19-62706E023703}">
                      <ahyp:hlinkClr xmlns:ahyp="http://schemas.microsoft.com/office/drawing/2018/hyperlinkcolor" val="tx"/>
                    </a:ext>
                  </a:extLst>
                </a:hlinkClick>
              </a:rPr>
              <a:t> ; </a:t>
            </a:r>
            <a:r>
              <a:rPr lang="en-CA" sz="2400" dirty="0" err="1">
                <a:solidFill>
                  <a:srgbClr val="0070C0"/>
                </a:solidFill>
                <a:hlinkClick r:id="rId3">
                  <a:extLst>
                    <a:ext uri="{A12FA001-AC4F-418D-AE19-62706E023703}">
                      <ahyp:hlinkClr xmlns:ahyp="http://schemas.microsoft.com/office/drawing/2018/hyperlinkcolor" val="tx"/>
                    </a:ext>
                  </a:extLst>
                </a:hlinkClick>
              </a:rPr>
              <a:t>considérations</a:t>
            </a:r>
            <a:r>
              <a:rPr lang="en-CA" sz="2400" dirty="0">
                <a:solidFill>
                  <a:srgbClr val="0070C0"/>
                </a:solidFill>
                <a:hlinkClick r:id="rId3">
                  <a:extLst>
                    <a:ext uri="{A12FA001-AC4F-418D-AE19-62706E023703}">
                      <ahyp:hlinkClr xmlns:ahyp="http://schemas.microsoft.com/office/drawing/2018/hyperlinkcolor" val="tx"/>
                    </a:ext>
                  </a:extLst>
                </a:hlinkClick>
              </a:rPr>
              <a:t> relatives aux tests </a:t>
            </a:r>
            <a:r>
              <a:rPr lang="en-CA" sz="2400" dirty="0" err="1">
                <a:solidFill>
                  <a:srgbClr val="0070C0"/>
                </a:solidFill>
                <a:hlinkClick r:id="rId3">
                  <a:extLst>
                    <a:ext uri="{A12FA001-AC4F-418D-AE19-62706E023703}">
                      <ahyp:hlinkClr xmlns:ahyp="http://schemas.microsoft.com/office/drawing/2018/hyperlinkcolor" val="tx"/>
                    </a:ext>
                  </a:extLst>
                </a:hlinkClick>
              </a:rPr>
              <a:t>diagnostiques</a:t>
            </a:r>
            <a:r>
              <a:rPr lang="en-CA" sz="2400" dirty="0">
                <a:solidFill>
                  <a:srgbClr val="0070C0"/>
                </a:solidFill>
                <a:hlinkClick r:id="rId3">
                  <a:extLst>
                    <a:ext uri="{A12FA001-AC4F-418D-AE19-62706E023703}">
                      <ahyp:hlinkClr xmlns:ahyp="http://schemas.microsoft.com/office/drawing/2018/hyperlinkcolor" val="tx"/>
                    </a:ext>
                  </a:extLst>
                </a:hlinkClick>
              </a:rPr>
              <a:t> et aux conseils </a:t>
            </a:r>
            <a:r>
              <a:rPr lang="en-CA" sz="2400" dirty="0" err="1">
                <a:solidFill>
                  <a:srgbClr val="0070C0"/>
                </a:solidFill>
                <a:hlinkClick r:id="rId3">
                  <a:extLst>
                    <a:ext uri="{A12FA001-AC4F-418D-AE19-62706E023703}">
                      <ahyp:hlinkClr xmlns:ahyp="http://schemas.microsoft.com/office/drawing/2018/hyperlinkcolor" val="tx"/>
                    </a:ext>
                  </a:extLst>
                </a:hlinkClick>
              </a:rPr>
              <a:t>avant</a:t>
            </a:r>
            <a:r>
              <a:rPr lang="en-CA" sz="2400" dirty="0">
                <a:solidFill>
                  <a:srgbClr val="0070C0"/>
                </a:solidFill>
                <a:hlinkClick r:id="rId3">
                  <a:extLst>
                    <a:ext uri="{A12FA001-AC4F-418D-AE19-62706E023703}">
                      <ahyp:hlinkClr xmlns:ahyp="http://schemas.microsoft.com/office/drawing/2018/hyperlinkcolor" val="tx"/>
                    </a:ext>
                  </a:extLst>
                </a:hlinkClick>
              </a:rPr>
              <a:t> le </a:t>
            </a:r>
            <a:r>
              <a:rPr lang="en-CA" sz="2400" dirty="0" err="1">
                <a:solidFill>
                  <a:srgbClr val="0070C0"/>
                </a:solidFill>
                <a:hlinkClick r:id="rId3">
                  <a:extLst>
                    <a:ext uri="{A12FA001-AC4F-418D-AE19-62706E023703}">
                      <ahyp:hlinkClr xmlns:ahyp="http://schemas.microsoft.com/office/drawing/2018/hyperlinkcolor" val="tx"/>
                    </a:ext>
                  </a:extLst>
                </a:hlinkClick>
              </a:rPr>
              <a:t>départ</a:t>
            </a:r>
            <a:r>
              <a:rPr lang="en-CA" sz="2400" dirty="0">
                <a:solidFill>
                  <a:srgbClr val="0070C0"/>
                </a:solidFill>
                <a:hlinkClick r:id="rId3">
                  <a:extLst>
                    <a:ext uri="{A12FA001-AC4F-418D-AE19-62706E023703}">
                      <ahyp:hlinkClr xmlns:ahyp="http://schemas.microsoft.com/office/drawing/2018/hyperlinkcolor" val="tx"/>
                    </a:ext>
                  </a:extLst>
                </a:hlinkClick>
              </a:rPr>
              <a:t> – BEACON</a:t>
            </a:r>
            <a:endParaRPr lang="en-CA" sz="2400" dirty="0">
              <a:solidFill>
                <a:srgbClr val="0070C0"/>
              </a:solidFill>
            </a:endParaRPr>
          </a:p>
          <a:p>
            <a:pPr lvl="0"/>
            <a:endParaRPr lang="en-CA" sz="2400" dirty="0"/>
          </a:p>
          <a:p>
            <a:pPr lvl="0"/>
            <a:endParaRPr lang="en-CA" sz="2400" dirty="0"/>
          </a:p>
        </p:txBody>
      </p:sp>
      <p:sp>
        <p:nvSpPr>
          <p:cNvPr id="4" name="Content Placeholder 4">
            <a:extLst>
              <a:ext uri="{FF2B5EF4-FFF2-40B4-BE49-F238E27FC236}">
                <a16:creationId xmlns:a16="http://schemas.microsoft.com/office/drawing/2014/main" id="{828F897D-1E07-EF4B-CC7A-048ED6E47FAB}"/>
              </a:ext>
            </a:extLst>
          </p:cNvPr>
          <p:cNvSpPr txBox="1">
            <a:spLocks noGrp="1"/>
          </p:cNvSpPr>
          <p:nvPr>
            <p:ph idx="2"/>
          </p:nvPr>
        </p:nvSpPr>
        <p:spPr>
          <a:xfrm>
            <a:off x="5979779" y="1316602"/>
            <a:ext cx="5680819" cy="4351336"/>
          </a:xfrm>
        </p:spPr>
        <p:txBody>
          <a:bodyPr/>
          <a:lstStyle/>
          <a:p>
            <a:pPr lvl="0"/>
            <a:r>
              <a:rPr lang="en-CA" sz="2400" dirty="0"/>
              <a:t>Homme de 70 </a:t>
            </a:r>
            <a:r>
              <a:rPr lang="en-CA" sz="2400" dirty="0" err="1"/>
              <a:t>ans</a:t>
            </a:r>
            <a:r>
              <a:rPr lang="en-CA" sz="2400" dirty="0"/>
              <a:t> </a:t>
            </a:r>
            <a:r>
              <a:rPr lang="en-CA" sz="2400" dirty="0" err="1"/>
              <a:t>originaire</a:t>
            </a:r>
            <a:r>
              <a:rPr lang="en-CA" sz="2400" dirty="0"/>
              <a:t> de Calgary</a:t>
            </a:r>
          </a:p>
          <a:p>
            <a:pPr lvl="0"/>
            <a:r>
              <a:rPr lang="en-CA" sz="2400" dirty="0"/>
              <a:t>A </a:t>
            </a:r>
            <a:r>
              <a:rPr lang="en-CA" sz="2400" dirty="0" err="1"/>
              <a:t>voyagé</a:t>
            </a:r>
            <a:r>
              <a:rPr lang="en-CA" sz="2400" dirty="0"/>
              <a:t> </a:t>
            </a:r>
            <a:r>
              <a:rPr lang="en-CA" sz="2400" dirty="0" err="1"/>
              <a:t>en</a:t>
            </a:r>
            <a:r>
              <a:rPr lang="en-CA" sz="2400" dirty="0"/>
              <a:t> République </a:t>
            </a:r>
            <a:r>
              <a:rPr lang="en-CA" sz="2400" dirty="0" err="1"/>
              <a:t>tchèque</a:t>
            </a:r>
            <a:r>
              <a:rPr lang="en-CA" sz="2400" dirty="0"/>
              <a:t> et </a:t>
            </a:r>
            <a:r>
              <a:rPr lang="en-CA" sz="2400" dirty="0" err="1"/>
              <a:t>en</a:t>
            </a:r>
            <a:r>
              <a:rPr lang="en-CA" sz="2400" dirty="0"/>
              <a:t> </a:t>
            </a:r>
            <a:r>
              <a:rPr lang="en-CA" sz="2400" dirty="0" err="1"/>
              <a:t>Géorgie</a:t>
            </a:r>
            <a:r>
              <a:rPr lang="en-CA" sz="2400" dirty="0"/>
              <a:t> (</a:t>
            </a:r>
            <a:r>
              <a:rPr lang="en-CA" sz="2400" dirty="0" err="1"/>
              <a:t>août</a:t>
            </a:r>
            <a:r>
              <a:rPr lang="en-CA" sz="2400" dirty="0"/>
              <a:t> à </a:t>
            </a:r>
            <a:r>
              <a:rPr lang="en-CA" sz="2400" dirty="0" err="1"/>
              <a:t>octobre</a:t>
            </a:r>
            <a:r>
              <a:rPr lang="en-CA" sz="2400" dirty="0"/>
              <a:t> 2025)</a:t>
            </a:r>
          </a:p>
          <a:p>
            <a:pPr lvl="0"/>
            <a:r>
              <a:rPr lang="en-CA" sz="2400" dirty="0" err="1"/>
              <a:t>Aucune</a:t>
            </a:r>
            <a:r>
              <a:rPr lang="en-CA" sz="2400" dirty="0"/>
              <a:t> </a:t>
            </a:r>
            <a:r>
              <a:rPr lang="en-CA" sz="2400" dirty="0" err="1"/>
              <a:t>piqûre</a:t>
            </a:r>
            <a:r>
              <a:rPr lang="en-CA" sz="2400" dirty="0"/>
              <a:t> de </a:t>
            </a:r>
            <a:r>
              <a:rPr lang="en-CA" sz="2400" dirty="0" err="1"/>
              <a:t>tique</a:t>
            </a:r>
            <a:r>
              <a:rPr lang="en-CA" sz="2400" dirty="0"/>
              <a:t> </a:t>
            </a:r>
            <a:r>
              <a:rPr lang="en-CA" sz="2400" dirty="0" err="1"/>
              <a:t>connue</a:t>
            </a:r>
            <a:r>
              <a:rPr lang="en-CA" sz="2400" dirty="0"/>
              <a:t> – </a:t>
            </a:r>
            <a:r>
              <a:rPr lang="en-CA" sz="2400" dirty="0" err="1"/>
              <a:t>peut</a:t>
            </a:r>
            <a:r>
              <a:rPr lang="en-CA" sz="2400" dirty="0"/>
              <a:t> se </a:t>
            </a:r>
            <a:r>
              <a:rPr lang="en-CA" sz="2400" dirty="0" err="1"/>
              <a:t>transmettre</a:t>
            </a:r>
            <a:r>
              <a:rPr lang="en-CA" sz="2400" dirty="0"/>
              <a:t> par la </a:t>
            </a:r>
            <a:r>
              <a:rPr lang="en-CA" sz="2400" dirty="0" err="1"/>
              <a:t>consommation</a:t>
            </a:r>
            <a:r>
              <a:rPr lang="en-CA" sz="2400" dirty="0"/>
              <a:t> de lait non </a:t>
            </a:r>
            <a:r>
              <a:rPr lang="en-CA" sz="2400" dirty="0" err="1"/>
              <a:t>pasteurisé</a:t>
            </a:r>
            <a:endParaRPr lang="en-CA" sz="2400" dirty="0">
              <a:ea typeface="Calibri"/>
              <a:cs typeface="Calibri"/>
            </a:endParaRPr>
          </a:p>
          <a:p>
            <a:pPr lvl="0"/>
            <a:r>
              <a:rPr lang="en-CA" sz="2400" dirty="0"/>
              <a:t>Le patient </a:t>
            </a:r>
            <a:r>
              <a:rPr lang="en-CA" sz="2400" dirty="0" err="1"/>
              <a:t>présentait</a:t>
            </a:r>
            <a:r>
              <a:rPr lang="en-CA" sz="2400" dirty="0"/>
              <a:t> de la </a:t>
            </a:r>
            <a:r>
              <a:rPr lang="en-CA" sz="2400" dirty="0" err="1"/>
              <a:t>fièvre</a:t>
            </a:r>
            <a:r>
              <a:rPr lang="en-CA" sz="2400" dirty="0"/>
              <a:t>, </a:t>
            </a:r>
            <a:r>
              <a:rPr lang="en-CA" sz="2400" dirty="0" err="1"/>
              <a:t>une</a:t>
            </a:r>
            <a:r>
              <a:rPr lang="en-CA" sz="2400" dirty="0"/>
              <a:t> confusion </a:t>
            </a:r>
            <a:r>
              <a:rPr lang="en-CA" sz="2400" dirty="0" err="1"/>
              <a:t>mentale</a:t>
            </a:r>
            <a:r>
              <a:rPr lang="en-CA" sz="2400" dirty="0"/>
              <a:t> et des </a:t>
            </a:r>
            <a:r>
              <a:rPr lang="en-CA" sz="2400" dirty="0" err="1"/>
              <a:t>sueurs</a:t>
            </a:r>
            <a:r>
              <a:rPr lang="en-CA" sz="2400" dirty="0"/>
              <a:t> nocturnes</a:t>
            </a:r>
          </a:p>
          <a:p>
            <a:pPr lvl="0"/>
            <a:r>
              <a:rPr lang="en-CA" sz="2400" dirty="0"/>
              <a:t>PCR à </a:t>
            </a:r>
            <a:r>
              <a:rPr lang="en-CA" sz="2400" dirty="0" err="1"/>
              <a:t>partir</a:t>
            </a:r>
            <a:r>
              <a:rPr lang="en-CA" sz="2400" dirty="0"/>
              <a:t> d'un </a:t>
            </a:r>
            <a:r>
              <a:rPr lang="en-CA" sz="2400" dirty="0" err="1"/>
              <a:t>échantillon</a:t>
            </a:r>
            <a:r>
              <a:rPr lang="en-CA" sz="2400" dirty="0"/>
              <a:t> </a:t>
            </a:r>
            <a:r>
              <a:rPr lang="en-CA" sz="2400" dirty="0" err="1"/>
              <a:t>sanguin</a:t>
            </a:r>
            <a:r>
              <a:rPr lang="en-CA" sz="2400" dirty="0"/>
              <a:t> et </a:t>
            </a:r>
            <a:r>
              <a:rPr lang="en-CA" sz="2400" dirty="0" err="1"/>
              <a:t>séroconversion</a:t>
            </a:r>
            <a:r>
              <a:rPr lang="en-CA" sz="2400" dirty="0"/>
              <a:t> </a:t>
            </a:r>
            <a:r>
              <a:rPr lang="en-CA" sz="2400" dirty="0" err="1"/>
              <a:t>ultérieure</a:t>
            </a:r>
            <a:endParaRPr lang="en-CA" sz="2400" dirty="0"/>
          </a:p>
          <a:p>
            <a:pPr lvl="0"/>
            <a:r>
              <a:rPr lang="en-CA" sz="2400" dirty="0"/>
              <a:t>Immunoblot </a:t>
            </a:r>
            <a:r>
              <a:rPr lang="en-CA" sz="2400" dirty="0" err="1"/>
              <a:t>européen</a:t>
            </a:r>
            <a:r>
              <a:rPr lang="en-CA" sz="2400" dirty="0"/>
              <a:t> </a:t>
            </a:r>
            <a:r>
              <a:rPr lang="en-CA" sz="2400" dirty="0" err="1"/>
              <a:t>positif</a:t>
            </a:r>
            <a:r>
              <a:rPr lang="en-CA" sz="2400" dirty="0"/>
              <a:t> pour la </a:t>
            </a:r>
            <a:r>
              <a:rPr lang="en-CA" sz="2400" dirty="0" err="1"/>
              <a:t>maladie</a:t>
            </a:r>
            <a:r>
              <a:rPr lang="en-CA" sz="2400" dirty="0"/>
              <a:t> de Lyme</a:t>
            </a:r>
          </a:p>
        </p:txBody>
      </p:sp>
      <p:sp>
        <p:nvSpPr>
          <p:cNvPr id="5" name="Slide Number Placeholder 3">
            <a:extLst>
              <a:ext uri="{FF2B5EF4-FFF2-40B4-BE49-F238E27FC236}">
                <a16:creationId xmlns:a16="http://schemas.microsoft.com/office/drawing/2014/main" id="{146AFA78-F281-F973-733A-DCC9E36C4F03}"/>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355C96-2299-4D7A-B7CC-F7EC714CD919}" type="slidenum">
              <a:rPr/>
              <a:t>4</a:t>
            </a:fld>
            <a:endParaRPr lang="en-US" sz="1200" b="0" i="0" u="none" strike="noStrike" kern="1200" cap="none" spc="0" baseline="0">
              <a:solidFill>
                <a:srgbClr val="898989"/>
              </a:solidFill>
              <a:uFillTx/>
              <a:latin typeface="Calibri" pitchFamily="34"/>
            </a:endParaRPr>
          </a:p>
        </p:txBody>
      </p:sp>
      <p:pic>
        <p:nvPicPr>
          <p:cNvPr id="6" name="Picture 6" descr="A bug on a leaf&#10;&#10;AI-generated content may be incorrect.">
            <a:extLst>
              <a:ext uri="{FF2B5EF4-FFF2-40B4-BE49-F238E27FC236}">
                <a16:creationId xmlns:a16="http://schemas.microsoft.com/office/drawing/2014/main" id="{39A1B258-AEE9-C2D5-5E36-2487F69DCD7E}"/>
              </a:ext>
            </a:extLst>
          </p:cNvPr>
          <p:cNvPicPr>
            <a:picLocks noChangeAspect="1"/>
          </p:cNvPicPr>
          <p:nvPr/>
        </p:nvPicPr>
        <p:blipFill>
          <a:blip r:embed="rId4"/>
          <a:stretch>
            <a:fillRect/>
          </a:stretch>
        </p:blipFill>
        <p:spPr>
          <a:xfrm>
            <a:off x="1274418" y="3581634"/>
            <a:ext cx="3558579" cy="2371459"/>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D55F-DEFF-B31C-B618-53988B6F073A}"/>
              </a:ext>
            </a:extLst>
          </p:cNvPr>
          <p:cNvSpPr txBox="1">
            <a:spLocks noGrp="1"/>
          </p:cNvSpPr>
          <p:nvPr>
            <p:ph type="title"/>
          </p:nvPr>
        </p:nvSpPr>
        <p:spPr>
          <a:xfrm>
            <a:off x="228600" y="71213"/>
            <a:ext cx="10515600" cy="1325559"/>
          </a:xfrm>
        </p:spPr>
        <p:txBody>
          <a:bodyPr/>
          <a:lstStyle/>
          <a:p>
            <a:pPr lvl="0"/>
            <a:r>
              <a:rPr lang="en-CA"/>
              <a:t>Stomatite vésiculeuse en Arizona</a:t>
            </a:r>
          </a:p>
        </p:txBody>
      </p:sp>
      <p:sp>
        <p:nvSpPr>
          <p:cNvPr id="3" name="Content Placeholder 6">
            <a:extLst>
              <a:ext uri="{FF2B5EF4-FFF2-40B4-BE49-F238E27FC236}">
                <a16:creationId xmlns:a16="http://schemas.microsoft.com/office/drawing/2014/main" id="{E647EA5A-1641-7B9B-B997-AF5EDE7DE295}"/>
              </a:ext>
            </a:extLst>
          </p:cNvPr>
          <p:cNvSpPr txBox="1">
            <a:spLocks noGrp="1"/>
          </p:cNvSpPr>
          <p:nvPr>
            <p:ph idx="1"/>
          </p:nvPr>
        </p:nvSpPr>
        <p:spPr>
          <a:xfrm>
            <a:off x="5924699" y="1224257"/>
            <a:ext cx="6336429" cy="4110173"/>
          </a:xfrm>
        </p:spPr>
        <p:txBody>
          <a:bodyPr/>
          <a:lstStyle/>
          <a:p>
            <a:pPr lvl="0"/>
            <a:r>
              <a:rPr lang="en-CA" sz="2000" dirty="0">
                <a:solidFill>
                  <a:srgbClr val="0070C0"/>
                </a:solidFill>
                <a:ea typeface="Calibri"/>
                <a:cs typeface="Calibri"/>
                <a:hlinkClick r:id="rId3">
                  <a:extLst>
                    <a:ext uri="{A12FA001-AC4F-418D-AE19-62706E023703}">
                      <ahyp:hlinkClr xmlns:ahyp="http://schemas.microsoft.com/office/drawing/2018/hyperlinkcolor" val="tx"/>
                    </a:ext>
                  </a:extLst>
                </a:hlinkClick>
              </a:rPr>
              <a:t>Rapport de situation du USDA sur le VSV</a:t>
            </a:r>
            <a:endParaRPr lang="en-CA" sz="2000" dirty="0">
              <a:solidFill>
                <a:srgbClr val="0070C0"/>
              </a:solidFill>
              <a:ea typeface="Calibri"/>
              <a:cs typeface="Calibri"/>
            </a:endParaRPr>
          </a:p>
          <a:p>
            <a:pPr lvl="0"/>
            <a:r>
              <a:rPr lang="en-CA" sz="2000" dirty="0"/>
              <a:t>La </a:t>
            </a:r>
            <a:r>
              <a:rPr lang="en-CA" sz="2000" dirty="0" err="1"/>
              <a:t>dernière</a:t>
            </a:r>
            <a:r>
              <a:rPr lang="en-CA" sz="2000" dirty="0"/>
              <a:t> incursion a </a:t>
            </a:r>
            <a:r>
              <a:rPr lang="en-CA" sz="2000" dirty="0" err="1"/>
              <a:t>eu</a:t>
            </a:r>
            <a:r>
              <a:rPr lang="en-CA" sz="2000" dirty="0"/>
              <a:t> lieu </a:t>
            </a:r>
            <a:r>
              <a:rPr lang="en-CA" sz="2000" dirty="0" err="1"/>
              <a:t>en</a:t>
            </a:r>
            <a:r>
              <a:rPr lang="en-CA" sz="2000" dirty="0"/>
              <a:t> Arizona (</a:t>
            </a:r>
            <a:r>
              <a:rPr lang="en-CA" sz="2000" dirty="0" err="1"/>
              <a:t>octobre</a:t>
            </a:r>
            <a:r>
              <a:rPr lang="en-CA" sz="2000" dirty="0"/>
              <a:t> 2025)</a:t>
            </a:r>
            <a:endParaRPr lang="en-CA" dirty="0"/>
          </a:p>
          <a:p>
            <a:pPr lvl="0"/>
            <a:r>
              <a:rPr lang="en-CA" sz="2000" dirty="0"/>
              <a:t>Virus de la </a:t>
            </a:r>
            <a:r>
              <a:rPr lang="en-CA" sz="2000" dirty="0" err="1"/>
              <a:t>souche</a:t>
            </a:r>
            <a:r>
              <a:rPr lang="en-CA" sz="2000" dirty="0"/>
              <a:t> du New Jersey</a:t>
            </a:r>
          </a:p>
          <a:p>
            <a:pPr lvl="0"/>
            <a:r>
              <a:rPr lang="en-CA" sz="2000" dirty="0"/>
              <a:t>5 </a:t>
            </a:r>
            <a:r>
              <a:rPr lang="en-CA" sz="2000" dirty="0" err="1"/>
              <a:t>établissements</a:t>
            </a:r>
            <a:r>
              <a:rPr lang="en-CA" sz="2000" dirty="0"/>
              <a:t> </a:t>
            </a:r>
            <a:r>
              <a:rPr lang="en-CA" sz="2000" dirty="0" err="1"/>
              <a:t>touchés</a:t>
            </a:r>
            <a:r>
              <a:rPr lang="en-CA" sz="2000" dirty="0"/>
              <a:t> dans 4 </a:t>
            </a:r>
            <a:r>
              <a:rPr lang="en-CA" sz="2000" dirty="0" err="1"/>
              <a:t>comtés</a:t>
            </a:r>
            <a:endParaRPr lang="en-CA" sz="2000" dirty="0"/>
          </a:p>
          <a:p>
            <a:pPr lvl="1"/>
            <a:r>
              <a:rPr lang="en-CA" sz="1800" dirty="0">
                <a:ea typeface="Calibri"/>
                <a:cs typeface="Calibri"/>
              </a:rPr>
              <a:t>Comté de Cochise (2 </a:t>
            </a:r>
            <a:r>
              <a:rPr lang="en-CA" sz="1800" dirty="0" err="1">
                <a:ea typeface="Calibri"/>
                <a:cs typeface="Calibri"/>
              </a:rPr>
              <a:t>cas</a:t>
            </a:r>
            <a:r>
              <a:rPr lang="en-CA" sz="1800" dirty="0">
                <a:ea typeface="Calibri"/>
                <a:cs typeface="Calibri"/>
              </a:rPr>
              <a:t> </a:t>
            </a:r>
            <a:r>
              <a:rPr lang="en-CA" sz="1800" dirty="0" err="1">
                <a:ea typeface="Calibri"/>
                <a:cs typeface="Calibri"/>
              </a:rPr>
              <a:t>initiaux</a:t>
            </a:r>
            <a:r>
              <a:rPr lang="en-CA" sz="1800" dirty="0">
                <a:ea typeface="Calibri"/>
                <a:cs typeface="Calibri"/>
              </a:rPr>
              <a:t> - </a:t>
            </a:r>
            <a:r>
              <a:rPr lang="en-CA" sz="1800" dirty="0" err="1">
                <a:ea typeface="Calibri"/>
                <a:cs typeface="Calibri"/>
              </a:rPr>
              <a:t>libérés</a:t>
            </a:r>
            <a:r>
              <a:rPr lang="en-CA" sz="1800" dirty="0">
                <a:ea typeface="Calibri"/>
                <a:cs typeface="Calibri"/>
              </a:rPr>
              <a:t>)</a:t>
            </a:r>
            <a:endParaRPr lang="en-US" sz="1800" dirty="0">
              <a:ea typeface="Calibri"/>
              <a:cs typeface="Calibri"/>
            </a:endParaRPr>
          </a:p>
          <a:p>
            <a:pPr lvl="1"/>
            <a:r>
              <a:rPr lang="en-CA" sz="1800" dirty="0">
                <a:ea typeface="Calibri"/>
                <a:cs typeface="Calibri"/>
              </a:rPr>
              <a:t>Comté de Gila (1 </a:t>
            </a:r>
            <a:r>
              <a:rPr lang="en-CA" sz="1800" dirty="0" err="1">
                <a:ea typeface="Calibri"/>
                <a:cs typeface="Calibri"/>
              </a:rPr>
              <a:t>cas</a:t>
            </a:r>
            <a:r>
              <a:rPr lang="en-CA" sz="1800" dirty="0">
                <a:ea typeface="Calibri"/>
                <a:cs typeface="Calibri"/>
              </a:rPr>
              <a:t> - </a:t>
            </a:r>
            <a:r>
              <a:rPr lang="en-CA" sz="1800" dirty="0" err="1">
                <a:ea typeface="Calibri"/>
                <a:cs typeface="Calibri"/>
              </a:rPr>
              <a:t>libéré</a:t>
            </a:r>
            <a:r>
              <a:rPr lang="en-CA" sz="1800" dirty="0">
                <a:ea typeface="Calibri"/>
                <a:cs typeface="Calibri"/>
              </a:rPr>
              <a:t>)</a:t>
            </a:r>
            <a:endParaRPr lang="en-US" sz="1800" dirty="0">
              <a:ea typeface="Calibri"/>
              <a:cs typeface="Calibri"/>
            </a:endParaRPr>
          </a:p>
          <a:p>
            <a:pPr lvl="1"/>
            <a:r>
              <a:rPr lang="en-CA" sz="1800" dirty="0">
                <a:ea typeface="Calibri"/>
                <a:cs typeface="Calibri"/>
              </a:rPr>
              <a:t>Comté de Santa Cruz (1 </a:t>
            </a:r>
            <a:r>
              <a:rPr lang="en-CA" sz="1800" dirty="0" err="1">
                <a:ea typeface="Calibri"/>
                <a:cs typeface="Calibri"/>
              </a:rPr>
              <a:t>cas</a:t>
            </a:r>
            <a:r>
              <a:rPr lang="en-CA" sz="1800" dirty="0">
                <a:ea typeface="Calibri"/>
                <a:cs typeface="Calibri"/>
              </a:rPr>
              <a:t> - </a:t>
            </a:r>
            <a:r>
              <a:rPr lang="en-CA" sz="1800" dirty="0" err="1">
                <a:ea typeface="Calibri"/>
                <a:cs typeface="Calibri"/>
              </a:rPr>
              <a:t>en</a:t>
            </a:r>
            <a:r>
              <a:rPr lang="en-CA" sz="1800" dirty="0">
                <a:ea typeface="Calibri"/>
                <a:cs typeface="Calibri"/>
              </a:rPr>
              <a:t> </a:t>
            </a:r>
            <a:r>
              <a:rPr lang="en-CA" sz="1800" dirty="0" err="1">
                <a:ea typeface="Calibri"/>
                <a:cs typeface="Calibri"/>
              </a:rPr>
              <a:t>quarantaine</a:t>
            </a:r>
            <a:r>
              <a:rPr lang="en-CA" sz="1800" dirty="0">
                <a:ea typeface="Calibri"/>
                <a:cs typeface="Calibri"/>
              </a:rPr>
              <a:t>)</a:t>
            </a:r>
            <a:endParaRPr lang="en-US" sz="1800" dirty="0">
              <a:ea typeface="Calibri"/>
              <a:cs typeface="Calibri"/>
            </a:endParaRPr>
          </a:p>
          <a:p>
            <a:pPr lvl="1"/>
            <a:r>
              <a:rPr lang="en-CA" sz="1800" dirty="0">
                <a:ea typeface="Calibri"/>
                <a:cs typeface="Calibri"/>
              </a:rPr>
              <a:t>Comté de Maricopa (1 </a:t>
            </a:r>
            <a:r>
              <a:rPr lang="en-CA" sz="1800" dirty="0" err="1">
                <a:ea typeface="Calibri"/>
                <a:cs typeface="Calibri"/>
              </a:rPr>
              <a:t>cas</a:t>
            </a:r>
            <a:r>
              <a:rPr lang="en-CA" sz="1800" dirty="0">
                <a:ea typeface="Calibri"/>
                <a:cs typeface="Calibri"/>
              </a:rPr>
              <a:t>, </a:t>
            </a:r>
            <a:r>
              <a:rPr lang="en-CA" sz="1800" dirty="0">
                <a:solidFill>
                  <a:srgbClr val="0070C0"/>
                </a:solidFill>
                <a:ea typeface="Calibri"/>
                <a:cs typeface="Calibri"/>
                <a:hlinkClick r:id="rId4">
                  <a:extLst>
                    <a:ext uri="{A12FA001-AC4F-418D-AE19-62706E023703}">
                      <ahyp:hlinkClr xmlns:ahyp="http://schemas.microsoft.com/office/drawing/2018/hyperlinkcolor" val="tx"/>
                    </a:ext>
                  </a:extLst>
                </a:hlinkClick>
              </a:rPr>
              <a:t>cheval </a:t>
            </a:r>
            <a:r>
              <a:rPr lang="en-CA" sz="1800" dirty="0" err="1">
                <a:solidFill>
                  <a:srgbClr val="0070C0"/>
                </a:solidFill>
                <a:ea typeface="Calibri"/>
                <a:cs typeface="Calibri"/>
                <a:hlinkClick r:id="rId4">
                  <a:extLst>
                    <a:ext uri="{A12FA001-AC4F-418D-AE19-62706E023703}">
                      <ahyp:hlinkClr xmlns:ahyp="http://schemas.microsoft.com/office/drawing/2018/hyperlinkcolor" val="tx"/>
                    </a:ext>
                  </a:extLst>
                </a:hlinkClick>
              </a:rPr>
              <a:t>sauvage</a:t>
            </a:r>
            <a:r>
              <a:rPr lang="en-CA" sz="1800" dirty="0">
                <a:solidFill>
                  <a:srgbClr val="0070C0"/>
                </a:solidFill>
                <a:ea typeface="Calibri"/>
                <a:cs typeface="Calibri"/>
                <a:hlinkClick r:id="rId4">
                  <a:extLst>
                    <a:ext uri="{A12FA001-AC4F-418D-AE19-62706E023703}">
                      <ahyp:hlinkClr xmlns:ahyp="http://schemas.microsoft.com/office/drawing/2018/hyperlinkcolor" val="tx"/>
                    </a:ext>
                  </a:extLst>
                </a:hlinkClick>
              </a:rPr>
              <a:t> </a:t>
            </a:r>
            <a:r>
              <a:rPr lang="en-CA" sz="1800" dirty="0">
                <a:ea typeface="Calibri"/>
                <a:cs typeface="Calibri"/>
              </a:rPr>
              <a:t>- </a:t>
            </a:r>
            <a:r>
              <a:rPr lang="en-CA" sz="1800" dirty="0" err="1">
                <a:ea typeface="Calibri"/>
                <a:cs typeface="Calibri"/>
              </a:rPr>
              <a:t>en</a:t>
            </a:r>
            <a:r>
              <a:rPr lang="en-CA" sz="1800" dirty="0">
                <a:ea typeface="Calibri"/>
                <a:cs typeface="Calibri"/>
              </a:rPr>
              <a:t> </a:t>
            </a:r>
            <a:r>
              <a:rPr lang="en-CA" sz="1800" dirty="0" err="1">
                <a:ea typeface="Calibri"/>
                <a:cs typeface="Calibri"/>
              </a:rPr>
              <a:t>quarantaine</a:t>
            </a:r>
            <a:r>
              <a:rPr lang="en-CA" sz="1800" dirty="0">
                <a:ea typeface="Calibri"/>
                <a:cs typeface="Calibri"/>
              </a:rPr>
              <a:t>)</a:t>
            </a:r>
            <a:endParaRPr lang="en-US" sz="1800" dirty="0">
              <a:ea typeface="Calibri"/>
              <a:cs typeface="Calibri"/>
            </a:endParaRPr>
          </a:p>
          <a:p>
            <a:pPr lvl="0"/>
            <a:r>
              <a:rPr lang="en-CA" sz="2000" dirty="0" err="1"/>
              <a:t>Aucun</a:t>
            </a:r>
            <a:r>
              <a:rPr lang="en-CA" sz="2000" dirty="0"/>
              <a:t> </a:t>
            </a:r>
            <a:r>
              <a:rPr lang="en-CA" sz="2000" dirty="0" err="1"/>
              <a:t>mouvement</a:t>
            </a:r>
            <a:r>
              <a:rPr lang="en-CA" sz="2000" dirty="0"/>
              <a:t> </a:t>
            </a:r>
            <a:r>
              <a:rPr lang="en-CA" sz="2000" dirty="0" err="1"/>
              <a:t>récent</a:t>
            </a:r>
            <a:r>
              <a:rPr lang="en-CA" sz="2000" dirty="0"/>
              <a:t> de </a:t>
            </a:r>
            <a:r>
              <a:rPr lang="en-CA" sz="2000" dirty="0" err="1"/>
              <a:t>bétail</a:t>
            </a:r>
            <a:r>
              <a:rPr lang="en-CA" sz="2000" dirty="0"/>
              <a:t> </a:t>
            </a:r>
            <a:r>
              <a:rPr lang="en-CA" sz="2000" dirty="0" err="1"/>
              <a:t>vers</a:t>
            </a:r>
            <a:r>
              <a:rPr lang="en-CA" sz="2000" dirty="0"/>
              <a:t> les </a:t>
            </a:r>
            <a:r>
              <a:rPr lang="en-CA" sz="2000" dirty="0" err="1"/>
              <a:t>locaux</a:t>
            </a:r>
            <a:r>
              <a:rPr lang="en-CA" sz="2000" dirty="0"/>
              <a:t> </a:t>
            </a:r>
            <a:r>
              <a:rPr lang="en-CA" sz="2000" dirty="0" err="1"/>
              <a:t>concernés</a:t>
            </a:r>
            <a:endParaRPr lang="en-CA" sz="2000" dirty="0"/>
          </a:p>
          <a:p>
            <a:pPr lvl="0"/>
            <a:r>
              <a:rPr lang="en-CA" sz="2000" dirty="0"/>
              <a:t>On </a:t>
            </a:r>
            <a:r>
              <a:rPr lang="en-CA" sz="2000" dirty="0" err="1"/>
              <a:t>soupçonne</a:t>
            </a:r>
            <a:r>
              <a:rPr lang="en-CA" sz="2000" dirty="0"/>
              <a:t> que les </a:t>
            </a:r>
            <a:r>
              <a:rPr lang="en-CA" sz="2000" dirty="0" err="1"/>
              <a:t>mouvements</a:t>
            </a:r>
            <a:r>
              <a:rPr lang="en-CA" sz="2000" dirty="0"/>
              <a:t> de </a:t>
            </a:r>
            <a:r>
              <a:rPr lang="en-CA" sz="2000" dirty="0" err="1"/>
              <a:t>vecteurs</a:t>
            </a:r>
            <a:r>
              <a:rPr lang="en-CA" sz="2000" dirty="0"/>
              <a:t> à travers la </a:t>
            </a:r>
            <a:r>
              <a:rPr lang="en-CA" sz="2000" dirty="0" err="1"/>
              <a:t>frontière</a:t>
            </a:r>
            <a:r>
              <a:rPr lang="en-CA" sz="2000" dirty="0"/>
              <a:t> </a:t>
            </a:r>
            <a:r>
              <a:rPr lang="en-CA" sz="2000" dirty="0" err="1"/>
              <a:t>sont</a:t>
            </a:r>
            <a:r>
              <a:rPr lang="en-CA" sz="2000" dirty="0"/>
              <a:t> à </a:t>
            </a:r>
            <a:r>
              <a:rPr lang="en-CA" sz="2000" dirty="0" err="1"/>
              <a:t>l'origine</a:t>
            </a:r>
            <a:r>
              <a:rPr lang="en-CA" sz="2000" dirty="0"/>
              <a:t> des cas</a:t>
            </a:r>
            <a:endParaRPr lang="en-CA" sz="2000" dirty="0">
              <a:ea typeface="Calibri"/>
              <a:cs typeface="Calibri"/>
            </a:endParaRPr>
          </a:p>
          <a:p>
            <a:pPr lvl="0"/>
            <a:r>
              <a:rPr lang="en-CA" sz="2000" dirty="0"/>
              <a:t>Les </a:t>
            </a:r>
            <a:r>
              <a:rPr lang="en-CA" sz="2000" dirty="0" err="1"/>
              <a:t>épidémies</a:t>
            </a:r>
            <a:r>
              <a:rPr lang="en-CA" sz="2000" dirty="0"/>
              <a:t> de 2023/24 </a:t>
            </a:r>
            <a:r>
              <a:rPr lang="en-CA" sz="2000" dirty="0" err="1"/>
              <a:t>en</a:t>
            </a:r>
            <a:r>
              <a:rPr lang="en-CA" sz="2000" dirty="0"/>
              <a:t> </a:t>
            </a:r>
            <a:r>
              <a:rPr lang="en-CA" sz="2000" dirty="0" err="1"/>
              <a:t>Californie</a:t>
            </a:r>
            <a:r>
              <a:rPr lang="en-CA" sz="2000" dirty="0"/>
              <a:t>, au Nevada et au Texas </a:t>
            </a:r>
            <a:r>
              <a:rPr lang="en-CA" sz="2000" dirty="0" err="1"/>
              <a:t>seraient</a:t>
            </a:r>
            <a:r>
              <a:rPr lang="en-CA" sz="2000" dirty="0"/>
              <a:t> </a:t>
            </a:r>
            <a:r>
              <a:rPr lang="en-CA" sz="2000" dirty="0" err="1"/>
              <a:t>également</a:t>
            </a:r>
            <a:r>
              <a:rPr lang="en-CA" sz="2000" dirty="0"/>
              <a:t> dues aux </a:t>
            </a:r>
            <a:r>
              <a:rPr lang="en-CA" sz="2000" dirty="0" err="1"/>
              <a:t>mouvements</a:t>
            </a:r>
            <a:r>
              <a:rPr lang="en-CA" sz="2000" dirty="0"/>
              <a:t> de </a:t>
            </a:r>
            <a:r>
              <a:rPr lang="en-CA" sz="2000" dirty="0" err="1"/>
              <a:t>vecteurs</a:t>
            </a:r>
            <a:r>
              <a:rPr lang="en-CA" sz="2000" dirty="0"/>
              <a:t> à travers la </a:t>
            </a:r>
            <a:r>
              <a:rPr lang="en-CA" sz="2000" dirty="0" err="1"/>
              <a:t>frontière</a:t>
            </a:r>
            <a:r>
              <a:rPr lang="en-CA" sz="2000" dirty="0"/>
              <a:t> avec le </a:t>
            </a:r>
            <a:r>
              <a:rPr lang="en-CA" sz="2000" dirty="0" err="1"/>
              <a:t>Mexique</a:t>
            </a:r>
            <a:endParaRPr lang="en-CA" sz="2000" dirty="0"/>
          </a:p>
        </p:txBody>
      </p:sp>
      <p:sp>
        <p:nvSpPr>
          <p:cNvPr id="4" name="Slide Number Placeholder 3">
            <a:extLst>
              <a:ext uri="{FF2B5EF4-FFF2-40B4-BE49-F238E27FC236}">
                <a16:creationId xmlns:a16="http://schemas.microsoft.com/office/drawing/2014/main" id="{8FD3FE53-6C87-5CC0-4338-3586133E1304}"/>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6ED9E52-BB8C-48C9-AB15-FF581230F06B}" type="slidenum">
              <a:rPr/>
              <a:t>5</a:t>
            </a:fld>
            <a:endParaRPr lang="fr-FR" sz="1200" b="0" i="0" u="none" strike="noStrike" kern="1200" cap="none" spc="0" baseline="0">
              <a:solidFill>
                <a:srgbClr val="898989"/>
              </a:solidFill>
              <a:uFillTx/>
              <a:latin typeface="Calibri" pitchFamily="34"/>
            </a:endParaRPr>
          </a:p>
        </p:txBody>
      </p:sp>
      <p:pic>
        <p:nvPicPr>
          <p:cNvPr id="5" name="Picture 4">
            <a:extLst>
              <a:ext uri="{FF2B5EF4-FFF2-40B4-BE49-F238E27FC236}">
                <a16:creationId xmlns:a16="http://schemas.microsoft.com/office/drawing/2014/main" id="{4FE1C702-C55E-6FA0-6DE3-E5B1603C8382}"/>
              </a:ext>
            </a:extLst>
          </p:cNvPr>
          <p:cNvPicPr>
            <a:picLocks noChangeAspect="1"/>
          </p:cNvPicPr>
          <p:nvPr/>
        </p:nvPicPr>
        <p:blipFill>
          <a:blip r:embed="rId5"/>
          <a:stretch>
            <a:fillRect/>
          </a:stretch>
        </p:blipFill>
        <p:spPr>
          <a:xfrm>
            <a:off x="226789" y="1448217"/>
            <a:ext cx="5693438" cy="4691329"/>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5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6F6E-9B62-B951-1646-698BA1B0548B}"/>
              </a:ext>
            </a:extLst>
          </p:cNvPr>
          <p:cNvSpPr txBox="1">
            <a:spLocks noGrp="1"/>
          </p:cNvSpPr>
          <p:nvPr>
            <p:ph type="title"/>
          </p:nvPr>
        </p:nvSpPr>
        <p:spPr>
          <a:xfrm>
            <a:off x="132642" y="0"/>
            <a:ext cx="10515600" cy="1175653"/>
          </a:xfrm>
        </p:spPr>
        <p:txBody>
          <a:bodyPr/>
          <a:lstStyle/>
          <a:p>
            <a:pPr lvl="0"/>
            <a:r>
              <a:rPr lang="en-CA" dirty="0" err="1">
                <a:solidFill>
                  <a:srgbClr val="467886"/>
                </a:solidFill>
                <a:hlinkClick r:id="rId3">
                  <a:extLst>
                    <a:ext uri="{A12FA001-AC4F-418D-AE19-62706E023703}">
                      <ahyp:hlinkClr xmlns:ahyp="http://schemas.microsoft.com/office/drawing/2018/hyperlinkcolor" val="tx"/>
                    </a:ext>
                  </a:extLst>
                </a:hlinkClick>
              </a:rPr>
              <a:t>Myiase</a:t>
            </a:r>
            <a:r>
              <a:rPr lang="en-CA" dirty="0">
                <a:solidFill>
                  <a:srgbClr val="0070C0"/>
                </a:solidFill>
                <a:hlinkClick r:id="rId3">
                  <a:extLst>
                    <a:ext uri="{A12FA001-AC4F-418D-AE19-62706E023703}">
                      <ahyp:hlinkClr xmlns:ahyp="http://schemas.microsoft.com/office/drawing/2018/hyperlinkcolor" val="tx"/>
                    </a:ext>
                  </a:extLst>
                </a:hlinkClick>
              </a:rPr>
              <a:t> de Nouveau Monde</a:t>
            </a:r>
            <a:endParaRPr lang="en-CA" dirty="0">
              <a:solidFill>
                <a:srgbClr val="0070C0"/>
              </a:solidFill>
            </a:endParaRPr>
          </a:p>
        </p:txBody>
      </p:sp>
      <p:sp>
        <p:nvSpPr>
          <p:cNvPr id="3" name="Content Placeholder 4">
            <a:extLst>
              <a:ext uri="{FF2B5EF4-FFF2-40B4-BE49-F238E27FC236}">
                <a16:creationId xmlns:a16="http://schemas.microsoft.com/office/drawing/2014/main" id="{BCE18370-00D0-235A-4A74-605D45E2530E}"/>
              </a:ext>
            </a:extLst>
          </p:cNvPr>
          <p:cNvSpPr txBox="1">
            <a:spLocks noGrp="1"/>
          </p:cNvSpPr>
          <p:nvPr>
            <p:ph idx="1"/>
          </p:nvPr>
        </p:nvSpPr>
        <p:spPr>
          <a:xfrm>
            <a:off x="310036" y="1180042"/>
            <a:ext cx="7769601" cy="5649053"/>
          </a:xfrm>
        </p:spPr>
        <p:txBody>
          <a:bodyPr/>
          <a:lstStyle/>
          <a:p>
            <a:pPr lvl="0">
              <a:lnSpc>
                <a:spcPct val="100000"/>
              </a:lnSpc>
              <a:spcBef>
                <a:spcPts val="0"/>
              </a:spcBef>
            </a:pPr>
            <a:r>
              <a:rPr lang="en-CA" sz="2000" dirty="0"/>
              <a:t>Le </a:t>
            </a:r>
            <a:r>
              <a:rPr lang="en-CA" sz="2000" dirty="0" err="1"/>
              <a:t>Mexique</a:t>
            </a:r>
            <a:r>
              <a:rPr lang="en-CA" sz="2000" dirty="0"/>
              <a:t> a </a:t>
            </a:r>
            <a:r>
              <a:rPr lang="en-CA" sz="2000" dirty="0" err="1"/>
              <a:t>signalé</a:t>
            </a:r>
            <a:r>
              <a:rPr lang="en-CA" sz="2000" dirty="0"/>
              <a:t> son premier </a:t>
            </a:r>
            <a:r>
              <a:rPr lang="en-CA" sz="2000" dirty="0" err="1"/>
              <a:t>cas</a:t>
            </a:r>
            <a:r>
              <a:rPr lang="en-CA" sz="2000" dirty="0"/>
              <a:t> de MNM à </a:t>
            </a:r>
            <a:r>
              <a:rPr lang="en-CA" sz="2000" dirty="0">
                <a:solidFill>
                  <a:srgbClr val="0070C0"/>
                </a:solidFill>
                <a:hlinkClick r:id="rId4">
                  <a:extLst>
                    <a:ext uri="{A12FA001-AC4F-418D-AE19-62706E023703}">
                      <ahyp:hlinkClr xmlns:ahyp="http://schemas.microsoft.com/office/drawing/2018/hyperlinkcolor" val="tx"/>
                    </a:ext>
                  </a:extLst>
                </a:hlinkClick>
              </a:rPr>
              <a:t>Tamaulipas </a:t>
            </a:r>
            <a:r>
              <a:rPr lang="en-CA" sz="2000" dirty="0"/>
              <a:t>(à 317 km de la </a:t>
            </a:r>
            <a:r>
              <a:rPr lang="en-CA" sz="2000" dirty="0" err="1"/>
              <a:t>frontière</a:t>
            </a:r>
            <a:r>
              <a:rPr lang="en-CA" sz="2000" dirty="0"/>
              <a:t> </a:t>
            </a:r>
            <a:r>
              <a:rPr lang="en-CA" sz="2000" dirty="0" err="1"/>
              <a:t>texane</a:t>
            </a:r>
            <a:r>
              <a:rPr lang="en-CA" sz="2000" dirty="0"/>
              <a:t>), dans la </a:t>
            </a:r>
            <a:r>
              <a:rPr lang="en-CA" sz="2000" dirty="0" err="1"/>
              <a:t>même</a:t>
            </a:r>
            <a:r>
              <a:rPr lang="en-CA" sz="2000" dirty="0"/>
              <a:t> </a:t>
            </a:r>
            <a:r>
              <a:rPr lang="en-CA" sz="2000" dirty="0" err="1"/>
              <a:t>région</a:t>
            </a:r>
            <a:r>
              <a:rPr lang="en-CA" sz="2000" dirty="0"/>
              <a:t> </a:t>
            </a:r>
            <a:r>
              <a:rPr lang="en-CA" sz="2000" dirty="0" err="1"/>
              <a:t>où</a:t>
            </a:r>
            <a:r>
              <a:rPr lang="en-CA" sz="2000" dirty="0"/>
              <a:t> la nouvelle installation de dispersion de mouches </a:t>
            </a:r>
            <a:r>
              <a:rPr lang="en-CA" sz="2000" dirty="0" err="1"/>
              <a:t>stériles</a:t>
            </a:r>
            <a:r>
              <a:rPr lang="en-CA" sz="2000" dirty="0"/>
              <a:t> a </a:t>
            </a:r>
            <a:r>
              <a:rPr lang="en-CA" sz="2000" dirty="0" err="1"/>
              <a:t>été</a:t>
            </a:r>
            <a:r>
              <a:rPr lang="en-CA" sz="2000" dirty="0"/>
              <a:t> ouverte.</a:t>
            </a:r>
            <a:endParaRPr lang="en-CA" sz="1800" dirty="0">
              <a:ea typeface="Calibri"/>
              <a:cs typeface="Calibri"/>
            </a:endParaRPr>
          </a:p>
          <a:p>
            <a:pPr lvl="0"/>
            <a:r>
              <a:rPr lang="en-CA" sz="2000" dirty="0"/>
              <a:t>Le </a:t>
            </a:r>
            <a:r>
              <a:rPr lang="en-CA" sz="2000" dirty="0" err="1"/>
              <a:t>Mexique</a:t>
            </a:r>
            <a:r>
              <a:rPr lang="en-CA" sz="2000" dirty="0"/>
              <a:t> a </a:t>
            </a:r>
            <a:r>
              <a:rPr lang="en-CA" sz="2000" dirty="0" err="1"/>
              <a:t>signalé</a:t>
            </a:r>
            <a:r>
              <a:rPr lang="en-CA" sz="2000" dirty="0"/>
              <a:t> un </a:t>
            </a:r>
            <a:r>
              <a:rPr lang="en-CA" sz="2000" dirty="0" err="1"/>
              <a:t>troisième</a:t>
            </a:r>
            <a:r>
              <a:rPr lang="en-CA" sz="2000" dirty="0"/>
              <a:t> </a:t>
            </a:r>
            <a:r>
              <a:rPr lang="en-CA" sz="2000" dirty="0" err="1"/>
              <a:t>cas</a:t>
            </a:r>
            <a:r>
              <a:rPr lang="en-CA" sz="2000" dirty="0"/>
              <a:t> de MNM à Nuevo Leon chez un </a:t>
            </a:r>
            <a:r>
              <a:rPr lang="en-CA" sz="2000" dirty="0" err="1"/>
              <a:t>bovin</a:t>
            </a:r>
            <a:r>
              <a:rPr lang="en-CA" sz="2000" dirty="0"/>
              <a:t> </a:t>
            </a:r>
            <a:r>
              <a:rPr lang="en-CA" sz="2000" dirty="0" err="1"/>
              <a:t>importé</a:t>
            </a:r>
            <a:r>
              <a:rPr lang="en-CA" sz="2000" dirty="0"/>
              <a:t> de Veracruz.</a:t>
            </a:r>
            <a:endParaRPr lang="en-CA" sz="2000" dirty="0">
              <a:ea typeface="Calibri"/>
              <a:cs typeface="Calibri"/>
            </a:endParaRPr>
          </a:p>
          <a:p>
            <a:pPr lvl="0"/>
            <a:r>
              <a:rPr lang="en-CA" sz="2000" dirty="0"/>
              <a:t>Augmentation continue du </a:t>
            </a:r>
            <a:r>
              <a:rPr lang="en-CA" sz="2000" dirty="0" err="1"/>
              <a:t>nombre</a:t>
            </a:r>
            <a:r>
              <a:rPr lang="en-CA" sz="2000" dirty="0"/>
              <a:t> de </a:t>
            </a:r>
            <a:r>
              <a:rPr lang="en-CA" sz="2000" dirty="0" err="1"/>
              <a:t>cas</a:t>
            </a:r>
            <a:r>
              <a:rPr lang="en-CA" sz="2000" dirty="0"/>
              <a:t> chez les </a:t>
            </a:r>
            <a:r>
              <a:rPr lang="en-CA" sz="2000" dirty="0" err="1"/>
              <a:t>animaux</a:t>
            </a:r>
            <a:r>
              <a:rPr lang="en-CA" sz="2000" dirty="0"/>
              <a:t> et les </a:t>
            </a:r>
            <a:r>
              <a:rPr lang="en-CA" sz="2000" dirty="0" err="1"/>
              <a:t>humains</a:t>
            </a:r>
            <a:endParaRPr lang="en-CA" sz="2000" dirty="0"/>
          </a:p>
          <a:p>
            <a:pPr lvl="0"/>
            <a:r>
              <a:rPr lang="en-US" sz="2000" dirty="0">
                <a:solidFill>
                  <a:srgbClr val="0070C0"/>
                </a:solidFill>
                <a:ea typeface="Calibri"/>
                <a:cs typeface="Calibri"/>
                <a:hlinkClick r:id="rId5">
                  <a:extLst>
                    <a:ext uri="{A12FA001-AC4F-418D-AE19-62706E023703}">
                      <ahyp:hlinkClr xmlns:ahyp="http://schemas.microsoft.com/office/drawing/2018/hyperlinkcolor" val="tx"/>
                    </a:ext>
                  </a:extLst>
                </a:hlinkClick>
              </a:rPr>
              <a:t>Le tableau de bord </a:t>
            </a:r>
            <a:r>
              <a:rPr lang="en-US" sz="2000" dirty="0" err="1">
                <a:solidFill>
                  <a:srgbClr val="0070C0"/>
                </a:solidFill>
                <a:ea typeface="Calibri"/>
                <a:cs typeface="Calibri"/>
                <a:hlinkClick r:id="rId5">
                  <a:extLst>
                    <a:ext uri="{A12FA001-AC4F-418D-AE19-62706E023703}">
                      <ahyp:hlinkClr xmlns:ahyp="http://schemas.microsoft.com/office/drawing/2018/hyperlinkcolor" val="tx"/>
                    </a:ext>
                  </a:extLst>
                </a:hlinkClick>
              </a:rPr>
              <a:t>interactif</a:t>
            </a:r>
            <a:r>
              <a:rPr lang="en-US" sz="2000" dirty="0">
                <a:ea typeface="Calibri"/>
                <a:cs typeface="Calibri"/>
              </a:rPr>
              <a:t> du </a:t>
            </a:r>
            <a:r>
              <a:rPr lang="en-US" sz="2000" dirty="0" err="1">
                <a:ea typeface="Calibri"/>
                <a:cs typeface="Calibri"/>
              </a:rPr>
              <a:t>Mexique</a:t>
            </a:r>
            <a:r>
              <a:rPr lang="en-US" sz="2000" dirty="0">
                <a:ea typeface="Calibri"/>
                <a:cs typeface="Calibri"/>
              </a:rPr>
              <a:t> affiche 671 </a:t>
            </a:r>
            <a:r>
              <a:rPr lang="en-US" sz="2000" dirty="0" err="1">
                <a:ea typeface="Calibri"/>
                <a:cs typeface="Calibri"/>
              </a:rPr>
              <a:t>cas</a:t>
            </a:r>
            <a:r>
              <a:rPr lang="en-US" sz="2000" dirty="0">
                <a:ea typeface="Calibri"/>
                <a:cs typeface="Calibri"/>
              </a:rPr>
              <a:t> </a:t>
            </a:r>
            <a:r>
              <a:rPr lang="en-US" sz="2000" dirty="0" err="1">
                <a:ea typeface="Calibri"/>
                <a:cs typeface="Calibri"/>
              </a:rPr>
              <a:t>actifs</a:t>
            </a:r>
            <a:r>
              <a:rPr lang="en-US" sz="2000" dirty="0">
                <a:ea typeface="Calibri"/>
                <a:cs typeface="Calibri"/>
              </a:rPr>
              <a:t> de MNM chez les </a:t>
            </a:r>
            <a:r>
              <a:rPr lang="en-US" sz="2000" dirty="0" err="1">
                <a:ea typeface="Calibri"/>
                <a:cs typeface="Calibri"/>
              </a:rPr>
              <a:t>animaux</a:t>
            </a:r>
            <a:r>
              <a:rPr lang="en-US" sz="2000" dirty="0">
                <a:ea typeface="Calibri"/>
                <a:cs typeface="Calibri"/>
              </a:rPr>
              <a:t> (13 106 au total).</a:t>
            </a:r>
          </a:p>
          <a:p>
            <a:pPr lvl="0"/>
            <a:r>
              <a:rPr lang="en-US" sz="2000" dirty="0" err="1">
                <a:ea typeface="Calibri"/>
                <a:cs typeface="Calibri"/>
              </a:rPr>
              <a:t>Mexique</a:t>
            </a:r>
            <a:r>
              <a:rPr lang="en-US" sz="2000" dirty="0">
                <a:ea typeface="Calibri"/>
                <a:cs typeface="Calibri"/>
              </a:rPr>
              <a:t> - 1 602 </a:t>
            </a:r>
            <a:r>
              <a:rPr lang="en-US" sz="2000" dirty="0" err="1">
                <a:ea typeface="Calibri"/>
                <a:cs typeface="Calibri"/>
              </a:rPr>
              <a:t>cas</a:t>
            </a:r>
            <a:r>
              <a:rPr lang="en-US" sz="2000" dirty="0">
                <a:ea typeface="Calibri"/>
                <a:cs typeface="Calibri"/>
              </a:rPr>
              <a:t> (~12,2 %) chez les </a:t>
            </a:r>
            <a:r>
              <a:rPr lang="en-US" sz="2000" dirty="0" err="1">
                <a:ea typeface="Calibri"/>
                <a:cs typeface="Calibri"/>
              </a:rPr>
              <a:t>chiens</a:t>
            </a:r>
            <a:r>
              <a:rPr lang="en-US" sz="2000" dirty="0">
                <a:ea typeface="Calibri"/>
                <a:cs typeface="Calibri"/>
              </a:rPr>
              <a:t>, 32 </a:t>
            </a:r>
            <a:r>
              <a:rPr lang="en-US" sz="2000" dirty="0" err="1">
                <a:ea typeface="Calibri"/>
                <a:cs typeface="Calibri"/>
              </a:rPr>
              <a:t>cas</a:t>
            </a:r>
            <a:r>
              <a:rPr lang="en-US" sz="2000" dirty="0">
                <a:ea typeface="Calibri"/>
                <a:cs typeface="Calibri"/>
              </a:rPr>
              <a:t> chez les chats</a:t>
            </a:r>
            <a:endParaRPr lang="en-US" sz="2000" dirty="0"/>
          </a:p>
          <a:p>
            <a:pPr lvl="0"/>
            <a:r>
              <a:rPr lang="en-CA" sz="2000" dirty="0">
                <a:solidFill>
                  <a:srgbClr val="0070C0"/>
                </a:solidFill>
                <a:hlinkClick r:id="rId6">
                  <a:extLst>
                    <a:ext uri="{A12FA001-AC4F-418D-AE19-62706E023703}">
                      <ahyp:hlinkClr xmlns:ahyp="http://schemas.microsoft.com/office/drawing/2018/hyperlinkcolor" val="tx"/>
                    </a:ext>
                  </a:extLst>
                </a:hlinkClick>
              </a:rPr>
              <a:t>Une </a:t>
            </a:r>
            <a:r>
              <a:rPr lang="en-CA" sz="2000" dirty="0" err="1">
                <a:solidFill>
                  <a:srgbClr val="0070C0"/>
                </a:solidFill>
                <a:hlinkClick r:id="rId6">
                  <a:extLst>
                    <a:ext uri="{A12FA001-AC4F-418D-AE19-62706E023703}">
                      <ahyp:hlinkClr xmlns:ahyp="http://schemas.microsoft.com/office/drawing/2018/hyperlinkcolor" val="tx"/>
                    </a:ext>
                  </a:extLst>
                </a:hlinkClick>
              </a:rPr>
              <a:t>stratégie</a:t>
            </a:r>
            <a:r>
              <a:rPr lang="en-CA" sz="2000" dirty="0">
                <a:solidFill>
                  <a:srgbClr val="0070C0"/>
                </a:solidFill>
                <a:hlinkClick r:id="rId6">
                  <a:extLst>
                    <a:ext uri="{A12FA001-AC4F-418D-AE19-62706E023703}">
                      <ahyp:hlinkClr xmlns:ahyp="http://schemas.microsoft.com/office/drawing/2018/hyperlinkcolor" val="tx"/>
                    </a:ext>
                  </a:extLst>
                </a:hlinkClick>
              </a:rPr>
              <a:t> de gestion alternative </a:t>
            </a:r>
            <a:r>
              <a:rPr lang="en-CA" sz="2000" dirty="0" err="1"/>
              <a:t>est</a:t>
            </a:r>
            <a:r>
              <a:rPr lang="en-CA" sz="2000" dirty="0"/>
              <a:t> </a:t>
            </a:r>
            <a:r>
              <a:rPr lang="en-CA" sz="2000" dirty="0" err="1"/>
              <a:t>testée</a:t>
            </a:r>
            <a:r>
              <a:rPr lang="en-CA" sz="2000" dirty="0"/>
              <a:t> dans le Yucatan </a:t>
            </a:r>
            <a:r>
              <a:rPr lang="en-CA" sz="2000" dirty="0" err="1"/>
              <a:t>afin</a:t>
            </a:r>
            <a:r>
              <a:rPr lang="en-CA" sz="2000" dirty="0"/>
              <a:t> de </a:t>
            </a:r>
            <a:r>
              <a:rPr lang="en-CA" sz="2000" dirty="0" err="1"/>
              <a:t>réduire</a:t>
            </a:r>
            <a:r>
              <a:rPr lang="en-CA" sz="2000" dirty="0"/>
              <a:t> le </a:t>
            </a:r>
            <a:r>
              <a:rPr lang="en-CA" sz="2000" dirty="0" err="1"/>
              <a:t>nombre</a:t>
            </a:r>
            <a:r>
              <a:rPr lang="en-CA" sz="2000" dirty="0"/>
              <a:t> total de mouches </a:t>
            </a:r>
            <a:r>
              <a:rPr lang="en-CA" sz="2000" dirty="0" err="1"/>
              <a:t>avant</a:t>
            </a:r>
            <a:r>
              <a:rPr lang="en-CA" sz="2000" dirty="0"/>
              <a:t> la </a:t>
            </a:r>
            <a:r>
              <a:rPr lang="en-CA" sz="2000" dirty="0" err="1"/>
              <a:t>libération</a:t>
            </a:r>
            <a:r>
              <a:rPr lang="en-CA" sz="2000" dirty="0"/>
              <a:t> des mouches </a:t>
            </a:r>
            <a:r>
              <a:rPr lang="en-CA" sz="2000" dirty="0" err="1"/>
              <a:t>stériles</a:t>
            </a:r>
            <a:endParaRPr lang="en-CA" sz="2000" dirty="0"/>
          </a:p>
          <a:p>
            <a:pPr lvl="0"/>
            <a:r>
              <a:rPr lang="en-CA" sz="2000" dirty="0"/>
              <a:t>« </a:t>
            </a:r>
            <a:r>
              <a:rPr lang="en-CA" sz="2000" i="1" dirty="0"/>
              <a:t>Pour que les mouches </a:t>
            </a:r>
            <a:r>
              <a:rPr lang="en-CA" sz="2000" i="1" dirty="0" err="1"/>
              <a:t>stériles</a:t>
            </a:r>
            <a:r>
              <a:rPr lang="en-CA" sz="2000" i="1" dirty="0"/>
              <a:t> </a:t>
            </a:r>
            <a:r>
              <a:rPr lang="en-CA" sz="2000" i="1" dirty="0" err="1"/>
              <a:t>soient</a:t>
            </a:r>
            <a:r>
              <a:rPr lang="en-CA" sz="2000" i="1" dirty="0"/>
              <a:t> </a:t>
            </a:r>
            <a:r>
              <a:rPr lang="en-CA" sz="2000" i="1" dirty="0" err="1"/>
              <a:t>efficaces</a:t>
            </a:r>
            <a:r>
              <a:rPr lang="en-CA" sz="2000" i="1" dirty="0"/>
              <a:t>, il doit y </a:t>
            </a:r>
            <a:r>
              <a:rPr lang="en-CA" sz="2000" i="1" dirty="0" err="1"/>
              <a:t>en</a:t>
            </a:r>
            <a:r>
              <a:rPr lang="en-CA" sz="2000" i="1" dirty="0"/>
              <a:t> </a:t>
            </a:r>
            <a:r>
              <a:rPr lang="en-CA" sz="2000" i="1" dirty="0" err="1"/>
              <a:t>avoir</a:t>
            </a:r>
            <a:r>
              <a:rPr lang="en-CA" sz="2000" i="1" dirty="0"/>
              <a:t> 10 pour </a:t>
            </a:r>
            <a:r>
              <a:rPr lang="en-CA" sz="2000" i="1" dirty="0" err="1"/>
              <a:t>chaque</a:t>
            </a:r>
            <a:r>
              <a:rPr lang="en-CA" sz="2000" i="1" dirty="0"/>
              <a:t> mouche fertile </a:t>
            </a:r>
            <a:r>
              <a:rPr lang="en-CA" sz="2000" dirty="0"/>
              <a:t>»</a:t>
            </a:r>
          </a:p>
        </p:txBody>
      </p:sp>
      <p:pic>
        <p:nvPicPr>
          <p:cNvPr id="4" name="Content Placeholder 7">
            <a:hlinkClick r:id="rId5"/>
            <a:extLst>
              <a:ext uri="{FF2B5EF4-FFF2-40B4-BE49-F238E27FC236}">
                <a16:creationId xmlns:a16="http://schemas.microsoft.com/office/drawing/2014/main" id="{60E13EAE-EFBD-9D43-CB54-D28E039D333D}"/>
              </a:ext>
            </a:extLst>
          </p:cNvPr>
          <p:cNvPicPr>
            <a:picLocks noGrp="1" noChangeAspect="1"/>
          </p:cNvPicPr>
          <p:nvPr>
            <p:ph idx="2"/>
          </p:nvPr>
        </p:nvPicPr>
        <p:blipFill>
          <a:blip r:embed="rId7"/>
          <a:stretch>
            <a:fillRect/>
          </a:stretch>
        </p:blipFill>
        <p:spPr>
          <a:xfrm>
            <a:off x="8079199" y="0"/>
            <a:ext cx="4128333" cy="3480242"/>
          </a:xfrm>
        </p:spPr>
      </p:pic>
      <p:sp>
        <p:nvSpPr>
          <p:cNvPr id="5" name="Slide Number Placeholder 3">
            <a:extLst>
              <a:ext uri="{FF2B5EF4-FFF2-40B4-BE49-F238E27FC236}">
                <a16:creationId xmlns:a16="http://schemas.microsoft.com/office/drawing/2014/main" id="{034B620E-9522-ADC8-7FF8-65848EB893B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791080-2F6E-4F23-A132-60978EA6C5F6}" type="slidenum">
              <a:rPr/>
              <a:t>6</a:t>
            </a:fld>
            <a:endParaRPr lang="en-US" sz="1200" b="0" i="0" u="none" strike="noStrike" kern="1200" cap="none" spc="0" baseline="0">
              <a:solidFill>
                <a:srgbClr val="898989"/>
              </a:solidFill>
              <a:uFillTx/>
              <a:latin typeface="Calibri" pitchFamily="34"/>
            </a:endParaRPr>
          </a:p>
        </p:txBody>
      </p:sp>
      <p:pic>
        <p:nvPicPr>
          <p:cNvPr id="6" name="Picture 11">
            <a:extLst>
              <a:ext uri="{FF2B5EF4-FFF2-40B4-BE49-F238E27FC236}">
                <a16:creationId xmlns:a16="http://schemas.microsoft.com/office/drawing/2014/main" id="{86678876-75F7-1567-0F85-91FD5CEA39A8}"/>
              </a:ext>
            </a:extLst>
          </p:cNvPr>
          <p:cNvPicPr>
            <a:picLocks noChangeAspect="1"/>
          </p:cNvPicPr>
          <p:nvPr/>
        </p:nvPicPr>
        <p:blipFill>
          <a:blip r:embed="rId8"/>
          <a:stretch>
            <a:fillRect/>
          </a:stretch>
        </p:blipFill>
        <p:spPr>
          <a:xfrm>
            <a:off x="8083734" y="3377757"/>
            <a:ext cx="4108262" cy="3480242"/>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303">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F5919500-F417-0118-A432-45FD025E71FA}"/>
              </a:ext>
            </a:extLst>
          </p:cNvPr>
          <p:cNvPicPr>
            <a:picLocks noChangeAspect="1"/>
          </p:cNvPicPr>
          <p:nvPr/>
        </p:nvPicPr>
        <p:blipFill>
          <a:blip r:embed="rId3"/>
          <a:stretch>
            <a:fillRect/>
          </a:stretch>
        </p:blipFill>
        <p:spPr>
          <a:xfrm>
            <a:off x="6231636" y="4451600"/>
            <a:ext cx="3524408" cy="2349605"/>
          </a:xfrm>
          <a:prstGeom prst="rect">
            <a:avLst/>
          </a:prstGeom>
          <a:noFill/>
          <a:ln cap="flat">
            <a:noFill/>
          </a:ln>
        </p:spPr>
      </p:pic>
      <p:pic>
        <p:nvPicPr>
          <p:cNvPr id="3" name="Picture 11">
            <a:extLst>
              <a:ext uri="{FF2B5EF4-FFF2-40B4-BE49-F238E27FC236}">
                <a16:creationId xmlns:a16="http://schemas.microsoft.com/office/drawing/2014/main" id="{35C2472A-C3B9-D413-9671-5A755BF8E67F}"/>
              </a:ext>
            </a:extLst>
          </p:cNvPr>
          <p:cNvPicPr>
            <a:picLocks noChangeAspect="1"/>
          </p:cNvPicPr>
          <p:nvPr/>
        </p:nvPicPr>
        <p:blipFill>
          <a:blip r:embed="rId4"/>
          <a:stretch>
            <a:fillRect/>
          </a:stretch>
        </p:blipFill>
        <p:spPr>
          <a:xfrm>
            <a:off x="1376418" y="4505861"/>
            <a:ext cx="4242660" cy="2354671"/>
          </a:xfrm>
          <a:prstGeom prst="rect">
            <a:avLst/>
          </a:prstGeom>
          <a:noFill/>
          <a:ln cap="flat">
            <a:noFill/>
          </a:ln>
        </p:spPr>
      </p:pic>
      <p:sp>
        <p:nvSpPr>
          <p:cNvPr id="4" name="Title 1">
            <a:extLst>
              <a:ext uri="{FF2B5EF4-FFF2-40B4-BE49-F238E27FC236}">
                <a16:creationId xmlns:a16="http://schemas.microsoft.com/office/drawing/2014/main" id="{CE5439D1-AB74-71E6-56C8-89DC00200B16}"/>
              </a:ext>
            </a:extLst>
          </p:cNvPr>
          <p:cNvSpPr txBox="1">
            <a:spLocks noGrp="1"/>
          </p:cNvSpPr>
          <p:nvPr>
            <p:ph type="title"/>
          </p:nvPr>
        </p:nvSpPr>
        <p:spPr>
          <a:xfrm>
            <a:off x="223479" y="75044"/>
            <a:ext cx="4331482" cy="1325559"/>
          </a:xfrm>
        </p:spPr>
        <p:txBody>
          <a:bodyPr/>
          <a:lstStyle/>
          <a:p>
            <a:pPr lvl="0"/>
            <a:r>
              <a:rPr lang="en-CA" dirty="0" err="1"/>
              <a:t>Myiase</a:t>
            </a:r>
            <a:r>
              <a:rPr lang="en-CA" dirty="0"/>
              <a:t> de Nouveau Monde</a:t>
            </a:r>
          </a:p>
        </p:txBody>
      </p:sp>
      <p:sp>
        <p:nvSpPr>
          <p:cNvPr id="5" name="Content Placeholder 3">
            <a:extLst>
              <a:ext uri="{FF2B5EF4-FFF2-40B4-BE49-F238E27FC236}">
                <a16:creationId xmlns:a16="http://schemas.microsoft.com/office/drawing/2014/main" id="{63D5E807-E24A-AC74-79B3-7DC8C31AE6FD}"/>
              </a:ext>
            </a:extLst>
          </p:cNvPr>
          <p:cNvSpPr txBox="1">
            <a:spLocks noGrp="1"/>
          </p:cNvSpPr>
          <p:nvPr>
            <p:ph idx="1"/>
          </p:nvPr>
        </p:nvSpPr>
        <p:spPr>
          <a:xfrm>
            <a:off x="5332716" y="75044"/>
            <a:ext cx="6928436" cy="2051081"/>
          </a:xfrm>
        </p:spPr>
        <p:txBody>
          <a:bodyPr/>
          <a:lstStyle/>
          <a:p>
            <a:pPr lvl="0"/>
            <a:r>
              <a:rPr lang="en-CA" sz="2400" b="1" dirty="0" err="1"/>
              <a:t>Autorisations</a:t>
            </a:r>
            <a:r>
              <a:rPr lang="en-CA" sz="2400" b="1" dirty="0"/>
              <a:t> </a:t>
            </a:r>
            <a:r>
              <a:rPr lang="en-CA" sz="2400" b="1" dirty="0" err="1"/>
              <a:t>d'utilisation</a:t>
            </a:r>
            <a:r>
              <a:rPr lang="en-CA" sz="2400" b="1" dirty="0"/>
              <a:t> </a:t>
            </a:r>
            <a:r>
              <a:rPr lang="en-CA" sz="2400" b="1" dirty="0" err="1"/>
              <a:t>d'urgence</a:t>
            </a:r>
            <a:endParaRPr lang="en-CA" sz="2400" b="1" dirty="0"/>
          </a:p>
          <a:p>
            <a:pPr lvl="1"/>
            <a:r>
              <a:rPr lang="en-CA" sz="2000" dirty="0" err="1">
                <a:solidFill>
                  <a:srgbClr val="0070C0"/>
                </a:solidFill>
                <a:hlinkClick r:id="rId5">
                  <a:extLst>
                    <a:ext uri="{A12FA001-AC4F-418D-AE19-62706E023703}">
                      <ahyp:hlinkClr xmlns:ahyp="http://schemas.microsoft.com/office/drawing/2018/hyperlinkcolor" val="tx"/>
                    </a:ext>
                  </a:extLst>
                </a:hlinkClick>
              </a:rPr>
              <a:t>Credelio</a:t>
            </a:r>
            <a:r>
              <a:rPr lang="en-CA" sz="2000" dirty="0">
                <a:solidFill>
                  <a:srgbClr val="0070C0"/>
                </a:solidFill>
                <a:hlinkClick r:id="rId5">
                  <a:extLst>
                    <a:ext uri="{A12FA001-AC4F-418D-AE19-62706E023703}">
                      <ahyp:hlinkClr xmlns:ahyp="http://schemas.microsoft.com/office/drawing/2018/hyperlinkcolor" val="tx"/>
                    </a:ext>
                  </a:extLst>
                </a:hlinkClick>
              </a:rPr>
              <a:t> Cat</a:t>
            </a:r>
            <a:endParaRPr lang="en-CA" sz="2000" dirty="0">
              <a:solidFill>
                <a:srgbClr val="0070C0"/>
              </a:solidFill>
            </a:endParaRPr>
          </a:p>
          <a:p>
            <a:pPr lvl="1"/>
            <a:r>
              <a:rPr lang="en-CA" sz="2000" dirty="0" err="1">
                <a:solidFill>
                  <a:srgbClr val="0070C0"/>
                </a:solidFill>
                <a:hlinkClick r:id="rId6">
                  <a:extLst>
                    <a:ext uri="{A12FA001-AC4F-418D-AE19-62706E023703}">
                      <ahyp:hlinkClr xmlns:ahyp="http://schemas.microsoft.com/office/drawing/2018/hyperlinkcolor" val="tx"/>
                    </a:ext>
                  </a:extLst>
                </a:hlinkClick>
              </a:rPr>
              <a:t>Credelio</a:t>
            </a:r>
            <a:r>
              <a:rPr lang="en-CA" sz="2000" dirty="0">
                <a:solidFill>
                  <a:srgbClr val="0070C0"/>
                </a:solidFill>
                <a:hlinkClick r:id="rId6">
                  <a:extLst>
                    <a:ext uri="{A12FA001-AC4F-418D-AE19-62706E023703}">
                      <ahyp:hlinkClr xmlns:ahyp="http://schemas.microsoft.com/office/drawing/2018/hyperlinkcolor" val="tx"/>
                    </a:ext>
                  </a:extLst>
                </a:hlinkClick>
              </a:rPr>
              <a:t> Chien</a:t>
            </a:r>
            <a:endParaRPr lang="en-CA" sz="2000" dirty="0">
              <a:solidFill>
                <a:srgbClr val="0070C0"/>
              </a:solidFill>
            </a:endParaRPr>
          </a:p>
        </p:txBody>
      </p:sp>
      <p:sp>
        <p:nvSpPr>
          <p:cNvPr id="6" name="Slide Number Placeholder 4">
            <a:extLst>
              <a:ext uri="{FF2B5EF4-FFF2-40B4-BE49-F238E27FC236}">
                <a16:creationId xmlns:a16="http://schemas.microsoft.com/office/drawing/2014/main" id="{2C9DED08-27BE-2AD8-9C4E-C59F28A3FAC8}"/>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AE46BD-6D88-4349-AA5B-D5BF2A09BC96}" type="slidenum">
              <a:rPr/>
              <a:t>7</a:t>
            </a:fld>
            <a:endParaRPr lang="en-US" sz="1200" b="0" i="0" u="none" strike="noStrike" kern="1200" cap="none" spc="0" baseline="0">
              <a:solidFill>
                <a:srgbClr val="898989"/>
              </a:solidFill>
              <a:uFillTx/>
              <a:latin typeface="Calibri" pitchFamily="34"/>
            </a:endParaRPr>
          </a:p>
        </p:txBody>
      </p:sp>
      <p:sp>
        <p:nvSpPr>
          <p:cNvPr id="7" name="Content Placeholder 7">
            <a:extLst>
              <a:ext uri="{FF2B5EF4-FFF2-40B4-BE49-F238E27FC236}">
                <a16:creationId xmlns:a16="http://schemas.microsoft.com/office/drawing/2014/main" id="{EEECF039-5725-9B57-7233-5C662E3ECB4C}"/>
              </a:ext>
            </a:extLst>
          </p:cNvPr>
          <p:cNvSpPr txBox="1">
            <a:spLocks noGrp="1"/>
          </p:cNvSpPr>
          <p:nvPr>
            <p:ph idx="2"/>
          </p:nvPr>
        </p:nvSpPr>
        <p:spPr>
          <a:xfrm>
            <a:off x="223479" y="2054455"/>
            <a:ext cx="9165479" cy="3224009"/>
          </a:xfrm>
        </p:spPr>
        <p:txBody>
          <a:bodyPr/>
          <a:lstStyle/>
          <a:p>
            <a:pPr lvl="0"/>
            <a:r>
              <a:rPr lang="en-CA" sz="2400" b="1" dirty="0" err="1"/>
              <a:t>Traitements</a:t>
            </a:r>
            <a:r>
              <a:rPr lang="en-CA" sz="2400" b="1" dirty="0"/>
              <a:t> </a:t>
            </a:r>
            <a:r>
              <a:rPr lang="en-CA" sz="2400" b="1" dirty="0" err="1"/>
              <a:t>approuvés</a:t>
            </a:r>
            <a:r>
              <a:rPr lang="en-CA" sz="2400" b="1" dirty="0"/>
              <a:t> sous conditions par la FDA américaine</a:t>
            </a:r>
          </a:p>
          <a:p>
            <a:pPr lvl="1"/>
            <a:r>
              <a:rPr lang="en-CA" sz="2000" dirty="0" err="1">
                <a:solidFill>
                  <a:srgbClr val="0070C0"/>
                </a:solidFill>
                <a:hlinkClick r:id="rId7">
                  <a:extLst>
                    <a:ext uri="{A12FA001-AC4F-418D-AE19-62706E023703}">
                      <ahyp:hlinkClr xmlns:ahyp="http://schemas.microsoft.com/office/drawing/2018/hyperlinkcolor" val="tx"/>
                    </a:ext>
                  </a:extLst>
                </a:hlinkClick>
              </a:rPr>
              <a:t>Credelio</a:t>
            </a:r>
            <a:r>
              <a:rPr lang="en-CA" sz="2000" dirty="0">
                <a:solidFill>
                  <a:srgbClr val="0070C0"/>
                </a:solidFill>
                <a:hlinkClick r:id="rId7">
                  <a:extLst>
                    <a:ext uri="{A12FA001-AC4F-418D-AE19-62706E023703}">
                      <ahyp:hlinkClr xmlns:ahyp="http://schemas.microsoft.com/office/drawing/2018/hyperlinkcolor" val="tx"/>
                    </a:ext>
                  </a:extLst>
                </a:hlinkClick>
              </a:rPr>
              <a:t> Quattro-CA1 </a:t>
            </a:r>
            <a:r>
              <a:rPr lang="en-CA" sz="2000" dirty="0"/>
              <a:t>(Elanco) </a:t>
            </a:r>
            <a:r>
              <a:rPr lang="en-CA" sz="2000" dirty="0" err="1"/>
              <a:t>comprimés</a:t>
            </a:r>
            <a:r>
              <a:rPr lang="en-CA" sz="2000" dirty="0"/>
              <a:t> à </a:t>
            </a:r>
            <a:r>
              <a:rPr lang="en-CA" sz="2000" dirty="0" err="1"/>
              <a:t>croquer</a:t>
            </a:r>
            <a:r>
              <a:rPr lang="en-CA" sz="2000" dirty="0"/>
              <a:t> pour </a:t>
            </a:r>
            <a:r>
              <a:rPr lang="en-CA" sz="2000" dirty="0" err="1"/>
              <a:t>chiens</a:t>
            </a:r>
            <a:endParaRPr lang="en-CA" sz="2000" dirty="0"/>
          </a:p>
          <a:p>
            <a:pPr lvl="1"/>
            <a:r>
              <a:rPr lang="en-CA" sz="2000" dirty="0" err="1">
                <a:solidFill>
                  <a:srgbClr val="0070C0"/>
                </a:solidFill>
                <a:hlinkClick r:id="rId8">
                  <a:extLst>
                    <a:ext uri="{A12FA001-AC4F-418D-AE19-62706E023703}">
                      <ahyp:hlinkClr xmlns:ahyp="http://schemas.microsoft.com/office/drawing/2018/hyperlinkcolor" val="tx"/>
                    </a:ext>
                  </a:extLst>
                </a:hlinkClick>
              </a:rPr>
              <a:t>Exzolt</a:t>
            </a:r>
            <a:r>
              <a:rPr lang="en-CA" sz="2000" dirty="0">
                <a:solidFill>
                  <a:srgbClr val="0070C0"/>
                </a:solidFill>
                <a:hlinkClick r:id="rId8">
                  <a:extLst>
                    <a:ext uri="{A12FA001-AC4F-418D-AE19-62706E023703}">
                      <ahyp:hlinkClr xmlns:ahyp="http://schemas.microsoft.com/office/drawing/2018/hyperlinkcolor" val="tx"/>
                    </a:ext>
                  </a:extLst>
                </a:hlinkClick>
              </a:rPr>
              <a:t> Cattle-CA1 </a:t>
            </a:r>
            <a:r>
              <a:rPr lang="en-CA" sz="2000" dirty="0"/>
              <a:t> (Merck) solution </a:t>
            </a:r>
            <a:r>
              <a:rPr lang="en-CA" sz="2000" dirty="0" err="1"/>
              <a:t>topique</a:t>
            </a:r>
            <a:r>
              <a:rPr lang="en-CA" sz="2000" dirty="0"/>
              <a:t> à base de fluralaner pour </a:t>
            </a:r>
            <a:r>
              <a:rPr lang="en-CA" sz="2000" dirty="0" err="1"/>
              <a:t>bovins</a:t>
            </a:r>
            <a:r>
              <a:rPr lang="en-CA" sz="2000" dirty="0"/>
              <a:t> de </a:t>
            </a:r>
            <a:r>
              <a:rPr lang="en-CA" sz="2000" dirty="0" err="1"/>
              <a:t>boucherie</a:t>
            </a:r>
            <a:r>
              <a:rPr lang="en-CA" sz="2000" dirty="0"/>
              <a:t> (&gt; 2 </a:t>
            </a:r>
            <a:r>
              <a:rPr lang="en-CA" sz="2000" dirty="0" err="1"/>
              <a:t>mois</a:t>
            </a:r>
            <a:r>
              <a:rPr lang="en-CA" sz="2000" dirty="0"/>
              <a:t>) et </a:t>
            </a:r>
            <a:r>
              <a:rPr lang="en-CA" sz="2000" dirty="0" err="1"/>
              <a:t>génisses</a:t>
            </a:r>
            <a:r>
              <a:rPr lang="en-CA" sz="2000" dirty="0"/>
              <a:t> de </a:t>
            </a:r>
            <a:r>
              <a:rPr lang="en-CA" sz="2000" dirty="0" err="1"/>
              <a:t>remplacement</a:t>
            </a:r>
            <a:r>
              <a:rPr lang="en-CA" sz="2000" dirty="0"/>
              <a:t> (&lt; 20 </a:t>
            </a:r>
            <a:r>
              <a:rPr lang="en-CA" sz="2000" dirty="0" err="1"/>
              <a:t>mois</a:t>
            </a:r>
            <a:r>
              <a:rPr lang="en-CA" sz="2000" dirty="0"/>
              <a:t>)</a:t>
            </a:r>
          </a:p>
          <a:p>
            <a:pPr lvl="1"/>
            <a:r>
              <a:rPr lang="en-CA" sz="2000" dirty="0">
                <a:solidFill>
                  <a:srgbClr val="0070C0"/>
                </a:solidFill>
                <a:hlinkClick r:id="rId9">
                  <a:extLst>
                    <a:ext uri="{A12FA001-AC4F-418D-AE19-62706E023703}">
                      <ahyp:hlinkClr xmlns:ahyp="http://schemas.microsoft.com/office/drawing/2018/hyperlinkcolor" val="tx"/>
                    </a:ext>
                  </a:extLst>
                </a:hlinkClick>
              </a:rPr>
              <a:t>Dectomax-CA1 </a:t>
            </a:r>
            <a:r>
              <a:rPr lang="en-CA" sz="2000" dirty="0"/>
              <a:t>(Zoetis) injectable pour </a:t>
            </a:r>
            <a:r>
              <a:rPr lang="en-CA" sz="2000" dirty="0" err="1"/>
              <a:t>bovins</a:t>
            </a:r>
            <a:r>
              <a:rPr lang="en-CA" sz="2000" dirty="0"/>
              <a:t>, </a:t>
            </a:r>
            <a:r>
              <a:rPr lang="en-CA" sz="2000" dirty="0" err="1"/>
              <a:t>délai</a:t>
            </a:r>
            <a:r>
              <a:rPr lang="en-CA" sz="2000" dirty="0"/>
              <a:t> </a:t>
            </a:r>
            <a:r>
              <a:rPr lang="en-CA" sz="2000" dirty="0" err="1"/>
              <a:t>d'attente</a:t>
            </a:r>
            <a:r>
              <a:rPr lang="en-CA" sz="2000" dirty="0"/>
              <a:t> de 35 </a:t>
            </a:r>
            <a:r>
              <a:rPr lang="en-CA" sz="2000" dirty="0" err="1"/>
              <a:t>jours</a:t>
            </a:r>
            <a:r>
              <a:rPr lang="en-CA" sz="2000" dirty="0"/>
              <a:t> pour les </a:t>
            </a:r>
            <a:r>
              <a:rPr lang="en-CA" sz="2000" dirty="0" err="1"/>
              <a:t>bovins</a:t>
            </a:r>
            <a:r>
              <a:rPr lang="en-CA" sz="2000" dirty="0"/>
              <a:t>, ne pas </a:t>
            </a:r>
            <a:r>
              <a:rPr lang="en-CA" sz="2000" dirty="0" err="1"/>
              <a:t>utiliser</a:t>
            </a:r>
            <a:r>
              <a:rPr lang="en-CA" sz="2000" dirty="0"/>
              <a:t> chez les </a:t>
            </a:r>
            <a:r>
              <a:rPr lang="en-CA" sz="2000" dirty="0" err="1"/>
              <a:t>bovins</a:t>
            </a:r>
            <a:r>
              <a:rPr lang="en-CA" sz="2000" dirty="0"/>
              <a:t> </a:t>
            </a:r>
            <a:r>
              <a:rPr lang="en-CA" sz="2000" dirty="0" err="1"/>
              <a:t>laitiers</a:t>
            </a:r>
            <a:r>
              <a:rPr lang="en-CA" sz="2000" dirty="0"/>
              <a:t> </a:t>
            </a:r>
            <a:r>
              <a:rPr lang="en-CA" sz="2000" dirty="0" err="1"/>
              <a:t>âgés</a:t>
            </a:r>
            <a:r>
              <a:rPr lang="en-CA" sz="2000" dirty="0"/>
              <a:t> de plus de 20 </a:t>
            </a:r>
            <a:r>
              <a:rPr lang="en-CA" sz="2000" dirty="0" err="1"/>
              <a:t>mois</a:t>
            </a:r>
            <a:endParaRPr lang="en-CA" sz="2000" dirty="0"/>
          </a:p>
        </p:txBody>
      </p:sp>
      <p:sp>
        <p:nvSpPr>
          <p:cNvPr id="8" name="TextBox 9">
            <a:extLst>
              <a:ext uri="{FF2B5EF4-FFF2-40B4-BE49-F238E27FC236}">
                <a16:creationId xmlns:a16="http://schemas.microsoft.com/office/drawing/2014/main" id="{AF6FB89E-A94E-1DFE-DDF9-EFEC8E1840FE}"/>
              </a:ext>
            </a:extLst>
          </p:cNvPr>
          <p:cNvSpPr txBox="1"/>
          <p:nvPr/>
        </p:nvSpPr>
        <p:spPr>
          <a:xfrm>
            <a:off x="7891500" y="472132"/>
            <a:ext cx="458737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0">
                  <a:extLst>
                    <a:ext uri="{A12FA001-AC4F-418D-AE19-62706E023703}">
                      <ahyp:hlinkClr xmlns:ahyp="http://schemas.microsoft.com/office/drawing/2018/hyperlinkcolor" val="tx"/>
                    </a:ext>
                  </a:extLst>
                </a:hlinkClick>
              </a:rPr>
              <a:t>Efficacité du lotilaner contre la myiase causée par Cochliomyia hominivorax (Diptera : Calliphoridae) chez les chiens naturellement infestés | Parasites &amp; Vectors</a:t>
            </a:r>
            <a:endParaRPr lang="en-CA" sz="1800" b="0" i="0" u="none" strike="noStrike" kern="1200" cap="none" spc="0" baseline="0">
              <a:solidFill>
                <a:srgbClr val="0070C0"/>
              </a:solidFill>
              <a:uFillTx/>
              <a:latin typeface="Calibri" pitchFamily="34"/>
            </a:endParaRPr>
          </a:p>
        </p:txBody>
      </p:sp>
      <p:pic>
        <p:nvPicPr>
          <p:cNvPr id="9" name="Picture 2" descr="Credelio Quattro For Dogs 50.1 - 100 lbs 1 Month">
            <a:extLst>
              <a:ext uri="{FF2B5EF4-FFF2-40B4-BE49-F238E27FC236}">
                <a16:creationId xmlns:a16="http://schemas.microsoft.com/office/drawing/2014/main" id="{62C0F87A-DB77-7A0F-5ADA-E97B3E86B8B8}"/>
              </a:ext>
            </a:extLst>
          </p:cNvPr>
          <p:cNvPicPr>
            <a:picLocks noChangeAspect="1"/>
          </p:cNvPicPr>
          <p:nvPr/>
        </p:nvPicPr>
        <p:blipFill>
          <a:blip r:embed="rId11"/>
          <a:srcRect/>
          <a:stretch>
            <a:fillRect/>
          </a:stretch>
        </p:blipFill>
        <p:spPr>
          <a:xfrm>
            <a:off x="9928271" y="2054455"/>
            <a:ext cx="2049234" cy="4746750"/>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3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B953-3021-35E4-0C5A-BD54BC2FFE42}"/>
              </a:ext>
            </a:extLst>
          </p:cNvPr>
          <p:cNvSpPr txBox="1">
            <a:spLocks noGrp="1"/>
          </p:cNvSpPr>
          <p:nvPr>
            <p:ph type="title"/>
          </p:nvPr>
        </p:nvSpPr>
        <p:spPr>
          <a:xfrm>
            <a:off x="772210" y="0"/>
            <a:ext cx="10515600" cy="820134"/>
          </a:xfrm>
        </p:spPr>
        <p:txBody>
          <a:bodyPr/>
          <a:lstStyle/>
          <a:p>
            <a:pPr lvl="0"/>
            <a:r>
              <a:rPr lang="en-CA" sz="3200"/>
              <a:t>Maladie hémorragique épizootique aux États-Unis</a:t>
            </a:r>
          </a:p>
        </p:txBody>
      </p:sp>
      <p:sp>
        <p:nvSpPr>
          <p:cNvPr id="3" name="Text Placeholder 3">
            <a:extLst>
              <a:ext uri="{FF2B5EF4-FFF2-40B4-BE49-F238E27FC236}">
                <a16:creationId xmlns:a16="http://schemas.microsoft.com/office/drawing/2014/main" id="{86455AD8-3813-2FE0-95E1-6B8D6601C042}"/>
              </a:ext>
            </a:extLst>
          </p:cNvPr>
          <p:cNvSpPr txBox="1">
            <a:spLocks noGrp="1"/>
          </p:cNvSpPr>
          <p:nvPr>
            <p:ph idx="1"/>
          </p:nvPr>
        </p:nvSpPr>
        <p:spPr>
          <a:xfrm>
            <a:off x="262533" y="1287904"/>
            <a:ext cx="5449851" cy="3880631"/>
          </a:xfrm>
        </p:spPr>
        <p:txBody>
          <a:bodyPr/>
          <a:lstStyle/>
          <a:p>
            <a:pPr lvl="0"/>
            <a:r>
              <a:rPr lang="en-CA"/>
              <a:t>La maladie hémorragique épizootique aux États-Unis a été particulièrement virulente en 2025</a:t>
            </a:r>
          </a:p>
          <a:p>
            <a:pPr lvl="0"/>
            <a:endParaRPr lang="en-CA"/>
          </a:p>
          <a:p>
            <a:pPr lvl="0"/>
            <a:r>
              <a:rPr lang="en-CA"/>
              <a:t>Des centaines, voire des milliers de cerfs à queue blanche ont été touchés dans au moins 13 États en 2025</a:t>
            </a:r>
          </a:p>
        </p:txBody>
      </p:sp>
      <p:sp>
        <p:nvSpPr>
          <p:cNvPr id="4" name="TextBox 10">
            <a:extLst>
              <a:ext uri="{FF2B5EF4-FFF2-40B4-BE49-F238E27FC236}">
                <a16:creationId xmlns:a16="http://schemas.microsoft.com/office/drawing/2014/main" id="{369EC8F9-40E1-3F0A-8A32-4ADFC86698F1}"/>
              </a:ext>
            </a:extLst>
          </p:cNvPr>
          <p:cNvSpPr txBox="1"/>
          <p:nvPr/>
        </p:nvSpPr>
        <p:spPr>
          <a:xfrm>
            <a:off x="895407" y="5168527"/>
            <a:ext cx="2360432"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Maryland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Virginie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Virginie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Pennsylvanie</a:t>
            </a:r>
            <a:endParaRPr lang="en-CA" sz="1800" b="0" i="0" u="none" strike="noStrike" kern="1200" cap="none" spc="0" baseline="0">
              <a:solidFill>
                <a:srgbClr val="0070C0"/>
              </a:solidFill>
              <a:uFillTx/>
              <a:latin typeface="Calibri" pitchFamily="34"/>
            </a:endParaRPr>
          </a:p>
        </p:txBody>
      </p:sp>
      <p:sp>
        <p:nvSpPr>
          <p:cNvPr id="5" name="TextBox 11">
            <a:extLst>
              <a:ext uri="{FF2B5EF4-FFF2-40B4-BE49-F238E27FC236}">
                <a16:creationId xmlns:a16="http://schemas.microsoft.com/office/drawing/2014/main" id="{7C13B544-65C8-3138-BBBD-AD6E984CB574}"/>
              </a:ext>
            </a:extLst>
          </p:cNvPr>
          <p:cNvSpPr txBox="1"/>
          <p:nvPr/>
        </p:nvSpPr>
        <p:spPr>
          <a:xfrm>
            <a:off x="2380832" y="5277130"/>
            <a:ext cx="1040797" cy="1200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4">
                  <a:extLst>
                    <a:ext uri="{A12FA001-AC4F-418D-AE19-62706E023703}">
                      <ahyp:hlinkClr xmlns:ahyp="http://schemas.microsoft.com/office/drawing/2018/hyperlinkcolor" val="tx"/>
                    </a:ext>
                  </a:extLst>
                </a:hlinkClick>
              </a:rPr>
              <a:t>Ohio</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Indiana</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6">
                  <a:extLst>
                    <a:ext uri="{A12FA001-AC4F-418D-AE19-62706E023703}">
                      <ahyp:hlinkClr xmlns:ahyp="http://schemas.microsoft.com/office/drawing/2018/hyperlinkcolor" val="tx"/>
                    </a:ext>
                  </a:extLst>
                </a:hlinkClick>
              </a:rPr>
              <a:t>Kentucky</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7">
                  <a:extLst>
                    <a:ext uri="{A12FA001-AC4F-418D-AE19-62706E023703}">
                      <ahyp:hlinkClr xmlns:ahyp="http://schemas.microsoft.com/office/drawing/2018/hyperlinkcolor" val="tx"/>
                    </a:ext>
                  </a:extLst>
                </a:hlinkClick>
              </a:rPr>
              <a:t>Michigan</a:t>
            </a:r>
            <a:endParaRPr lang="en-CA" sz="1800" b="0" i="0" u="none" strike="noStrike" kern="1200" cap="none" spc="0" baseline="0">
              <a:solidFill>
                <a:srgbClr val="0070C0"/>
              </a:solidFill>
              <a:uFillTx/>
              <a:latin typeface="Calibri" pitchFamily="34"/>
            </a:endParaRPr>
          </a:p>
        </p:txBody>
      </p:sp>
      <p:sp>
        <p:nvSpPr>
          <p:cNvPr id="6" name="TextBox 13">
            <a:extLst>
              <a:ext uri="{FF2B5EF4-FFF2-40B4-BE49-F238E27FC236}">
                <a16:creationId xmlns:a16="http://schemas.microsoft.com/office/drawing/2014/main" id="{9D3F9D95-D0A6-6288-CAFE-166A3710DDDD}"/>
              </a:ext>
            </a:extLst>
          </p:cNvPr>
          <p:cNvSpPr txBox="1"/>
          <p:nvPr/>
        </p:nvSpPr>
        <p:spPr>
          <a:xfrm>
            <a:off x="904405" y="6292791"/>
            <a:ext cx="116121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8">
                  <a:extLst>
                    <a:ext uri="{A12FA001-AC4F-418D-AE19-62706E023703}">
                      <ahyp:hlinkClr xmlns:ahyp="http://schemas.microsoft.com/office/drawing/2018/hyperlinkcolor" val="tx"/>
                    </a:ext>
                  </a:extLst>
                </a:hlinkClick>
              </a:rPr>
              <a:t>Tennessee</a:t>
            </a:r>
            <a:endParaRPr lang="en-CA" sz="1800" b="0" i="0" u="none" strike="noStrike" kern="1200" cap="none" spc="0" baseline="0">
              <a:solidFill>
                <a:srgbClr val="0070C0"/>
              </a:solidFill>
              <a:uFillTx/>
              <a:latin typeface="Calibri" pitchFamily="34"/>
            </a:endParaRPr>
          </a:p>
        </p:txBody>
      </p:sp>
      <p:sp>
        <p:nvSpPr>
          <p:cNvPr id="7" name="TextBox 15">
            <a:extLst>
              <a:ext uri="{FF2B5EF4-FFF2-40B4-BE49-F238E27FC236}">
                <a16:creationId xmlns:a16="http://schemas.microsoft.com/office/drawing/2014/main" id="{2429A810-C452-4A91-E88C-548869D2722C}"/>
              </a:ext>
            </a:extLst>
          </p:cNvPr>
          <p:cNvSpPr txBox="1"/>
          <p:nvPr/>
        </p:nvSpPr>
        <p:spPr>
          <a:xfrm>
            <a:off x="3464981" y="5295317"/>
            <a:ext cx="1442063" cy="1200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9">
                  <a:extLst>
                    <a:ext uri="{A12FA001-AC4F-418D-AE19-62706E023703}">
                      <ahyp:hlinkClr xmlns:ahyp="http://schemas.microsoft.com/office/drawing/2018/hyperlinkcolor" val="tx"/>
                    </a:ext>
                  </a:extLst>
                </a:hlinkClick>
              </a:rPr>
              <a:t>Washington</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0">
                  <a:extLst>
                    <a:ext uri="{A12FA001-AC4F-418D-AE19-62706E023703}">
                      <ahyp:hlinkClr xmlns:ahyp="http://schemas.microsoft.com/office/drawing/2018/hyperlinkcolor" val="tx"/>
                    </a:ext>
                  </a:extLst>
                </a:hlinkClick>
              </a:rPr>
              <a:t>Idaho</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1">
                  <a:extLst>
                    <a:ext uri="{A12FA001-AC4F-418D-AE19-62706E023703}">
                      <ahyp:hlinkClr xmlns:ahyp="http://schemas.microsoft.com/office/drawing/2018/hyperlinkcolor" val="tx"/>
                    </a:ext>
                  </a:extLst>
                </a:hlinkClick>
              </a:rPr>
              <a:t>Montana</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2">
                  <a:extLst>
                    <a:ext uri="{A12FA001-AC4F-418D-AE19-62706E023703}">
                      <ahyp:hlinkClr xmlns:ahyp="http://schemas.microsoft.com/office/drawing/2018/hyperlinkcolor" val="tx"/>
                    </a:ext>
                  </a:extLst>
                </a:hlinkClick>
              </a:rPr>
              <a:t>Dakota du Sud</a:t>
            </a:r>
            <a:endParaRPr lang="en-CA" sz="1800" b="0" i="0" u="none" strike="noStrike" kern="1200" cap="none" spc="0" baseline="0">
              <a:solidFill>
                <a:srgbClr val="0070C0"/>
              </a:solidFill>
              <a:uFillTx/>
              <a:latin typeface="Calibri" pitchFamily="34"/>
            </a:endParaRPr>
          </a:p>
        </p:txBody>
      </p:sp>
      <p:pic>
        <p:nvPicPr>
          <p:cNvPr id="8" name="Content Placeholder 23">
            <a:extLst>
              <a:ext uri="{FF2B5EF4-FFF2-40B4-BE49-F238E27FC236}">
                <a16:creationId xmlns:a16="http://schemas.microsoft.com/office/drawing/2014/main" id="{F880C8CE-F0DF-2A84-9281-57D87AEBD84B}"/>
              </a:ext>
            </a:extLst>
          </p:cNvPr>
          <p:cNvPicPr>
            <a:picLocks noGrp="1" noChangeAspect="1"/>
          </p:cNvPicPr>
          <p:nvPr>
            <p:ph idx="2"/>
          </p:nvPr>
        </p:nvPicPr>
        <p:blipFill>
          <a:blip r:embed="rId13"/>
          <a:srcRect b="44820"/>
          <a:stretch>
            <a:fillRect/>
          </a:stretch>
        </p:blipFill>
        <p:spPr>
          <a:xfrm>
            <a:off x="5823475" y="322865"/>
            <a:ext cx="5994897" cy="4676643"/>
          </a:xfrm>
        </p:spPr>
      </p:pic>
      <p:sp>
        <p:nvSpPr>
          <p:cNvPr id="9" name="TextBox 25">
            <a:extLst>
              <a:ext uri="{FF2B5EF4-FFF2-40B4-BE49-F238E27FC236}">
                <a16:creationId xmlns:a16="http://schemas.microsoft.com/office/drawing/2014/main" id="{1E6C4EB2-56ED-1C72-78F3-6C92B3466AEF}"/>
              </a:ext>
            </a:extLst>
          </p:cNvPr>
          <p:cNvSpPr txBox="1"/>
          <p:nvPr/>
        </p:nvSpPr>
        <p:spPr>
          <a:xfrm>
            <a:off x="6096003" y="5784896"/>
            <a:ext cx="60960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4">
                  <a:extLst>
                    <a:ext uri="{A12FA001-AC4F-418D-AE19-62706E023703}">
                      <ahyp:hlinkClr xmlns:ahyp="http://schemas.microsoft.com/office/drawing/2018/hyperlinkcolor" val="tx"/>
                    </a:ext>
                  </a:extLst>
                </a:hlinkClick>
              </a:rPr>
              <a:t>Près de 100 cerfs retrouvés morts à Grand Forks, en Colombie-Britannique, alors que la maladie hémorragique épizootique est confirmée | CBC News</a:t>
            </a:r>
            <a:endParaRPr lang="en-CA" sz="1800" b="0" i="0" u="none" strike="noStrike" kern="1200" cap="none" spc="0" baseline="0">
              <a:solidFill>
                <a:srgbClr val="0070C0"/>
              </a:solidFill>
              <a:uFillTx/>
              <a:latin typeface="Calibri" pitchFamily="3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6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4DC9-8F13-27D5-861E-E9C83F2772C9}"/>
              </a:ext>
            </a:extLst>
          </p:cNvPr>
          <p:cNvSpPr txBox="1">
            <a:spLocks noGrp="1"/>
          </p:cNvSpPr>
          <p:nvPr>
            <p:ph type="title"/>
          </p:nvPr>
        </p:nvSpPr>
        <p:spPr>
          <a:xfrm>
            <a:off x="-1408" y="33000"/>
            <a:ext cx="10515600" cy="879817"/>
          </a:xfrm>
        </p:spPr>
        <p:txBody>
          <a:bodyPr/>
          <a:lstStyle/>
          <a:p>
            <a:pPr lvl="0"/>
            <a:r>
              <a:rPr lang="en-CA" sz="4000" dirty="0"/>
              <a:t>Le chikungunya aux États-Unis</a:t>
            </a:r>
          </a:p>
        </p:txBody>
      </p:sp>
      <p:sp>
        <p:nvSpPr>
          <p:cNvPr id="3" name="Text Placeholder 2">
            <a:extLst>
              <a:ext uri="{FF2B5EF4-FFF2-40B4-BE49-F238E27FC236}">
                <a16:creationId xmlns:a16="http://schemas.microsoft.com/office/drawing/2014/main" id="{3A3E717C-9A0C-CD43-3933-9F58FA4E43B1}"/>
              </a:ext>
            </a:extLst>
          </p:cNvPr>
          <p:cNvSpPr txBox="1">
            <a:spLocks noGrp="1"/>
          </p:cNvSpPr>
          <p:nvPr>
            <p:ph type="body" idx="4294967295"/>
          </p:nvPr>
        </p:nvSpPr>
        <p:spPr>
          <a:xfrm>
            <a:off x="87225" y="1131970"/>
            <a:ext cx="5930853" cy="5332570"/>
          </a:xfrm>
        </p:spPr>
        <p:txBody>
          <a:bodyPr/>
          <a:lstStyle/>
          <a:p>
            <a:pPr lvl="0"/>
            <a:r>
              <a:rPr lang="en-CA" sz="2400" dirty="0">
                <a:solidFill>
                  <a:srgbClr val="0070C0"/>
                </a:solidFill>
                <a:hlinkClick r:id="rId3">
                  <a:extLst>
                    <a:ext uri="{A12FA001-AC4F-418D-AE19-62706E023703}">
                      <ahyp:hlinkClr xmlns:ahyp="http://schemas.microsoft.com/office/drawing/2018/hyperlinkcolor" val="tx"/>
                    </a:ext>
                  </a:extLst>
                </a:hlinkClick>
              </a:rPr>
              <a:t>Le département de la Santé de </a:t>
            </a:r>
            <a:r>
              <a:rPr lang="en-CA" sz="2400" dirty="0" err="1">
                <a:solidFill>
                  <a:srgbClr val="0070C0"/>
                </a:solidFill>
                <a:hlinkClick r:id="rId3">
                  <a:extLst>
                    <a:ext uri="{A12FA001-AC4F-418D-AE19-62706E023703}">
                      <ahyp:hlinkClr xmlns:ahyp="http://schemas.microsoft.com/office/drawing/2018/hyperlinkcolor" val="tx"/>
                    </a:ext>
                  </a:extLst>
                </a:hlinkClick>
              </a:rPr>
              <a:t>l'État</a:t>
            </a:r>
            <a:r>
              <a:rPr lang="en-CA" sz="2400" dirty="0">
                <a:solidFill>
                  <a:srgbClr val="0070C0"/>
                </a:solidFill>
                <a:hlinkClick r:id="rId3">
                  <a:extLst>
                    <a:ext uri="{A12FA001-AC4F-418D-AE19-62706E023703}">
                      <ahyp:hlinkClr xmlns:ahyp="http://schemas.microsoft.com/office/drawing/2018/hyperlinkcolor" val="tx"/>
                    </a:ext>
                  </a:extLst>
                </a:hlinkClick>
              </a:rPr>
              <a:t> de New York </a:t>
            </a:r>
            <a:r>
              <a:rPr lang="en-CA" sz="2400" dirty="0" err="1">
                <a:solidFill>
                  <a:srgbClr val="0070C0"/>
                </a:solidFill>
                <a:hlinkClick r:id="rId3">
                  <a:extLst>
                    <a:ext uri="{A12FA001-AC4F-418D-AE19-62706E023703}">
                      <ahyp:hlinkClr xmlns:ahyp="http://schemas.microsoft.com/office/drawing/2018/hyperlinkcolor" val="tx"/>
                    </a:ext>
                  </a:extLst>
                </a:hlinkClick>
              </a:rPr>
              <a:t>confirme</a:t>
            </a:r>
            <a:r>
              <a:rPr lang="en-CA" sz="2400" dirty="0">
                <a:solidFill>
                  <a:srgbClr val="0070C0"/>
                </a:solidFill>
                <a:hlinkClick r:id="rId3">
                  <a:extLst>
                    <a:ext uri="{A12FA001-AC4F-418D-AE19-62706E023703}">
                      <ahyp:hlinkClr xmlns:ahyp="http://schemas.microsoft.com/office/drawing/2018/hyperlinkcolor" val="tx"/>
                    </a:ext>
                  </a:extLst>
                </a:hlinkClick>
              </a:rPr>
              <a:t> le premier </a:t>
            </a:r>
            <a:r>
              <a:rPr lang="en-CA" sz="2400" dirty="0" err="1">
                <a:solidFill>
                  <a:srgbClr val="0070C0"/>
                </a:solidFill>
                <a:hlinkClick r:id="rId3">
                  <a:extLst>
                    <a:ext uri="{A12FA001-AC4F-418D-AE19-62706E023703}">
                      <ahyp:hlinkClr xmlns:ahyp="http://schemas.microsoft.com/office/drawing/2018/hyperlinkcolor" val="tx"/>
                    </a:ext>
                  </a:extLst>
                </a:hlinkClick>
              </a:rPr>
              <a:t>cas</a:t>
            </a:r>
            <a:r>
              <a:rPr lang="en-CA" sz="2400" dirty="0">
                <a:solidFill>
                  <a:srgbClr val="0070C0"/>
                </a:solidFill>
                <a:hlinkClick r:id="rId3">
                  <a:extLst>
                    <a:ext uri="{A12FA001-AC4F-418D-AE19-62706E023703}">
                      <ahyp:hlinkClr xmlns:ahyp="http://schemas.microsoft.com/office/drawing/2018/hyperlinkcolor" val="tx"/>
                    </a:ext>
                  </a:extLst>
                </a:hlinkClick>
              </a:rPr>
              <a:t> local de chikungunya dans </a:t>
            </a:r>
            <a:r>
              <a:rPr lang="en-CA" sz="2400" dirty="0" err="1">
                <a:solidFill>
                  <a:srgbClr val="0070C0"/>
                </a:solidFill>
                <a:hlinkClick r:id="rId3">
                  <a:extLst>
                    <a:ext uri="{A12FA001-AC4F-418D-AE19-62706E023703}">
                      <ahyp:hlinkClr xmlns:ahyp="http://schemas.microsoft.com/office/drawing/2018/hyperlinkcolor" val="tx"/>
                    </a:ext>
                  </a:extLst>
                </a:hlinkClick>
              </a:rPr>
              <a:t>l'État</a:t>
            </a:r>
            <a:r>
              <a:rPr lang="en-CA" sz="2400" dirty="0">
                <a:solidFill>
                  <a:srgbClr val="0070C0"/>
                </a:solidFill>
                <a:hlinkClick r:id="rId3">
                  <a:extLst>
                    <a:ext uri="{A12FA001-AC4F-418D-AE19-62706E023703}">
                      <ahyp:hlinkClr xmlns:ahyp="http://schemas.microsoft.com/office/drawing/2018/hyperlinkcolor" val="tx"/>
                    </a:ext>
                  </a:extLst>
                </a:hlinkClick>
              </a:rPr>
              <a:t> de New York</a:t>
            </a:r>
            <a:endParaRPr lang="en-CA" sz="2400" dirty="0">
              <a:solidFill>
                <a:srgbClr val="0070C0"/>
              </a:solidFill>
            </a:endParaRPr>
          </a:p>
          <a:p>
            <a:pPr lvl="0"/>
            <a:r>
              <a:rPr lang="en-CA" sz="2400" dirty="0"/>
              <a:t>Octobre 2025 - premier </a:t>
            </a:r>
            <a:r>
              <a:rPr lang="en-CA" sz="2400" dirty="0" err="1"/>
              <a:t>cas</a:t>
            </a:r>
            <a:r>
              <a:rPr lang="en-CA" sz="2400" dirty="0"/>
              <a:t> </a:t>
            </a:r>
            <a:r>
              <a:rPr lang="en-CA" sz="2400" dirty="0" err="1"/>
              <a:t>autochtone</a:t>
            </a:r>
            <a:r>
              <a:rPr lang="en-CA" sz="2400" dirty="0"/>
              <a:t> dans </a:t>
            </a:r>
            <a:r>
              <a:rPr lang="en-CA" sz="2400" dirty="0" err="1"/>
              <a:t>l'État</a:t>
            </a:r>
            <a:r>
              <a:rPr lang="en-CA" sz="2400" dirty="0"/>
              <a:t> de New York et premier aux États-Unis </a:t>
            </a:r>
            <a:r>
              <a:rPr lang="en-CA" sz="2400" dirty="0" err="1"/>
              <a:t>depuis</a:t>
            </a:r>
            <a:r>
              <a:rPr lang="en-CA" sz="2400" dirty="0"/>
              <a:t> 6 </a:t>
            </a:r>
            <a:r>
              <a:rPr lang="en-CA" sz="2400" dirty="0" err="1"/>
              <a:t>ans</a:t>
            </a:r>
            <a:endParaRPr lang="en-CA" sz="2400" dirty="0"/>
          </a:p>
          <a:p>
            <a:pPr lvl="0"/>
            <a:r>
              <a:rPr lang="en-CA" sz="2400" dirty="0"/>
              <a:t>Les </a:t>
            </a:r>
            <a:r>
              <a:rPr lang="en-CA" sz="2400" dirty="0" err="1"/>
              <a:t>cartes</a:t>
            </a:r>
            <a:r>
              <a:rPr lang="en-CA" sz="2400" dirty="0"/>
              <a:t> 2017 du CDC </a:t>
            </a:r>
            <a:r>
              <a:rPr lang="en-CA" sz="2400" dirty="0" err="1"/>
              <a:t>indiquent</a:t>
            </a:r>
            <a:r>
              <a:rPr lang="en-CA" sz="2400" dirty="0"/>
              <a:t> que </a:t>
            </a:r>
            <a:r>
              <a:rPr lang="en-CA" sz="2400" i="1" dirty="0" err="1"/>
              <a:t>l'Aedes</a:t>
            </a:r>
            <a:r>
              <a:rPr lang="en-CA" sz="2400" i="1" dirty="0"/>
              <a:t> aegypti </a:t>
            </a:r>
            <a:r>
              <a:rPr lang="en-CA" sz="2400" dirty="0"/>
              <a:t>a peu de chances de vivre et de se </a:t>
            </a:r>
            <a:r>
              <a:rPr lang="en-CA" sz="2400" dirty="0" err="1"/>
              <a:t>reproduire</a:t>
            </a:r>
            <a:r>
              <a:rPr lang="en-CA" sz="2400" dirty="0"/>
              <a:t> à New York, </a:t>
            </a:r>
            <a:r>
              <a:rPr lang="en-CA" sz="2400" dirty="0" err="1"/>
              <a:t>tandis</a:t>
            </a:r>
            <a:r>
              <a:rPr lang="en-CA" sz="2400" dirty="0"/>
              <a:t> que </a:t>
            </a:r>
            <a:r>
              <a:rPr lang="en-CA" sz="2400" i="1" dirty="0" err="1"/>
              <a:t>l'Aedes</a:t>
            </a:r>
            <a:r>
              <a:rPr lang="en-CA" sz="2400" i="1" dirty="0"/>
              <a:t> albopictus </a:t>
            </a:r>
            <a:r>
              <a:rPr lang="en-CA" sz="2400" dirty="0"/>
              <a:t>a peu de chances de vivre dans le </a:t>
            </a:r>
            <a:r>
              <a:rPr lang="en-CA" sz="2400" dirty="0" err="1"/>
              <a:t>nord</a:t>
            </a:r>
            <a:r>
              <a:rPr lang="en-CA" sz="2400" dirty="0"/>
              <a:t>, </a:t>
            </a:r>
            <a:r>
              <a:rPr lang="en-CA" sz="2400" dirty="0" err="1"/>
              <a:t>mais</a:t>
            </a:r>
            <a:r>
              <a:rPr lang="en-CA" sz="2400" dirty="0"/>
              <a:t> beaucoup de chances dans le </a:t>
            </a:r>
            <a:r>
              <a:rPr lang="en-CA" sz="2400" dirty="0" err="1"/>
              <a:t>sud</a:t>
            </a:r>
            <a:endParaRPr lang="en-CA" sz="2400" dirty="0"/>
          </a:p>
        </p:txBody>
      </p:sp>
      <p:sp>
        <p:nvSpPr>
          <p:cNvPr id="4" name="Slide Number Placeholder 3">
            <a:extLst>
              <a:ext uri="{FF2B5EF4-FFF2-40B4-BE49-F238E27FC236}">
                <a16:creationId xmlns:a16="http://schemas.microsoft.com/office/drawing/2014/main" id="{E69B2692-1971-2A8D-49F3-D3A5A7214F4A}"/>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5196FE-060B-495F-AC89-4C1843C6D327}" type="slidenum">
              <a:rPr/>
              <a:t>9</a:t>
            </a:fld>
            <a:endParaRPr lang="en-US" sz="1200" b="0" i="0" u="none" strike="noStrike" kern="1200" cap="none" spc="0" baseline="0">
              <a:solidFill>
                <a:srgbClr val="898989"/>
              </a:solidFill>
              <a:uFillTx/>
              <a:latin typeface="Calibri" pitchFamily="34"/>
            </a:endParaRPr>
          </a:p>
        </p:txBody>
      </p:sp>
      <p:pic>
        <p:nvPicPr>
          <p:cNvPr id="5" name="Picture 7">
            <a:extLst>
              <a:ext uri="{FF2B5EF4-FFF2-40B4-BE49-F238E27FC236}">
                <a16:creationId xmlns:a16="http://schemas.microsoft.com/office/drawing/2014/main" id="{59688A77-C201-894A-A5DF-0708E4D1398B}"/>
              </a:ext>
            </a:extLst>
          </p:cNvPr>
          <p:cNvPicPr>
            <a:picLocks noChangeAspect="1"/>
          </p:cNvPicPr>
          <p:nvPr/>
        </p:nvPicPr>
        <p:blipFill>
          <a:blip r:embed="rId4"/>
          <a:stretch>
            <a:fillRect/>
          </a:stretch>
        </p:blipFill>
        <p:spPr>
          <a:xfrm>
            <a:off x="6966630" y="0"/>
            <a:ext cx="5225366" cy="6807461"/>
          </a:xfrm>
          <a:prstGeom prst="rect">
            <a:avLst/>
          </a:prstGeom>
          <a:noFill/>
          <a:ln cap="flat">
            <a:noFill/>
          </a:ln>
          <a:effectLst>
            <a:outerShdw dist="139699" dir="2700000" algn="tl">
              <a:srgbClr val="333333">
                <a:alpha val="65000"/>
              </a:srgbClr>
            </a:outerShdw>
          </a:effectLst>
        </p:spPr>
      </p:pic>
      <p:sp>
        <p:nvSpPr>
          <p:cNvPr id="6" name="TextBox 9">
            <a:extLst>
              <a:ext uri="{FF2B5EF4-FFF2-40B4-BE49-F238E27FC236}">
                <a16:creationId xmlns:a16="http://schemas.microsoft.com/office/drawing/2014/main" id="{CFD3368B-4F5B-BB68-4572-DC8AD622C912}"/>
              </a:ext>
            </a:extLst>
          </p:cNvPr>
          <p:cNvSpPr txBox="1"/>
          <p:nvPr/>
        </p:nvSpPr>
        <p:spPr>
          <a:xfrm>
            <a:off x="300850" y="5405444"/>
            <a:ext cx="5717228"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Répartition</a:t>
            </a:r>
            <a:r>
              <a:rPr lang="en-CA" sz="18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a:t>
            </a:r>
            <a:r>
              <a:rPr lang="en-CA" sz="18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actuelle</a:t>
            </a:r>
            <a:r>
              <a:rPr lang="en-CA" sz="18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et </a:t>
            </a:r>
            <a:r>
              <a:rPr lang="en-CA" sz="18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prévue</a:t>
            </a:r>
            <a:r>
              <a:rPr lang="en-CA" sz="18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des </a:t>
            </a:r>
            <a:r>
              <a:rPr lang="en-CA" sz="18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moustiques</a:t>
            </a:r>
            <a:r>
              <a:rPr lang="en-CA" sz="18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Aedes aegypti et Ae. albopictus au Canada et aux États-Unis - </a:t>
            </a:r>
            <a:r>
              <a:rPr lang="en-CA" sz="18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Répertoire</a:t>
            </a:r>
            <a:r>
              <a:rPr lang="en-CA" sz="18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a:t>
            </a:r>
            <a:r>
              <a:rPr lang="en-CA" sz="18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fédéral</a:t>
            </a:r>
            <a:r>
              <a:rPr lang="en-CA" sz="18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des données </a:t>
            </a:r>
            <a:r>
              <a:rPr lang="en-CA" sz="18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scientifiques</a:t>
            </a:r>
            <a:r>
              <a:rPr lang="en-CA" sz="18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ouvertes du Canada </a:t>
            </a:r>
            <a:r>
              <a:rPr lang="en-CA" sz="1800" b="0" i="0" u="none" strike="noStrike" kern="1200" cap="none" spc="0" baseline="0" dirty="0">
                <a:solidFill>
                  <a:srgbClr val="000000"/>
                </a:solidFill>
                <a:uFillTx/>
                <a:latin typeface="Calibri" pitchFamily="34"/>
              </a:rPr>
              <a:t>– 2020</a:t>
            </a:r>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89a99309f50619cd2cb2bd943af489cc">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284bab10ff48d553330a69ccda6115c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EA4979-C0B7-45D1-B996-4DEF91BC04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842628-CBFB-41FA-9185-D2D5BC40ADA7}">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3.xml><?xml version="1.0" encoding="utf-8"?>
<ds:datastoreItem xmlns:ds="http://schemas.openxmlformats.org/officeDocument/2006/customXml" ds:itemID="{EEA1FF04-4450-4290-8719-58AC8CE8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TotalTime>
  <Words>4425</Words>
  <Application>Microsoft Office PowerPoint</Application>
  <PresentationFormat>Widescreen</PresentationFormat>
  <Paragraphs>280</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2_Office Theme</vt:lpstr>
      <vt:lpstr>Communauté des maladies émergentes et zoonotiques Identifier les risques émergents grâce à l'intelligence collective</vt:lpstr>
      <vt:lpstr>La Theilériose bovine au Canada</vt:lpstr>
      <vt:lpstr>La tique asiatique à longues cornes et la Theilériose aux États-Unis</vt:lpstr>
      <vt:lpstr>Encéphalite à tiques</vt:lpstr>
      <vt:lpstr>Stomatite vésiculeuse en Arizona</vt:lpstr>
      <vt:lpstr>Myiase de Nouveau Monde</vt:lpstr>
      <vt:lpstr>Myiase de Nouveau Monde</vt:lpstr>
      <vt:lpstr>Maladie hémorragique épizootique aux États-Unis</vt:lpstr>
      <vt:lpstr>Le chikungunya aux États-Unis</vt:lpstr>
      <vt:lpstr>Chikungunya dans le monde</vt:lpstr>
      <vt:lpstr>Maladie de la peau bosselée en Europe</vt:lpstr>
      <vt:lpstr>Le virus de la fièvre catarrhale du mouton en Europe</vt:lpstr>
      <vt:lpstr>Le virus de la fièvre catarrhale du mouton en Europe</vt:lpstr>
      <vt:lpstr>Virus du Nil occidental</vt:lpstr>
      <vt:lpstr>Dengue </vt:lpstr>
      <vt:lpstr>Conclusions scientifiques</vt:lpstr>
      <vt:lpstr>Résultats scientifiques</vt:lpstr>
      <vt:lpstr>Résultats scientifiques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docId:92A335F330789A665A4948DCDF5E6423</cp:keywords>
  <cp:lastModifiedBy>Dukadzinac, Zana (CFIA/ACIA)</cp:lastModifiedBy>
  <cp:revision>21</cp:revision>
  <cp:lastPrinted>2024-03-11T14:03:21Z</cp:lastPrinted>
  <dcterms:created xsi:type="dcterms:W3CDTF">2020-02-07T23:34:08Z</dcterms:created>
  <dcterms:modified xsi:type="dcterms:W3CDTF">2026-01-13T16:47:44Z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