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332" r:id="rId4"/>
    <p:sldId id="309" r:id="rId5"/>
    <p:sldId id="329" r:id="rId6"/>
    <p:sldId id="333" r:id="rId7"/>
    <p:sldId id="450" r:id="rId8"/>
    <p:sldId id="468" r:id="rId9"/>
    <p:sldId id="340" r:id="rId10"/>
    <p:sldId id="331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8" autoAdjust="0"/>
    <p:restoredTop sz="78156" autoAdjust="0"/>
  </p:normalViewPr>
  <p:slideViewPr>
    <p:cSldViewPr snapToGrid="0">
      <p:cViewPr varScale="1">
        <p:scale>
          <a:sx n="58" d="100"/>
          <a:sy n="58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Modifier les styles du texte maître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2CB9B81-17CA-AE88-74DD-50F0F2652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703D0CC-9D3A-C180-A5F8-D5AFD1F57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endParaRPr lang="en-CA" altLang="en-US" dirty="0"/>
          </a:p>
          <a:p>
            <a:endParaRPr lang="en-CA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0BC0-B674-D316-6FA4-2BBD62224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AE01C0-90C6-4DCF-806F-16ADF484E5D0}" type="slidenum">
              <a:rPr lang="en-US" altLang="en-US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8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CA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 ligne de tendance des risques est revenue à la ligne de base de l'année dernière, lorsque nous partagions des informations sur le SAT-2 au Moyen-Orient.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20 </a:t>
            </a:r>
            <a:r>
              <a:rPr lang="en-CA" dirty="0" err="1"/>
              <a:t>cas</a:t>
            </a:r>
            <a:r>
              <a:rPr lang="en-CA" dirty="0"/>
              <a:t> au troisième trimestre</a:t>
            </a:r>
          </a:p>
          <a:p>
            <a:r>
              <a:rPr lang="en-CA" dirty="0"/>
              <a:t>17 en Afrique </a:t>
            </a:r>
          </a:p>
          <a:p>
            <a:pPr lvl="1"/>
            <a:r>
              <a:rPr lang="en-CA" dirty="0"/>
              <a:t>Afrique du Sud SAT3</a:t>
            </a:r>
          </a:p>
          <a:p>
            <a:pPr lvl="1"/>
            <a:r>
              <a:rPr lang="en-CA" dirty="0"/>
              <a:t>Mozambique SAT1 + non identifié</a:t>
            </a:r>
          </a:p>
          <a:p>
            <a:r>
              <a:rPr lang="en-CA" dirty="0"/>
              <a:t>3 en Asie</a:t>
            </a:r>
          </a:p>
          <a:p>
            <a:pPr lvl="1"/>
            <a:r>
              <a:rPr lang="en-CA" dirty="0"/>
              <a:t>Chine O et non identifié</a:t>
            </a:r>
          </a:p>
          <a:p>
            <a:pPr lvl="1"/>
            <a:r>
              <a:rPr lang="en-CA" dirty="0"/>
              <a:t> Turquie A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~10 jusqu'à présent au 4ème trimestre</a:t>
            </a:r>
          </a:p>
          <a:p>
            <a:r>
              <a:rPr lang="en-CA" dirty="0"/>
              <a:t>Indonésie type non identifié</a:t>
            </a:r>
          </a:p>
          <a:p>
            <a:r>
              <a:rPr lang="en-CA" dirty="0"/>
              <a:t>La Chine vient de signaler la présence du type O chez des porcs à l'abattoir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F3E62D0-9945-866F-1B2C-F9882760C2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EA850DE-61A1-2825-2207-46B1C3D68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07DEE3D-03A4-6FBD-3B9F-55602D814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10FB3-64D5-4CF7-B065-FA85AC3F7350}" type="slidenum">
              <a:rPr lang="en-US" altLang="en-US" smtClean="0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du texte maître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01706X24002973#:~:text=Here%20we%20report%20the%20detection,a%20novel%20BTV%2DW%20TUN2022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ontiersin.org/journals/virology/articles/10.3389/fviro.2024.1448192/full" TargetMode="External"/><Relationship Id="rId4" Type="http://schemas.openxmlformats.org/officeDocument/2006/relationships/hyperlink" Target="https://efsa.onlinelibrary.wiley.com/doi/10.2903/j.efsa.2024.9097?SeriesKey=18314732&amp;af=R&amp;content=articlesChapters&amp;mi=3e59oqw&amp;sortBy=Earliest&amp;target=defa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mpres-i.apps.fao.org/epidemiology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vajournals.onlinelibrary.wiley.com/doi/10.1002/vetr.4533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empres-i.apps.fao.org/epidemiolo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his.woah.org/#/in-review/57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ahis.woah.org/#/in-review/57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his.woah.org/#/in-event/6004/dashboard" TargetMode="External"/><Relationship Id="rId2" Type="http://schemas.openxmlformats.org/officeDocument/2006/relationships/hyperlink" Target="https://assamtribune.com/health-and-fitness/mongolia-quarantine-imposed-after-contagious-caprine-disease-resurges-after-70-years-1555833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Communauté des maladies émergentes et zoonotiques</a:t>
            </a:r>
            <a:br>
              <a:rPr lang="fr-FR" sz="2800" dirty="0"/>
            </a:br>
            <a:r>
              <a:rPr lang="fr-FR" sz="2000" i="1" dirty="0"/>
              <a:t>Identifier les risques émergents grâce à l'intelligence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CMEZ - Mise à jour du réseau des petits ruminants </a:t>
            </a:r>
            <a:r>
              <a:rPr lang="en-CA" altLang="en-US"/>
              <a:t>du SCSSA</a:t>
            </a:r>
            <a:endParaRPr lang="en-CA" altLang="en-US" dirty="0"/>
          </a:p>
          <a:p>
            <a:pPr eaLnBrk="1" hangingPunct="1"/>
            <a:r>
              <a:rPr lang="en-CA" altLang="en-US" dirty="0"/>
              <a:t>18 décembre 2024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F9A8-D02B-357F-9B5D-6BB39C18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" y="136525"/>
            <a:ext cx="10515600" cy="1325563"/>
          </a:xfrm>
        </p:spPr>
        <p:txBody>
          <a:bodyPr/>
          <a:lstStyle/>
          <a:p>
            <a:r>
              <a:rPr lang="en-CA" dirty="0"/>
              <a:t>Résultats scientifiques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DF0C-F23B-2E19-C421-1C377E5BC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421" y="1173982"/>
            <a:ext cx="11353800" cy="51823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Identification et caractérisation de deux souches atypiques du virus de la fièvre catarrhale ovine en Tunisie - ScienceDirect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Rapport de synthèse de l'Union européenne sur la surveillance de la présence d'encéphalopathies spongiformes transmissibles (EST) en 2023 - - 2024 - EFSA Journal - Wiley Online </a:t>
            </a:r>
            <a:endParaRPr lang="en-US" sz="2400" dirty="0"/>
          </a:p>
          <a:p>
            <a:pPr marL="0" indent="0">
              <a:buNone/>
            </a:pPr>
            <a:r>
              <a:rPr lang="fr-FR" sz="2400" dirty="0">
                <a:cs typeface="Arial" panose="020B0604020202020204" pitchFamily="34" charset="0"/>
                <a:hlinkClick r:id="rId5"/>
              </a:rPr>
              <a:t>Frontières | Mécanismes potentiels sous-jacents à l’émergence et à la propagation du virus de la fièvre catarrhale du mouton</a:t>
            </a:r>
            <a:endParaRPr lang="fr-FR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6A9FD-F375-4202-71F3-C7E0EC073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A081E-B829-E7BA-9104-85EC51FE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-183015"/>
            <a:ext cx="10515600" cy="104298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Virus de la fièvre catarrhale du mouton (BTV-3) en Europe</a:t>
            </a:r>
            <a:endParaRPr lang="en-CA" sz="3200" dirty="0"/>
          </a:p>
        </p:txBody>
      </p:sp>
      <p:sp>
        <p:nvSpPr>
          <p:cNvPr id="18435" name="Content Placeholder 9">
            <a:extLst>
              <a:ext uri="{FF2B5EF4-FFF2-40B4-BE49-F238E27FC236}">
                <a16:creationId xmlns:a16="http://schemas.microsoft.com/office/drawing/2014/main" id="{AF04A97E-368E-6495-EAEA-6C55A9AAC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8" y="591116"/>
            <a:ext cx="8121953" cy="5675767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Première déclaration le 5 septembre 2023 aux Pays-Bas</a:t>
            </a:r>
          </a:p>
          <a:p>
            <a:pPr>
              <a:defRPr/>
            </a:pPr>
            <a:r>
              <a:rPr lang="en-CA" altLang="en-US" dirty="0"/>
              <a:t>La source de l'infection n'a jamais été identifiée</a:t>
            </a:r>
          </a:p>
          <a:p>
            <a:pPr>
              <a:defRPr/>
            </a:pPr>
            <a:r>
              <a:rPr lang="en-CA" altLang="en-US" dirty="0"/>
              <a:t>S'est rapidement répandue en Europe en 2024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/>
          </a:p>
        </p:txBody>
      </p:sp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BABFB52B-359A-F2F2-2E31-E60C3A00B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51" r="622"/>
          <a:stretch/>
        </p:blipFill>
        <p:spPr>
          <a:xfrm>
            <a:off x="7455482" y="2042463"/>
            <a:ext cx="4736518" cy="451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een line graph with white text showing a rise in cases between August and November with a peak in September.">
            <a:extLst>
              <a:ext uri="{FF2B5EF4-FFF2-40B4-BE49-F238E27FC236}">
                <a16:creationId xmlns:a16="http://schemas.microsoft.com/office/drawing/2014/main" id="{C1209122-6F5C-2872-A37C-26E115E3C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" y="2676144"/>
            <a:ext cx="5334663" cy="368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53C19-761D-A8B4-BEE3-4CEF15B0470C}"/>
              </a:ext>
            </a:extLst>
          </p:cNvPr>
          <p:cNvSpPr txBox="1"/>
          <p:nvPr/>
        </p:nvSpPr>
        <p:spPr>
          <a:xfrm>
            <a:off x="470113" y="6403868"/>
            <a:ext cx="6310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Empres-Plus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72F4E8B0-C5E1-92C0-5140-B85A4E5A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34" y="2713927"/>
            <a:ext cx="3111166" cy="41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BF09F-43E4-5F2B-E915-5563576C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4"/>
          </a:xfrm>
        </p:spPr>
        <p:txBody>
          <a:bodyPr/>
          <a:lstStyle/>
          <a:p>
            <a:r>
              <a:rPr lang="en-CA" dirty="0"/>
              <a:t>Espèces les plus touchées</a:t>
            </a:r>
          </a:p>
        </p:txBody>
      </p:sp>
      <p:pic>
        <p:nvPicPr>
          <p:cNvPr id="7" name="Content Placeholder 6" descr="A horizontal histogram representing the species affected by bluetongue.&#10;&#10;Cattle are most affected with 1,067 cases&#10;Sheep are second with 735&#10;Goats are third with 95 events">
            <a:extLst>
              <a:ext uri="{FF2B5EF4-FFF2-40B4-BE49-F238E27FC236}">
                <a16:creationId xmlns:a16="http://schemas.microsoft.com/office/drawing/2014/main" id="{BC7553FA-B785-C9D8-6639-92A5876CB6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/>
          <a:stretch/>
        </p:blipFill>
        <p:spPr>
          <a:xfrm>
            <a:off x="0" y="1122287"/>
            <a:ext cx="6691020" cy="461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74537-57A4-F6F8-1C58-38A432747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1D600-3AF8-599C-90DC-50913CB45E22}"/>
              </a:ext>
            </a:extLst>
          </p:cNvPr>
          <p:cNvSpPr txBox="1"/>
          <p:nvPr/>
        </p:nvSpPr>
        <p:spPr>
          <a:xfrm>
            <a:off x="380598" y="5864085"/>
            <a:ext cx="6310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Empres-Plus</a:t>
            </a:r>
            <a:endParaRPr lang="en-CA" dirty="0"/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9B0F17D2-47B3-A525-83B0-8AEA31E681E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/>
        </p:blipFill>
        <p:spPr>
          <a:xfrm>
            <a:off x="8325853" y="0"/>
            <a:ext cx="3866147" cy="3585411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F9BEBE-17F5-502F-92ED-66BB69704C7F}"/>
              </a:ext>
            </a:extLst>
          </p:cNvPr>
          <p:cNvSpPr txBox="1"/>
          <p:nvPr/>
        </p:nvSpPr>
        <p:spPr>
          <a:xfrm>
            <a:off x="6869050" y="3695850"/>
            <a:ext cx="2211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6"/>
              </a:rPr>
              <a:t>https://bvajournals.onlinelibrary.wiley.com/doi/10.1002/vetr.4533  </a:t>
            </a:r>
          </a:p>
        </p:txBody>
      </p:sp>
    </p:spTree>
    <p:extLst>
      <p:ext uri="{BB962C8B-B14F-4D97-AF65-F5344CB8AC3E}">
        <p14:creationId xmlns:p14="http://schemas.microsoft.com/office/powerpoint/2010/main" val="196135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90EE-0999-1D74-13EB-3EDEA44E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90" y="136525"/>
            <a:ext cx="10515600" cy="1325563"/>
          </a:xfrm>
        </p:spPr>
        <p:txBody>
          <a:bodyPr/>
          <a:lstStyle/>
          <a:p>
            <a:r>
              <a:rPr lang="fr-CA" dirty="0"/>
              <a:t>Peste des petits ruminants - Europe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F321-F6BC-AC7F-1A6F-48690D8DE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848" y="1262341"/>
            <a:ext cx="5089635" cy="2032004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hlinkClick r:id="rId3"/>
              </a:rPr>
              <a:t>Grèce</a:t>
            </a:r>
            <a:endParaRPr lang="fr-CA" dirty="0"/>
          </a:p>
          <a:p>
            <a:r>
              <a:rPr lang="fr-CA" sz="2000" dirty="0"/>
              <a:t>Premier cas </a:t>
            </a:r>
            <a:r>
              <a:rPr lang="fr-CA" sz="2000" dirty="0" err="1"/>
              <a:t>détecté </a:t>
            </a:r>
            <a:r>
              <a:rPr lang="fr-CA" sz="2000" dirty="0"/>
              <a:t>le 8 juillet 2024</a:t>
            </a:r>
          </a:p>
          <a:p>
            <a:r>
              <a:rPr lang="fr-CA" sz="2000" dirty="0"/>
              <a:t>Au 17 décembre 2024 - 86 </a:t>
            </a:r>
            <a:r>
              <a:rPr lang="fr-CA" sz="2000" dirty="0">
                <a:solidFill>
                  <a:srgbClr val="FF0000"/>
                </a:solidFill>
              </a:rPr>
              <a:t>(+17) </a:t>
            </a:r>
            <a:r>
              <a:rPr lang="fr-CA" sz="2000" dirty="0"/>
              <a:t>cas signalés dans tout le pays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7F62E-E65C-E759-95D3-C14DF5F79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AB7DA-4ACF-DBC1-C94D-0875E78EA76B}"/>
              </a:ext>
            </a:extLst>
          </p:cNvPr>
          <p:cNvSpPr txBox="1"/>
          <p:nvPr/>
        </p:nvSpPr>
        <p:spPr>
          <a:xfrm>
            <a:off x="6311875" y="1102943"/>
            <a:ext cx="58801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A" sz="2800" dirty="0">
                <a:hlinkClick r:id="rId4"/>
              </a:rPr>
              <a:t>Roumanie</a:t>
            </a:r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Premier cas </a:t>
            </a:r>
            <a:r>
              <a:rPr lang="fr-CA" sz="2000" dirty="0" err="1"/>
              <a:t>détecté </a:t>
            </a:r>
            <a:r>
              <a:rPr lang="fr-CA" sz="2000" dirty="0"/>
              <a:t>le 15 juillet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Au 17 décembre 2024 - 67</a:t>
            </a:r>
            <a:r>
              <a:rPr lang="fr-CA" sz="2000" dirty="0">
                <a:solidFill>
                  <a:srgbClr val="FF0000"/>
                </a:solidFill>
              </a:rPr>
              <a:t>(0) cas</a:t>
            </a:r>
            <a:r>
              <a:rPr lang="fr-CA" sz="2000" dirty="0"/>
              <a:t> déclarés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La majorité des cas sont situés dans l'est du pays, quelques-uns à l'ouest près de la frontière avec la Serbie.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/>
              <a:t>" </a:t>
            </a:r>
            <a:r>
              <a:rPr lang="fr-CA" sz="2000" b="1" dirty="0" err="1"/>
              <a:t>Résolu </a:t>
            </a:r>
            <a:r>
              <a:rPr lang="fr-CA" sz="2000" b="1" dirty="0"/>
              <a:t>" </a:t>
            </a:r>
            <a:r>
              <a:rPr lang="fr-CA" sz="2000" dirty="0"/>
              <a:t>sur le rapport WOAH</a:t>
            </a:r>
            <a:endParaRPr lang="en-CA" sz="2000" dirty="0"/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33A79-460C-453A-27B0-CF0701A747D3}"/>
              </a:ext>
            </a:extLst>
          </p:cNvPr>
          <p:cNvSpPr txBox="1"/>
          <p:nvPr/>
        </p:nvSpPr>
        <p:spPr>
          <a:xfrm>
            <a:off x="4699370" y="4116148"/>
            <a:ext cx="25750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Aucune information officielle sur l'origine des épidémies</a:t>
            </a:r>
          </a:p>
          <a:p>
            <a:pPr algn="ctr"/>
            <a:endParaRPr lang="en-CA" sz="20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Le typage </a:t>
            </a:r>
            <a:r>
              <a:rPr 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moléculaire 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des isolats nous donnerait plus d'informations.</a:t>
            </a:r>
            <a:endParaRPr lang="en-CA" sz="2000" b="1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0B4624-B751-C149-7FA8-0BBBF4E4D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506" y="3532468"/>
            <a:ext cx="4176267" cy="31890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F1562-CFDB-5692-FC33-632C125A4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83" y="3390089"/>
            <a:ext cx="4322336" cy="3331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20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D7A4-73BF-870B-5AA4-16BA2237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42" y="81841"/>
            <a:ext cx="10515600" cy="1325563"/>
          </a:xfrm>
        </p:spPr>
        <p:txBody>
          <a:bodyPr/>
          <a:lstStyle/>
          <a:p>
            <a:r>
              <a:rPr lang="en-CA" dirty="0"/>
              <a:t>Variole du mouton et de la chèvre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2219-CDE6-83CD-DCF4-BDB2EFD3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1510" y="152252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Grèce</a:t>
            </a:r>
          </a:p>
          <a:p>
            <a:r>
              <a:rPr lang="fi-FI" dirty="0"/>
              <a:t>La Commission continue de signaler des cas, qui sont désormais au nombre de 298.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FDB8-AA44-887B-BC47-C5C29230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Bulgarie</a:t>
            </a:r>
          </a:p>
          <a:p>
            <a:r>
              <a:rPr lang="en-CA" dirty="0"/>
              <a:t>Première confirmation (4 septembre 2024)</a:t>
            </a:r>
          </a:p>
          <a:p>
            <a:r>
              <a:rPr lang="en-CA" dirty="0"/>
              <a:t>5 cas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9DB5-9EB0-C27B-2D52-8CB20BC5F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DAAAB-87F4-5E7A-8228-7C6E542D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261" y="3205554"/>
            <a:ext cx="4566098" cy="34774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B2D90-7199-95E0-14A7-22EA766D8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78" y="3205554"/>
            <a:ext cx="5393273" cy="3410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95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E85A-B4D3-87F3-9D29-3C784464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0"/>
            <a:ext cx="7191820" cy="1325563"/>
          </a:xfrm>
        </p:spPr>
        <p:txBody>
          <a:bodyPr/>
          <a:lstStyle/>
          <a:p>
            <a:r>
              <a:rPr lang="en-CA" sz="3600" dirty="0"/>
              <a:t>Pleuropneumonie contagieuse des caprins en Mongolie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E8B9-1E53-41D8-B3EE-77B45B402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683" y="1337512"/>
            <a:ext cx="5814317" cy="4351338"/>
          </a:xfrm>
        </p:spPr>
        <p:txBody>
          <a:bodyPr/>
          <a:lstStyle/>
          <a:p>
            <a:r>
              <a:rPr lang="en-US" sz="2400" b="0" i="1" dirty="0">
                <a:solidFill>
                  <a:srgbClr val="1B1B1B"/>
                </a:solidFill>
                <a:effectLst/>
              </a:rPr>
              <a:t>Mycoplasma </a:t>
            </a:r>
            <a:r>
              <a:rPr lang="en-US" sz="2400" b="0" i="1" dirty="0" err="1">
                <a:solidFill>
                  <a:srgbClr val="1B1B1B"/>
                </a:solidFill>
                <a:effectLst/>
              </a:rPr>
              <a:t>capricolum </a:t>
            </a:r>
            <a:r>
              <a:rPr lang="en-US" sz="2400" b="0" dirty="0">
                <a:solidFill>
                  <a:srgbClr val="1B1B1B"/>
                </a:solidFill>
                <a:effectLst/>
              </a:rPr>
              <a:t>subsp. </a:t>
            </a:r>
            <a:r>
              <a:rPr lang="en-US" sz="2400" b="0" i="1" dirty="0" err="1">
                <a:solidFill>
                  <a:srgbClr val="1B1B1B"/>
                </a:solidFill>
                <a:effectLst/>
              </a:rPr>
              <a:t>capripneumoniae</a:t>
            </a:r>
            <a:endParaRPr lang="en-CA" sz="2400" i="1" dirty="0"/>
          </a:p>
          <a:p>
            <a:r>
              <a:rPr lang="en-CA" sz="2400" dirty="0"/>
              <a:t>Rapport pour la première fois en </a:t>
            </a:r>
            <a:r>
              <a:rPr lang="en-CA" sz="2400" dirty="0">
                <a:hlinkClick r:id="rId2"/>
              </a:rPr>
              <a:t>70 ans </a:t>
            </a:r>
            <a:r>
              <a:rPr lang="en-CA" sz="2400" dirty="0"/>
              <a:t>( ?) </a:t>
            </a:r>
            <a:r>
              <a:rPr lang="en-CA" sz="2400" dirty="0">
                <a:hlinkClick r:id="rId3"/>
              </a:rPr>
              <a:t>Rapport WOAH</a:t>
            </a:r>
            <a:endParaRPr lang="en-CA" sz="2400" dirty="0"/>
          </a:p>
          <a:p>
            <a:r>
              <a:rPr lang="en-CA" sz="2400" dirty="0"/>
              <a:t>Large distribution mondiale en Afrique, en Asie et au Moyen-Orient</a:t>
            </a:r>
          </a:p>
          <a:p>
            <a:r>
              <a:rPr lang="en-CA" sz="2400" dirty="0"/>
              <a:t>Maladie à notification immédiate au Canada</a:t>
            </a:r>
          </a:p>
          <a:p>
            <a:r>
              <a:rPr lang="en-CA" sz="2400" dirty="0"/>
              <a:t>Jamais détecté en Amérique du Nord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</a:rPr>
              <a:t>Pleuropneumonie </a:t>
            </a:r>
            <a:r>
              <a:rPr lang="en-US" sz="2400" b="0" i="0" dirty="0" err="1">
                <a:solidFill>
                  <a:srgbClr val="1B1B1B"/>
                </a:solidFill>
                <a:effectLst/>
              </a:rPr>
              <a:t>sérofibrineuse 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sévère, morbidité (∼100%) et mortalité (80-100%) très élevées. </a:t>
            </a:r>
          </a:p>
          <a:p>
            <a:r>
              <a:rPr lang="en-US" sz="2400" dirty="0">
                <a:solidFill>
                  <a:srgbClr val="1B1B1B"/>
                </a:solidFill>
              </a:rPr>
              <a:t>Par aigu, présentations aiguës ou chroniques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24572-621B-C901-C8CC-3DC79AF8B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ccpp granular lung">
            <a:extLst>
              <a:ext uri="{FF2B5EF4-FFF2-40B4-BE49-F238E27FC236}">
                <a16:creationId xmlns:a16="http://schemas.microsoft.com/office/drawing/2014/main" id="{1CDA0A16-5D3E-C403-3026-1E2343E2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99" y="811658"/>
            <a:ext cx="4134018" cy="2701523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cpp fibrin lung">
            <a:extLst>
              <a:ext uri="{FF2B5EF4-FFF2-40B4-BE49-F238E27FC236}">
                <a16:creationId xmlns:a16="http://schemas.microsoft.com/office/drawing/2014/main" id="{0B8C78EB-7144-676C-C223-34752257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37" y="3778206"/>
            <a:ext cx="4161980" cy="2927367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7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9C4B-6E6C-47EF-4FF6-487E4722A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1727" y="2460675"/>
            <a:ext cx="4020273" cy="3589588"/>
          </a:xfrm>
        </p:spPr>
        <p:txBody>
          <a:bodyPr/>
          <a:lstStyle/>
          <a:p>
            <a:r>
              <a:rPr lang="en-CA" dirty="0"/>
              <a:t>La ligne de tendance des risques est revenue à la ligne de base après le pic dû à SAT-2 au Moyen-Orient l'année dernière.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CBC4F-B6F1-54A8-1534-E9E51667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Fièvre aphteuse - Tendance des risques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A89AB-3640-FA45-997A-A6BE8E9F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E7A136-B623-44AA-A653-F7B0DDAA2C31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82E2EB-A2EF-F1D2-81E8-E4D89616BC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651" y="1412112"/>
            <a:ext cx="8072052" cy="469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F7EC93-04F2-80D5-0F85-636A051C1CD4}"/>
              </a:ext>
            </a:extLst>
          </p:cNvPr>
          <p:cNvSpPr txBox="1"/>
          <p:nvPr/>
        </p:nvSpPr>
        <p:spPr>
          <a:xfrm>
            <a:off x="6135903" y="2460675"/>
            <a:ext cx="114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SAT-2 au Moyen-Orient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C65FF-BF65-1D94-CD70-76356AADF295}"/>
              </a:ext>
            </a:extLst>
          </p:cNvPr>
          <p:cNvSpPr txBox="1"/>
          <p:nvPr/>
        </p:nvSpPr>
        <p:spPr>
          <a:xfrm>
            <a:off x="5188735" y="2599175"/>
            <a:ext cx="114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Fièvre aphteuse en Indonésie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5C65F-2BF1-188F-6D04-AEFD88E21A28}"/>
              </a:ext>
            </a:extLst>
          </p:cNvPr>
          <p:cNvSpPr/>
          <p:nvPr/>
        </p:nvSpPr>
        <p:spPr>
          <a:xfrm>
            <a:off x="5254907" y="2292081"/>
            <a:ext cx="841094" cy="316502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B910EB-5381-92EA-E8C1-2DFB86005F1E}"/>
              </a:ext>
            </a:extLst>
          </p:cNvPr>
          <p:cNvSpPr/>
          <p:nvPr/>
        </p:nvSpPr>
        <p:spPr>
          <a:xfrm>
            <a:off x="3750197" y="2280863"/>
            <a:ext cx="841094" cy="316502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9D940-62E6-91BC-17A5-D01734DB0B42}"/>
              </a:ext>
            </a:extLst>
          </p:cNvPr>
          <p:cNvSpPr txBox="1"/>
          <p:nvPr/>
        </p:nvSpPr>
        <p:spPr>
          <a:xfrm>
            <a:off x="3806209" y="2599175"/>
            <a:ext cx="114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COVID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A534F4-1C3D-4319-E94B-A32CE3429BFC}"/>
              </a:ext>
            </a:extLst>
          </p:cNvPr>
          <p:cNvSpPr/>
          <p:nvPr/>
        </p:nvSpPr>
        <p:spPr>
          <a:xfrm>
            <a:off x="6177025" y="2280862"/>
            <a:ext cx="766824" cy="31650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44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C3B91F-763B-D57F-48D9-AF2643F2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Cas de fièvre aphteuse T3 et T4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0C421-E55F-2166-C202-135EA423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6568" y="1122308"/>
            <a:ext cx="4291263" cy="5234058"/>
          </a:xfrm>
        </p:spPr>
        <p:txBody>
          <a:bodyPr/>
          <a:lstStyle/>
          <a:p>
            <a:r>
              <a:rPr lang="en-CA" sz="2000" dirty="0"/>
              <a:t>20 cas au troisième trimestre</a:t>
            </a:r>
          </a:p>
          <a:p>
            <a:pPr lvl="1"/>
            <a:r>
              <a:rPr lang="en-CA" sz="2000" dirty="0"/>
              <a:t>17 Afrique</a:t>
            </a:r>
          </a:p>
          <a:p>
            <a:pPr lvl="2"/>
            <a:r>
              <a:rPr lang="en-CA" dirty="0"/>
              <a:t>S. Afrique SAT-3</a:t>
            </a:r>
          </a:p>
          <a:p>
            <a:pPr lvl="2"/>
            <a:r>
              <a:rPr lang="en-CA" dirty="0"/>
              <a:t>Mozambique SAT-1 + non identifié</a:t>
            </a:r>
          </a:p>
          <a:p>
            <a:pPr lvl="1"/>
            <a:r>
              <a:rPr lang="en-CA" sz="2000" dirty="0"/>
              <a:t>3 Asie</a:t>
            </a:r>
          </a:p>
          <a:p>
            <a:pPr lvl="2"/>
            <a:r>
              <a:rPr lang="en-CA" dirty="0"/>
              <a:t>Chine O + non identifié</a:t>
            </a:r>
          </a:p>
          <a:p>
            <a:pPr lvl="2"/>
            <a:r>
              <a:rPr lang="en-CA" dirty="0"/>
              <a:t>Turquie A</a:t>
            </a:r>
          </a:p>
          <a:p>
            <a:r>
              <a:rPr lang="en-CA" sz="2000" dirty="0"/>
              <a:t>17 jusqu'à présent au 4ème trimestre </a:t>
            </a:r>
          </a:p>
          <a:p>
            <a:pPr lvl="1"/>
            <a:r>
              <a:rPr lang="en-CA" sz="2000" dirty="0"/>
              <a:t>3 Afrique SAT-2</a:t>
            </a:r>
          </a:p>
          <a:p>
            <a:pPr lvl="1"/>
            <a:r>
              <a:rPr lang="en-CA" sz="2000" dirty="0"/>
              <a:t>14 Asie</a:t>
            </a:r>
          </a:p>
          <a:p>
            <a:pPr lvl="2"/>
            <a:r>
              <a:rPr lang="en-CA" dirty="0"/>
              <a:t>10 Indonésie non identifiée</a:t>
            </a:r>
          </a:p>
          <a:p>
            <a:pPr lvl="2"/>
            <a:r>
              <a:rPr lang="en-CA" dirty="0"/>
              <a:t>1 Chine O</a:t>
            </a:r>
          </a:p>
          <a:p>
            <a:pPr lvl="2"/>
            <a:r>
              <a:rPr lang="en-CA" dirty="0"/>
              <a:t>3 Palestine 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9F51D-5907-F509-BA40-A27CC600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E7A136-B623-44AA-A653-F7B0DDAA2C31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39D7A-497B-285C-9BB8-6638C79F05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74" y="1526302"/>
            <a:ext cx="7028648" cy="47356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39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D15D-9478-0CC8-7F93-8C16FD0B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" y="-87313"/>
            <a:ext cx="10515600" cy="132397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Nouveau ver du monde en Amérique centrale</a:t>
            </a:r>
            <a:endParaRPr lang="en-CA" sz="3200" dirty="0"/>
          </a:p>
        </p:txBody>
      </p:sp>
      <p:sp>
        <p:nvSpPr>
          <p:cNvPr id="26628" name="Text Placeholder 2">
            <a:extLst>
              <a:ext uri="{FF2B5EF4-FFF2-40B4-BE49-F238E27FC236}">
                <a16:creationId xmlns:a16="http://schemas.microsoft.com/office/drawing/2014/main" id="{C1D959E4-DDF9-4541-5F6E-56395291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913" y="877888"/>
            <a:ext cx="6388100" cy="5735637"/>
          </a:xfrm>
        </p:spPr>
        <p:txBody>
          <a:bodyPr/>
          <a:lstStyle/>
          <a:p>
            <a:endParaRPr lang="en-US" altLang="en-US" dirty="0">
              <a:solidFill>
                <a:prstClr val="black"/>
              </a:solidFill>
              <a:hlinkClick r:id="" action="ppaction://noaction"/>
            </a:endParaRPr>
          </a:p>
          <a:p>
            <a:r>
              <a:rPr lang="en-US" altLang="en-US" dirty="0">
                <a:solidFill>
                  <a:prstClr val="black"/>
                </a:solidFill>
                <a:hlinkClick r:id="" action="ppaction://noaction"/>
              </a:rPr>
              <a:t>Août 2023 </a:t>
            </a:r>
            <a:r>
              <a:rPr lang="en-US" altLang="en-US" dirty="0">
                <a:solidFill>
                  <a:prstClr val="black"/>
                </a:solidFill>
              </a:rPr>
              <a:t>Des cas sont apparus au Panama ; les mouvements d'animaux ont été interrompus. Postérieur/concurrent au lâcher de mouches stériles.</a:t>
            </a:r>
            <a:endParaRPr lang="en-US" altLang="en-US" u="sng" dirty="0"/>
          </a:p>
          <a:p>
            <a:r>
              <a:rPr lang="en-US" altLang="en-US" dirty="0"/>
              <a:t>Une marche lente et régulière vers le nord</a:t>
            </a:r>
          </a:p>
          <a:p>
            <a:r>
              <a:rPr lang="en-US" altLang="en-US" dirty="0"/>
              <a:t>A partir du 4 décembre 2024, selon la </a:t>
            </a:r>
            <a:r>
              <a:rPr lang="en-US" altLang="en-US" dirty="0">
                <a:hlinkClick r:id="rId3"/>
              </a:rPr>
              <a:t>COPEG 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sz="1800" dirty="0"/>
              <a:t>Panama - 22 611 cas</a:t>
            </a:r>
          </a:p>
          <a:p>
            <a:pPr lvl="1"/>
            <a:r>
              <a:rPr lang="en-US" altLang="en-US" sz="1800" dirty="0"/>
              <a:t>Costa Rica - 11 627 cas </a:t>
            </a:r>
          </a:p>
          <a:p>
            <a:pPr lvl="1"/>
            <a:r>
              <a:rPr lang="en-US" altLang="en-US" sz="1800" dirty="0"/>
              <a:t>Nicaragua - 6 436 cas</a:t>
            </a:r>
          </a:p>
          <a:p>
            <a:pPr lvl="1"/>
            <a:r>
              <a:rPr lang="en-US" altLang="en-US" sz="1800" dirty="0"/>
              <a:t>Honduras - 105</a:t>
            </a:r>
          </a:p>
          <a:p>
            <a:pPr lvl="1"/>
            <a:r>
              <a:rPr lang="en-US" altLang="en-US" sz="1800" dirty="0"/>
              <a:t>Guatemala - 32</a:t>
            </a:r>
          </a:p>
          <a:p>
            <a:pPr lvl="1"/>
            <a:r>
              <a:rPr lang="en-US" altLang="en-US" sz="1800" dirty="0"/>
              <a:t>Mexique - 2</a:t>
            </a:r>
          </a:p>
        </p:txBody>
      </p:sp>
      <p:sp>
        <p:nvSpPr>
          <p:cNvPr id="26631" name="TextBox 5">
            <a:hlinkClick r:id="rId3"/>
            <a:extLst>
              <a:ext uri="{FF2B5EF4-FFF2-40B4-BE49-F238E27FC236}">
                <a16:creationId xmlns:a16="http://schemas.microsoft.com/office/drawing/2014/main" id="{54391E66-79FB-F558-5445-F0D51D12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253" y="6428581"/>
            <a:ext cx="193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 dirty="0">
                <a:hlinkClick r:id="rId3"/>
              </a:rPr>
              <a:t>COPEG</a:t>
            </a:r>
            <a:endParaRPr lang="en-CA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51193-4A73-9BA7-514C-FBF46A15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550" y="877888"/>
            <a:ext cx="5392925" cy="535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27768</TotalTime>
  <Words>624</Words>
  <Application>Microsoft Office PowerPoint</Application>
  <PresentationFormat>Widescreen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Verdana</vt:lpstr>
      <vt:lpstr>2_Office Theme</vt:lpstr>
      <vt:lpstr>Communauté des maladies émergentes et zoonotiques Identifier les risques émergents grâce à l'intelligence collective</vt:lpstr>
      <vt:lpstr>Virus de la fièvre catarrhale du mouton (BTV-3) en Europe</vt:lpstr>
      <vt:lpstr>Espèces les plus touchées</vt:lpstr>
      <vt:lpstr>Peste des petits ruminants - Europe</vt:lpstr>
      <vt:lpstr>Variole du mouton et de la chèvre</vt:lpstr>
      <vt:lpstr>Pleuropneumonie contagieuse des caprins en Mongolie</vt:lpstr>
      <vt:lpstr>Fièvre aphteuse - Tendance des risques</vt:lpstr>
      <vt:lpstr>Cas de fièvre aphteuse T3 et T4</vt:lpstr>
      <vt:lpstr>Nouveau ver du monde en Amérique centrale</vt:lpstr>
      <vt:lpstr>Résultats scientifiques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keywords>, docId:7A94BDE27CA615D08B1094B430CC07DE</cp:keywords>
  <cp:lastModifiedBy>Murray Gillies</cp:lastModifiedBy>
  <cp:revision>484</cp:revision>
  <dcterms:created xsi:type="dcterms:W3CDTF">2020-02-07T23:34:08Z</dcterms:created>
  <dcterms:modified xsi:type="dcterms:W3CDTF">2024-12-20T15:59:13Z</dcterms:modified>
</cp:coreProperties>
</file>