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4"/>
  </p:sldMasterIdLst>
  <p:notesMasterIdLst>
    <p:notesMasterId r:id="rId34"/>
  </p:notesMasterIdLst>
  <p:sldIdLst>
    <p:sldId id="256" r:id="rId5"/>
    <p:sldId id="257" r:id="rId6"/>
    <p:sldId id="486" r:id="rId7"/>
    <p:sldId id="309" r:id="rId8"/>
    <p:sldId id="329" r:id="rId9"/>
    <p:sldId id="485" r:id="rId10"/>
    <p:sldId id="487" r:id="rId11"/>
    <p:sldId id="482" r:id="rId12"/>
    <p:sldId id="450" r:id="rId13"/>
    <p:sldId id="382" r:id="rId14"/>
    <p:sldId id="467" r:id="rId15"/>
    <p:sldId id="473" r:id="rId16"/>
    <p:sldId id="472" r:id="rId17"/>
    <p:sldId id="333" r:id="rId18"/>
    <p:sldId id="476" r:id="rId19"/>
    <p:sldId id="469" r:id="rId20"/>
    <p:sldId id="474" r:id="rId21"/>
    <p:sldId id="478" r:id="rId22"/>
    <p:sldId id="475" r:id="rId23"/>
    <p:sldId id="477" r:id="rId24"/>
    <p:sldId id="489" r:id="rId25"/>
    <p:sldId id="490" r:id="rId26"/>
    <p:sldId id="491" r:id="rId27"/>
    <p:sldId id="492" r:id="rId28"/>
    <p:sldId id="468" r:id="rId29"/>
    <p:sldId id="340" r:id="rId30"/>
    <p:sldId id="480" r:id="rId31"/>
    <p:sldId id="346" r:id="rId32"/>
    <p:sldId id="331" r:id="rId33"/>
  </p:sldIdLst>
  <p:sldSz cx="12192000" cy="6858000"/>
  <p:notesSz cx="6858000" cy="9144000"/>
  <p:embeddedFontLst>
    <p:embeddedFont>
      <p:font typeface="Candara" panose="020E0502030303020204" pitchFamily="34" charset="0"/>
      <p:regular r:id="rId35"/>
      <p:bold r:id="rId36"/>
      <p:italic r:id="rId37"/>
      <p:boldItalic r:id="rId38"/>
    </p:embeddedFont>
    <p:embeddedFont>
      <p:font typeface="Lato" panose="020F0502020204030203" pitchFamily="34" charset="0"/>
      <p:regular r:id="rId39"/>
      <p:bold r:id="rId40"/>
      <p:italic r:id="rId41"/>
      <p:boldItalic r:id="rId42"/>
    </p:embeddedFont>
    <p:embeddedFont>
      <p:font typeface="Noto Sans" panose="020B0502040504020204" pitchFamily="34" charset="0"/>
      <p:regular r:id="rId43"/>
      <p:bold r:id="rId44"/>
      <p:italic r:id="rId45"/>
      <p:boldItalic r:id="rId46"/>
    </p:embeddedFont>
    <p:embeddedFont>
      <p:font typeface="Verdana" panose="020B0604030504040204" pitchFamily="34" charset="0"/>
      <p:regular r:id="rId47"/>
      <p:bold r:id="rId48"/>
      <p:italic r:id="rId49"/>
      <p:boldItalic r:id="rId50"/>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B51BC7-3D03-F427-2AB0-19EFAE86B6CA}" v="18" dt="2025-04-29T12:03:21.0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02" autoAdjust="0"/>
    <p:restoredTop sz="94199" autoAdjust="0"/>
  </p:normalViewPr>
  <p:slideViewPr>
    <p:cSldViewPr snapToGrid="0">
      <p:cViewPr varScale="1">
        <p:scale>
          <a:sx n="69" d="100"/>
          <a:sy n="69" d="100"/>
        </p:scale>
        <p:origin x="100" y="14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67F6BD8-1A18-4180-A3DF-28807FE1821A}" type="datetimeFigureOut">
              <a:rPr lang="en-US"/>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Modifier les styles du texte maître</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CF894DF-86D1-411C-9BC2-D3E9C3EA92A3}"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oah.org/en/what-we-do/standards/codes-and-manuals/terrestrial-code-online-access/index.php?id=169&amp;L=1&amp;htmfile=glossaire.htm#terme_zone_region" TargetMode="External"/><Relationship Id="rId7" Type="http://schemas.openxmlformats.org/officeDocument/2006/relationships/hyperlink" Target="https://www.woah.org/en/what-we-do/standards/codes-and-manuals/terrestrial-code-online-access/index.php?id=169&amp;L=1&amp;htmfile=glossaire.htm#terme_statut_zoosanitair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woah.org/en/what-we-do/standards/codes-and-manuals/terrestrial-code-online-access/index.php?id=169&amp;L=1&amp;htmfile=glossaire.htm#terme_zone_indemne" TargetMode="External"/><Relationship Id="rId5" Type="http://schemas.openxmlformats.org/officeDocument/2006/relationships/hyperlink" Target="https://www.woah.org/en/what-we-do/standards/codes-and-manuals/terrestrial-code-online-access/index.php?id=169&amp;L=1&amp;htmfile=glossaire.htm#terme_securite_biologique" TargetMode="External"/><Relationship Id="rId4" Type="http://schemas.openxmlformats.org/officeDocument/2006/relationships/hyperlink" Target="https://www.woah.org/en/what-we-do/standards/codes-and-manuals/terrestrial-code-online-access/index.php?id=169&amp;L=1&amp;htmfile=glossaire.htm#terme_mesure_sanitair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6649813-F59C-4C61-9890-20F019F245F2}" type="slidenum">
              <a:rPr lang="en-US" altLang="en-US" smtClean="0">
                <a:solidFill>
                  <a:srgbClr val="000000"/>
                </a:solidFill>
              </a:rPr>
              <a:t>1</a:t>
            </a:fld>
            <a:endParaRPr lang="en-US" altLang="en-US">
              <a:solidFill>
                <a:srgbClr val="000000"/>
              </a:solidFill>
            </a:endParaRPr>
          </a:p>
        </p:txBody>
      </p:sp>
    </p:spTree>
    <p:extLst>
      <p:ext uri="{BB962C8B-B14F-4D97-AF65-F5344CB8AC3E}">
        <p14:creationId xmlns:p14="http://schemas.microsoft.com/office/powerpoint/2010/main" val="2909490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Interdiction immédiate de transport (5 jours) à Brandenburg</a:t>
            </a:r>
          </a:p>
          <a:p>
            <a:r>
              <a:rPr lang="en-CA" altLang="en-US" dirty="0"/>
              <a:t>- </a:t>
            </a:r>
            <a:r>
              <a:rPr lang="en-CA" altLang="en-US" dirty="0" err="1"/>
              <a:t>tous</a:t>
            </a:r>
            <a:r>
              <a:rPr lang="en-CA" altLang="en-US" dirty="0"/>
              <a:t> les </a:t>
            </a:r>
            <a:r>
              <a:rPr lang="en-CA" altLang="en-US" dirty="0" err="1"/>
              <a:t>animaux</a:t>
            </a:r>
            <a:r>
              <a:rPr lang="en-CA" altLang="en-US" dirty="0"/>
              <a:t> </a:t>
            </a:r>
            <a:r>
              <a:rPr lang="en-CA" altLang="en-US" dirty="0" err="1"/>
              <a:t>sensibles</a:t>
            </a:r>
            <a:r>
              <a:rPr lang="en-CA" altLang="en-US" dirty="0"/>
              <a:t> dans un rayon d'un </a:t>
            </a:r>
            <a:r>
              <a:rPr lang="en-CA" altLang="en-US" dirty="0" err="1"/>
              <a:t>kilomètre</a:t>
            </a:r>
            <a:r>
              <a:rPr lang="en-CA" altLang="en-US" dirty="0"/>
              <a:t> </a:t>
            </a:r>
            <a:r>
              <a:rPr lang="en-CA" altLang="en-US" dirty="0" err="1"/>
              <a:t>seront</a:t>
            </a:r>
            <a:r>
              <a:rPr lang="en-CA" altLang="en-US" dirty="0"/>
              <a:t> </a:t>
            </a:r>
            <a:r>
              <a:rPr lang="en-CA" altLang="en-US" dirty="0" err="1"/>
              <a:t>abattus</a:t>
            </a:r>
            <a:r>
              <a:rPr lang="en-CA" altLang="en-US" dirty="0"/>
              <a:t> par </a:t>
            </a:r>
            <a:r>
              <a:rPr lang="en-CA" altLang="en-US" dirty="0" err="1"/>
              <a:t>précaution</a:t>
            </a:r>
            <a:r>
              <a:rPr lang="en-CA" altLang="en-US" dirty="0"/>
              <a:t>, y </a:t>
            </a:r>
            <a:r>
              <a:rPr lang="en-CA" altLang="en-US" dirty="0" err="1"/>
              <a:t>compris</a:t>
            </a:r>
            <a:r>
              <a:rPr lang="en-CA" altLang="en-US" dirty="0"/>
              <a:t> un </a:t>
            </a:r>
            <a:r>
              <a:rPr lang="en-CA" altLang="en-US" dirty="0" err="1"/>
              <a:t>élevage</a:t>
            </a:r>
            <a:r>
              <a:rPr lang="en-CA" altLang="en-US" dirty="0"/>
              <a:t> </a:t>
            </a:r>
            <a:r>
              <a:rPr lang="en-CA" altLang="en-US" dirty="0" err="1"/>
              <a:t>d'environ</a:t>
            </a:r>
            <a:r>
              <a:rPr lang="en-CA" altLang="en-US" dirty="0"/>
              <a:t> 200 </a:t>
            </a:r>
            <a:r>
              <a:rPr lang="en-CA" altLang="en-US" dirty="0" err="1"/>
              <a:t>porcs</a:t>
            </a:r>
            <a:r>
              <a:rPr lang="en-CA" altLang="en-US" dirty="0"/>
              <a:t> à </a:t>
            </a:r>
            <a:r>
              <a:rPr lang="en-CA" altLang="en-US" dirty="0" err="1"/>
              <a:t>Ahrensfelde</a:t>
            </a:r>
            <a:r>
              <a:rPr lang="en-CA" altLang="en-US" dirty="0"/>
              <a:t>, près de </a:t>
            </a:r>
            <a:r>
              <a:rPr lang="en-CA" altLang="en-US" dirty="0" err="1"/>
              <a:t>l'endroit</a:t>
            </a:r>
            <a:r>
              <a:rPr lang="en-CA" altLang="en-US" dirty="0"/>
              <a:t> </a:t>
            </a:r>
            <a:r>
              <a:rPr lang="en-CA" altLang="en-US" dirty="0" err="1"/>
              <a:t>où</a:t>
            </a:r>
            <a:r>
              <a:rPr lang="en-CA" altLang="en-US" dirty="0"/>
              <a:t> le </a:t>
            </a:r>
            <a:r>
              <a:rPr lang="en-CA" altLang="en-US" dirty="0" err="1"/>
              <a:t>cas</a:t>
            </a:r>
            <a:r>
              <a:rPr lang="en-CA" altLang="en-US" dirty="0"/>
              <a:t> a </a:t>
            </a:r>
            <a:r>
              <a:rPr lang="en-CA" altLang="en-US" dirty="0" err="1"/>
              <a:t>été</a:t>
            </a:r>
            <a:r>
              <a:rPr lang="en-CA" altLang="en-US" dirty="0"/>
              <a:t> </a:t>
            </a:r>
            <a:r>
              <a:rPr lang="en-CA" altLang="en-US" dirty="0" err="1"/>
              <a:t>détecté</a:t>
            </a:r>
            <a:r>
              <a:rPr lang="en-CA" altLang="en-US" dirty="0"/>
              <a:t>.</a:t>
            </a:r>
            <a:endParaRPr lang="en-CA" altLang="en-US">
              <a:ea typeface="Calibri"/>
              <a:cs typeface="Calibri"/>
            </a:endParaRPr>
          </a:p>
          <a:p>
            <a:endParaRPr lang="en-CA" altLang="en-US" dirty="0"/>
          </a:p>
          <a:p>
            <a:r>
              <a:rPr lang="en-CA" altLang="en-US" dirty="0"/>
              <a:t>- En outre, 55 moutons et chèvres et 3 bovins d'une ferme d'OderSpree doivent être abattus le 13 janvier, car la ferme avait obtenu du foin de la ferme de </a:t>
            </a:r>
            <a:r>
              <a:rPr lang="en-CA" altLang="en-US" dirty="0" err="1"/>
              <a:t>Hönow</a:t>
            </a:r>
            <a:r>
              <a:rPr lang="en-CA" altLang="en-US" dirty="0"/>
              <a:t> </a:t>
            </a:r>
            <a:r>
              <a:rPr lang="en-CA" altLang="en-US" dirty="0" err="1"/>
              <a:t>où</a:t>
            </a:r>
            <a:r>
              <a:rPr lang="en-CA" altLang="en-US" dirty="0"/>
              <a:t> le </a:t>
            </a:r>
            <a:r>
              <a:rPr lang="en-CA" altLang="en-US" dirty="0" err="1"/>
              <a:t>cas</a:t>
            </a:r>
            <a:r>
              <a:rPr lang="en-CA" altLang="en-US" dirty="0"/>
              <a:t> </a:t>
            </a:r>
            <a:r>
              <a:rPr lang="en-CA" altLang="en-US" dirty="0" err="1"/>
              <a:t>s'est</a:t>
            </a:r>
            <a:r>
              <a:rPr lang="en-CA" altLang="en-US" dirty="0"/>
              <a:t> </a:t>
            </a:r>
            <a:r>
              <a:rPr lang="en-CA" altLang="en-US" dirty="0" err="1"/>
              <a:t>déclaré</a:t>
            </a:r>
            <a:r>
              <a:rPr lang="en-CA" altLang="en-US" dirty="0"/>
              <a:t>, </a:t>
            </a:r>
            <a:r>
              <a:rPr lang="en-CA" altLang="en-US" dirty="0" err="1"/>
              <a:t>mais</a:t>
            </a:r>
            <a:r>
              <a:rPr lang="en-CA" altLang="en-US" dirty="0"/>
              <a:t> aucun des animaux n'a montré de signes d'infection.  L'échantillonnage de tous les établissements situés dans la zone de restriction de 10 km est en cours, mais les résultats sont négatifs jusqu'à présent. La chasse est également interdite dans la zone de restriction et les deux zoos de Berlin ont fermé leurs portes.</a:t>
            </a:r>
            <a:endParaRPr lang="en-CA" altLang="en-US" dirty="0">
              <a:solidFill>
                <a:srgbClr val="212529"/>
              </a:solidFill>
              <a:latin typeface="Lato" panose="020F0502020204030203" pitchFamily="34" charset="0"/>
            </a:endParaRPr>
          </a:p>
          <a:p>
            <a:endParaRPr lang="en-CA" altLang="en-US" b="1" dirty="0">
              <a:solidFill>
                <a:srgbClr val="212529"/>
              </a:solidFill>
              <a:latin typeface="Lato" panose="020F0502020204030203" pitchFamily="34" charset="0"/>
            </a:endParaRPr>
          </a:p>
          <a:p>
            <a:r>
              <a:rPr lang="en-CA" altLang="en-US" dirty="0"/>
              <a:t>- Les Pays-Bas ont mis en place une interdiction nationale sur le mouvement des veaux de boucherie (à moins qu'ils ne soient destinés à l'abattage) et une interdiction sur les visiteurs des fermes de veaux parce que plus de 3 600 veaux ont été transportés du Brandebourg vers les Pays-Bas depuis le 1er décembre. Ces veaux se trouvent dans plus de 125 exploitations de veaux de boucherie réparties sur l'ensemble du territoire néerlandais.</a:t>
            </a:r>
            <a:endParaRPr lang="en-CA" altLang="en-US" b="1" dirty="0">
              <a:solidFill>
                <a:srgbClr val="333333"/>
              </a:solidFill>
              <a:latin typeface="Lato" panose="020F0502020204030203" pitchFamily="34" charset="0"/>
            </a:endParaRPr>
          </a:p>
          <a:p>
            <a:endParaRPr lang="en-CA" altLang="en-US" dirty="0">
              <a:solidFill>
                <a:srgbClr val="333333"/>
              </a:solidFill>
              <a:latin typeface="Helvetica Neue"/>
            </a:endParaRPr>
          </a:p>
          <a:p>
            <a:r>
              <a:rPr lang="en-CA" altLang="en-US" dirty="0"/>
              <a:t>Les échantillons dont le test de dépistage de la fièvre catarrhale du mouton s'est révélé négatif doivent être soumis à un nouveau test de dépistage de la fièvre aphteuse, car la fièvre catarrhale du mouton peut constituer un diagnostic différentiel de la fièvre aphteuse.</a:t>
            </a:r>
            <a:endParaRPr lang="en-CA" altLang="en-US" dirty="0">
              <a:solidFill>
                <a:srgbClr val="333333"/>
              </a:solidFill>
              <a:latin typeface="Helvetica Neue"/>
            </a:endParaRPr>
          </a:p>
          <a:p>
            <a:endParaRPr lang="en-CA" altLang="en-US" dirty="0">
              <a:latin typeface="Poppins-Regular"/>
            </a:endParaRPr>
          </a:p>
          <a:p>
            <a:r>
              <a:rPr lang="en-US" b="0" i="0" dirty="0">
                <a:solidFill>
                  <a:srgbClr val="27282A"/>
                </a:solidFill>
                <a:effectLst/>
                <a:latin typeface="Soehne"/>
              </a:rPr>
              <a:t>Zone de protection : </a:t>
            </a:r>
            <a:r>
              <a:rPr lang="en-US" b="0" i="1" u="sng" dirty="0">
                <a:solidFill>
                  <a:srgbClr val="27282A"/>
                </a:solidFill>
                <a:effectLst/>
                <a:latin typeface="Soehne"/>
                <a:hlinkClick r:id="rId3"/>
              </a:rPr>
              <a:t>zone </a:t>
            </a:r>
            <a:r>
              <a:rPr lang="en-US" b="0" i="0" dirty="0">
                <a:solidFill>
                  <a:srgbClr val="27282A"/>
                </a:solidFill>
                <a:effectLst/>
                <a:latin typeface="Soehne"/>
              </a:rPr>
              <a:t>dans laquelle des </a:t>
            </a:r>
            <a:r>
              <a:rPr lang="en-US" b="0" i="1" u="sng" dirty="0">
                <a:solidFill>
                  <a:srgbClr val="27282A"/>
                </a:solidFill>
                <a:effectLst/>
                <a:latin typeface="Soehne"/>
                <a:hlinkClick r:id="rId4"/>
              </a:rPr>
              <a:t>mesures </a:t>
            </a:r>
            <a:r>
              <a:rPr lang="en-US" b="0" i="0" dirty="0">
                <a:solidFill>
                  <a:srgbClr val="27282A"/>
                </a:solidFill>
                <a:effectLst/>
                <a:latin typeface="Soehne"/>
              </a:rPr>
              <a:t>spécifiques </a:t>
            </a:r>
            <a:r>
              <a:rPr lang="en-US" b="0" i="1" u="sng" dirty="0">
                <a:solidFill>
                  <a:srgbClr val="27282A"/>
                </a:solidFill>
                <a:effectLst/>
                <a:latin typeface="Soehne"/>
                <a:hlinkClick r:id="rId4"/>
              </a:rPr>
              <a:t>de </a:t>
            </a:r>
            <a:r>
              <a:rPr lang="en-US" b="0" i="1" u="sng" dirty="0">
                <a:solidFill>
                  <a:srgbClr val="27282A"/>
                </a:solidFill>
                <a:effectLst/>
                <a:latin typeface="Soehne"/>
                <a:hlinkClick r:id="rId5"/>
              </a:rPr>
              <a:t>biosécurité </a:t>
            </a:r>
            <a:r>
              <a:rPr lang="en-US" b="0" i="0" dirty="0">
                <a:solidFill>
                  <a:srgbClr val="27282A"/>
                </a:solidFill>
                <a:effectLst/>
                <a:latin typeface="Soehne"/>
              </a:rPr>
              <a:t>et d'</a:t>
            </a:r>
            <a:r>
              <a:rPr lang="en-US" b="0" i="1" u="sng" dirty="0">
                <a:solidFill>
                  <a:srgbClr val="27282A"/>
                </a:solidFill>
                <a:effectLst/>
                <a:latin typeface="Soehne"/>
                <a:hlinkClick r:id="rId4"/>
              </a:rPr>
              <a:t>hygiène </a:t>
            </a:r>
            <a:r>
              <a:rPr lang="en-US" b="0" i="0" dirty="0">
                <a:solidFill>
                  <a:srgbClr val="27282A"/>
                </a:solidFill>
                <a:effectLst/>
                <a:latin typeface="Soehne"/>
              </a:rPr>
              <a:t>sont mises en œuvre pour empêcher l'entrée d'un agent pathogène dans un pays ou une </a:t>
            </a:r>
            <a:r>
              <a:rPr lang="en-US" b="0" i="1" u="sng" dirty="0">
                <a:solidFill>
                  <a:srgbClr val="27282A"/>
                </a:solidFill>
                <a:effectLst/>
                <a:latin typeface="Soehne"/>
                <a:hlinkClick r:id="rId6"/>
              </a:rPr>
              <a:t>zone </a:t>
            </a:r>
            <a:r>
              <a:rPr lang="en-US" b="0" i="0" dirty="0">
                <a:solidFill>
                  <a:srgbClr val="27282A"/>
                </a:solidFill>
                <a:effectLst/>
                <a:latin typeface="Soehne"/>
              </a:rPr>
              <a:t>indemne à partir d'un pays ou d'une </a:t>
            </a:r>
            <a:r>
              <a:rPr lang="en-US" b="0" i="1" u="sng" dirty="0">
                <a:solidFill>
                  <a:srgbClr val="27282A"/>
                </a:solidFill>
                <a:effectLst/>
                <a:latin typeface="Soehne"/>
                <a:hlinkClick r:id="rId3"/>
              </a:rPr>
              <a:t>zone </a:t>
            </a:r>
            <a:r>
              <a:rPr lang="en-US" b="0" i="0" dirty="0" err="1">
                <a:solidFill>
                  <a:srgbClr val="27282A"/>
                </a:solidFill>
                <a:effectLst/>
                <a:latin typeface="Soehne"/>
              </a:rPr>
              <a:t>voisin</a:t>
            </a:r>
            <a:r>
              <a:rPr lang="en-US" b="0" i="0" dirty="0">
                <a:solidFill>
                  <a:srgbClr val="27282A"/>
                </a:solidFill>
                <a:effectLst/>
                <a:latin typeface="Soehne"/>
              </a:rPr>
              <a:t>(e) </a:t>
            </a:r>
            <a:r>
              <a:rPr lang="en-US" b="0" i="0" dirty="0" err="1">
                <a:solidFill>
                  <a:srgbClr val="27282A"/>
                </a:solidFill>
                <a:effectLst/>
                <a:latin typeface="Soehne"/>
              </a:rPr>
              <a:t>dont</a:t>
            </a:r>
            <a:r>
              <a:rPr lang="en-US" b="0" i="0" dirty="0">
                <a:solidFill>
                  <a:srgbClr val="27282A"/>
                </a:solidFill>
                <a:effectLst/>
                <a:latin typeface="Soehne"/>
              </a:rPr>
              <a:t> </a:t>
            </a:r>
            <a:r>
              <a:rPr lang="en-US" b="0" i="1" u="sng" dirty="0">
                <a:solidFill>
                  <a:srgbClr val="27282A"/>
                </a:solidFill>
                <a:effectLst/>
                <a:latin typeface="Soehne"/>
                <a:hlinkClick r:id="rId7"/>
              </a:rPr>
              <a:t>le statut zoosanitaire est </a:t>
            </a:r>
            <a:r>
              <a:rPr lang="en-US" b="0" i="0" dirty="0">
                <a:solidFill>
                  <a:srgbClr val="27282A"/>
                </a:solidFill>
                <a:effectLst/>
                <a:latin typeface="Soehne"/>
              </a:rPr>
              <a:t>différent.</a:t>
            </a:r>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t>11</a:t>
            </a:fld>
            <a:endParaRPr lang="en-US" altLang="en-US"/>
          </a:p>
        </p:txBody>
      </p:sp>
    </p:spTree>
    <p:extLst>
      <p:ext uri="{BB962C8B-B14F-4D97-AF65-F5344CB8AC3E}">
        <p14:creationId xmlns:p14="http://schemas.microsoft.com/office/powerpoint/2010/main" val="372216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a:p>
            <a:pPr marL="171450" indent="-171450">
              <a:buFontTx/>
              <a:buChar char="-"/>
              <a:defRPr/>
            </a:pPr>
            <a:r>
              <a:rPr lang="en-CA" altLang="en-US" dirty="0"/>
              <a:t>55 moutons et chèvres et 3 bovins provenant d'une ferme d'OderSpree (marqueur jaune) ont été abattus le 13 janvier, car la ferme avait obtenu du foin de la </a:t>
            </a:r>
            <a:r>
              <a:rPr lang="en-CA" altLang="en-US" dirty="0" err="1"/>
              <a:t>ferme</a:t>
            </a:r>
            <a:r>
              <a:rPr lang="en-CA" altLang="en-US" dirty="0"/>
              <a:t> de </a:t>
            </a:r>
            <a:r>
              <a:rPr lang="en-CA" altLang="en-US" dirty="0" err="1"/>
              <a:t>Hönow</a:t>
            </a:r>
            <a:r>
              <a:rPr lang="en-CA" altLang="en-US" dirty="0"/>
              <a:t> </a:t>
            </a:r>
            <a:r>
              <a:rPr lang="en-CA" altLang="en-US" dirty="0" err="1"/>
              <a:t>où</a:t>
            </a:r>
            <a:r>
              <a:rPr lang="en-CA" altLang="en-US" dirty="0"/>
              <a:t> le </a:t>
            </a:r>
            <a:r>
              <a:rPr lang="en-CA" altLang="en-US" dirty="0" err="1"/>
              <a:t>cas</a:t>
            </a:r>
            <a:r>
              <a:rPr lang="en-CA" altLang="en-US" dirty="0"/>
              <a:t> </a:t>
            </a:r>
            <a:r>
              <a:rPr lang="en-CA" altLang="en-US" dirty="0" err="1"/>
              <a:t>s'est</a:t>
            </a:r>
            <a:r>
              <a:rPr lang="en-CA" altLang="en-US" dirty="0"/>
              <a:t> </a:t>
            </a:r>
            <a:r>
              <a:rPr lang="en-CA" altLang="en-US" dirty="0" err="1"/>
              <a:t>déclaré</a:t>
            </a:r>
            <a:r>
              <a:rPr lang="en-CA" altLang="en-US" dirty="0"/>
              <a:t>, </a:t>
            </a:r>
            <a:r>
              <a:rPr lang="en-CA" altLang="en-US" dirty="0" err="1"/>
              <a:t>mais</a:t>
            </a:r>
            <a:r>
              <a:rPr lang="en-CA" altLang="en-US" dirty="0"/>
              <a:t> </a:t>
            </a:r>
            <a:r>
              <a:rPr lang="en-CA" altLang="en-US" dirty="0" err="1"/>
              <a:t>aucun</a:t>
            </a:r>
            <a:r>
              <a:rPr lang="en-CA" altLang="en-US" dirty="0"/>
              <a:t> des </a:t>
            </a:r>
            <a:r>
              <a:rPr lang="en-CA" altLang="en-US" dirty="0" err="1"/>
              <a:t>animaux</a:t>
            </a:r>
            <a:r>
              <a:rPr lang="en-CA" altLang="en-US" dirty="0"/>
              <a:t> </a:t>
            </a:r>
            <a:r>
              <a:rPr lang="en-CA" altLang="en-US" dirty="0" err="1"/>
              <a:t>n'a</a:t>
            </a:r>
            <a:r>
              <a:rPr lang="en-CA" altLang="en-US" dirty="0"/>
              <a:t> </a:t>
            </a:r>
            <a:r>
              <a:rPr lang="en-CA" altLang="en-US" dirty="0" err="1"/>
              <a:t>montré</a:t>
            </a:r>
            <a:r>
              <a:rPr lang="en-CA" altLang="en-US" dirty="0"/>
              <a:t> de </a:t>
            </a:r>
            <a:r>
              <a:rPr lang="en-CA" altLang="en-US" dirty="0" err="1"/>
              <a:t>signes</a:t>
            </a:r>
            <a:r>
              <a:rPr lang="en-CA" altLang="en-US" dirty="0"/>
              <a:t> </a:t>
            </a:r>
            <a:r>
              <a:rPr lang="en-CA" altLang="en-US" dirty="0" err="1"/>
              <a:t>d'infection</a:t>
            </a:r>
            <a:r>
              <a:rPr lang="en-CA" altLang="en-US" dirty="0"/>
              <a:t> et les tests se </a:t>
            </a:r>
            <a:r>
              <a:rPr lang="en-CA" altLang="en-US" dirty="0" err="1"/>
              <a:t>sont</a:t>
            </a:r>
            <a:r>
              <a:rPr lang="en-CA" altLang="en-US" dirty="0"/>
              <a:t> </a:t>
            </a:r>
            <a:r>
              <a:rPr lang="en-CA" altLang="en-US" dirty="0" err="1"/>
              <a:t>révélés</a:t>
            </a:r>
            <a:r>
              <a:rPr lang="en-CA" altLang="en-US" dirty="0"/>
              <a:t> </a:t>
            </a:r>
            <a:r>
              <a:rPr lang="en-CA" altLang="en-US" dirty="0" err="1"/>
              <a:t>négatifs</a:t>
            </a:r>
            <a:r>
              <a:rPr lang="en-CA" altLang="en-US" dirty="0"/>
              <a:t> </a:t>
            </a:r>
            <a:r>
              <a:rPr lang="en-CA" altLang="en-US" dirty="0" err="1"/>
              <a:t>depuis</a:t>
            </a:r>
            <a:r>
              <a:rPr lang="en-CA" altLang="en-US" dirty="0"/>
              <a:t> </a:t>
            </a:r>
            <a:r>
              <a:rPr lang="en-CA" altLang="en-US" dirty="0" err="1"/>
              <a:t>lors</a:t>
            </a:r>
            <a:r>
              <a:rPr lang="en-CA" altLang="en-US" dirty="0"/>
              <a:t>.</a:t>
            </a:r>
            <a:endParaRPr lang="en-CA" altLang="en-US" b="1" dirty="0">
              <a:solidFill>
                <a:srgbClr val="212529"/>
              </a:solidFill>
              <a:latin typeface="Lato" panose="020F0502020204030203" pitchFamily="34" charset="0"/>
            </a:endParaRPr>
          </a:p>
          <a:p>
            <a:r>
              <a:rPr lang="en-CA" altLang="en-US" dirty="0"/>
              <a:t>- Les chèvres de Barnim (marqueur violet sur la carte) présentaient des signes cliniques mais étaient négatives en termes de PCR et d'anticorps.</a:t>
            </a:r>
            <a:endParaRPr lang="en-CA" altLang="en-US" dirty="0">
              <a:solidFill>
                <a:srgbClr val="333333"/>
              </a:solidFill>
              <a:latin typeface="Helvetica Neue"/>
            </a:endParaRPr>
          </a:p>
          <a:p>
            <a:endParaRPr lang="en-CA" altLang="en-US" dirty="0">
              <a:latin typeface="Poppins-Regular"/>
            </a:endParaRPr>
          </a:p>
          <a:p>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t>12</a:t>
            </a:fld>
            <a:endParaRPr lang="en-US" altLang="en-US"/>
          </a:p>
        </p:txBody>
      </p:sp>
    </p:spTree>
    <p:extLst>
      <p:ext uri="{BB962C8B-B14F-4D97-AF65-F5344CB8AC3E}">
        <p14:creationId xmlns:p14="http://schemas.microsoft.com/office/powerpoint/2010/main" val="175485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b="1" dirty="0">
              <a:solidFill>
                <a:srgbClr val="333333"/>
              </a:solidFill>
              <a:latin typeface="Lato" panose="020F0502020204030203" pitchFamily="34" charset="0"/>
            </a:endParaRPr>
          </a:p>
          <a:p>
            <a:r>
              <a:rPr lang="en-CA" altLang="en-US" dirty="0"/>
              <a:t>La chasse est également interdite dans la zone de restriction et les deux zoos de Berlin ont fermé leurs portes.</a:t>
            </a:r>
            <a:endParaRPr lang="en-CA" altLang="en-US" dirty="0">
              <a:solidFill>
                <a:srgbClr val="212529"/>
              </a:solidFill>
              <a:latin typeface="Lato" panose="020F0502020204030203" pitchFamily="34" charset="0"/>
            </a:endParaRPr>
          </a:p>
          <a:p>
            <a:endParaRPr lang="en-CA" altLang="en-US" b="1" dirty="0">
              <a:solidFill>
                <a:srgbClr val="212529"/>
              </a:solidFill>
              <a:latin typeface="Lato" panose="020F0502020204030203" pitchFamily="34" charset="0"/>
            </a:endParaRPr>
          </a:p>
          <a:p>
            <a:r>
              <a:rPr lang="en-CA" altLang="en-US" dirty="0"/>
              <a:t>- Les Pays-Bas ont mis en place une interdiction nationale sur le mouvement des veaux de boucherie (à moins qu'ils ne soient destinés à l'abattage) et une interdiction sur les visiteurs des fermes de veaux parce que plus de 3 600 veaux ont été transportés du Brandebourg vers les Pays-Bas depuis le 1er décembre. Ces veaux se trouvent dans plus de 125 exploitations de veaux de boucherie réparties sur l'ensemble du territoire néerlandais.</a:t>
            </a:r>
            <a:endParaRPr lang="en-CA" altLang="en-US" b="1" dirty="0">
              <a:solidFill>
                <a:srgbClr val="333333"/>
              </a:solidFill>
              <a:latin typeface="Lato" panose="020F0502020204030203" pitchFamily="34" charset="0"/>
            </a:endParaRPr>
          </a:p>
          <a:p>
            <a:endParaRPr lang="en-CA" altLang="en-US" dirty="0">
              <a:solidFill>
                <a:srgbClr val="333333"/>
              </a:solidFill>
              <a:latin typeface="Helvetica Neue"/>
            </a:endParaRPr>
          </a:p>
          <a:p>
            <a:r>
              <a:rPr lang="en-CA" altLang="en-US" dirty="0"/>
              <a:t>Les échantillons dont le test de dépistage de la fièvre catarrhale du mouton s'est révélé négatif doivent être soumis à un nouveau test de dépistage de la fièvre aphteuse, car la fièvre catarrhale du mouton peut constituer un diagnostic différentiel de la fièvre aphteuse.</a:t>
            </a:r>
            <a:endParaRPr lang="en-CA" altLang="en-US" dirty="0">
              <a:solidFill>
                <a:srgbClr val="333333"/>
              </a:solidFill>
              <a:latin typeface="Helvetica Neue"/>
            </a:endParaRPr>
          </a:p>
          <a:p>
            <a:endParaRPr lang="en-CA" altLang="en-US" dirty="0">
              <a:latin typeface="Poppins-Regular"/>
            </a:endParaRPr>
          </a:p>
          <a:p>
            <a:endParaRPr lang="en-CA" altLang="en-US" dirty="0">
              <a:latin typeface="Poppins-Regular"/>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t>13</a:t>
            </a:fld>
            <a:endParaRPr lang="en-US" altLang="en-US"/>
          </a:p>
        </p:txBody>
      </p:sp>
    </p:spTree>
    <p:extLst>
      <p:ext uri="{BB962C8B-B14F-4D97-AF65-F5344CB8AC3E}">
        <p14:creationId xmlns:p14="http://schemas.microsoft.com/office/powerpoint/2010/main" val="2497205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En contact, le site avait le même propriétaire, le fourrage circulait quotidiennement entre les sites, les animaux circulaient entre les sites.</a:t>
            </a:r>
          </a:p>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16</a:t>
            </a:fld>
            <a:endParaRPr lang="en-US"/>
          </a:p>
        </p:txBody>
      </p:sp>
    </p:spTree>
    <p:extLst>
      <p:ext uri="{BB962C8B-B14F-4D97-AF65-F5344CB8AC3E}">
        <p14:creationId xmlns:p14="http://schemas.microsoft.com/office/powerpoint/2010/main" val="175599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17</a:t>
            </a:fld>
            <a:endParaRPr lang="en-US"/>
          </a:p>
        </p:txBody>
      </p:sp>
    </p:spTree>
    <p:extLst>
      <p:ext uri="{BB962C8B-B14F-4D97-AF65-F5344CB8AC3E}">
        <p14:creationId xmlns:p14="http://schemas.microsoft.com/office/powerpoint/2010/main" val="1037565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 nombreux contacts sont recherchés... en particulier 35 liés au transport de sous-produits animaux (hypothèse selon laquelle ABP est l'abréviation de "animal byproducts").</a:t>
            </a:r>
          </a:p>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19</a:t>
            </a:fld>
            <a:endParaRPr lang="en-US"/>
          </a:p>
        </p:txBody>
      </p:sp>
    </p:spTree>
    <p:extLst>
      <p:ext uri="{BB962C8B-B14F-4D97-AF65-F5344CB8AC3E}">
        <p14:creationId xmlns:p14="http://schemas.microsoft.com/office/powerpoint/2010/main" val="2676048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 plupart des cas ont été recensés dans des zones endémiques, les deux véritables exceptions étant l'Allemagne et la Hongrie.</a:t>
            </a:r>
          </a:p>
          <a:p>
            <a:endParaRPr lang="en-CA" dirty="0"/>
          </a:p>
          <a:p>
            <a:r>
              <a:rPr lang="en-CA" dirty="0"/>
              <a:t>L'Irak ne compte que deux cas dans les données d'</a:t>
            </a:r>
            <a:r>
              <a:rPr lang="en-CA" dirty="0" err="1"/>
              <a:t>Empressi</a:t>
            </a:r>
            <a:r>
              <a:rPr lang="en-CA" dirty="0"/>
              <a:t>, mais les rapports de presse suggèrent qu'il y a beaucoup plus de cas que deux. Les notes dans le rapport WOAH indiquent que lors de la dernière campagne de vaccination, certains propriétaires ont refusé la vaccination, ce qui peut expliquer les cas actuels.</a:t>
            </a:r>
          </a:p>
          <a:p>
            <a:endParaRPr lang="en-CA" dirty="0"/>
          </a:p>
          <a:p>
            <a:r>
              <a:rPr lang="en-CA" dirty="0"/>
              <a:t>La Corée du Sud ne compte qu'un seul cas sur la carte, mais au moins cinq cas ont été signalés dans les médias. </a:t>
            </a:r>
          </a:p>
        </p:txBody>
      </p:sp>
      <p:sp>
        <p:nvSpPr>
          <p:cNvPr id="4" name="Slide Number Placeholder 3"/>
          <p:cNvSpPr>
            <a:spLocks noGrp="1"/>
          </p:cNvSpPr>
          <p:nvPr>
            <p:ph type="sldNum" sz="quarter" idx="5"/>
          </p:nvPr>
        </p:nvSpPr>
        <p:spPr/>
        <p:txBody>
          <a:bodyPr/>
          <a:lstStyle/>
          <a:p>
            <a:fld id="{BFFB6564-B9C5-4BEE-A019-13E96C68B1A5}" type="slidenum">
              <a:rPr lang="en-US" smtClean="0"/>
              <a:t>25</a:t>
            </a:fld>
            <a:endParaRPr lang="en-US"/>
          </a:p>
        </p:txBody>
      </p:sp>
    </p:spTree>
    <p:extLst>
      <p:ext uri="{BB962C8B-B14F-4D97-AF65-F5344CB8AC3E}">
        <p14:creationId xmlns:p14="http://schemas.microsoft.com/office/powerpoint/2010/main" val="2642860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F3E62D0-9945-866F-1B2C-F9882760C2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EA850DE-61A1-2825-2207-46B1C3D687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27652" name="Slide Number Placeholder 3">
            <a:extLst>
              <a:ext uri="{FF2B5EF4-FFF2-40B4-BE49-F238E27FC236}">
                <a16:creationId xmlns:a16="http://schemas.microsoft.com/office/drawing/2014/main" id="{B07DEE3D-03A4-6FBD-3B9F-55602D8146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F10FB3-64D5-4CF7-B065-FA85AC3F7350}" type="slidenum">
              <a:rPr lang="en-US" altLang="en-US" smtClean="0"/>
              <a:t>26</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33333"/>
                </a:solidFill>
                <a:effectLst/>
                <a:latin typeface="Lato" panose="020F0502020204030203" pitchFamily="34" charset="0"/>
              </a:rPr>
              <a:t>Identification d'une souche de tuberculose bovine</a:t>
            </a:r>
          </a:p>
          <a:p>
            <a:pPr algn="l"/>
            <a:r>
              <a:rPr lang="en-US" b="0" i="0" dirty="0">
                <a:solidFill>
                  <a:srgbClr val="333333"/>
                </a:solidFill>
                <a:effectLst/>
                <a:latin typeface="Noto Sans" panose="020B0502040504020204" pitchFamily="34" charset="0"/>
              </a:rPr>
              <a:t>Les résultats de la culture en laboratoire de l'animal infecté le 29 novembre 2024 ont révélé une souche qui n'a jamais été identifiée chez les animaux ou les humains au Canada, et dont l'origine est inconnue. Cette souche n'est pas étroitement liée à l'une des souches récemment observées dans l'ouest du Canada.</a:t>
            </a:r>
          </a:p>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27</a:t>
            </a:fld>
            <a:endParaRPr lang="en-US"/>
          </a:p>
        </p:txBody>
      </p:sp>
    </p:spTree>
    <p:extLst>
      <p:ext uri="{BB962C8B-B14F-4D97-AF65-F5344CB8AC3E}">
        <p14:creationId xmlns:p14="http://schemas.microsoft.com/office/powerpoint/2010/main" val="845593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9ACE67C4-0AF5-8454-6E8B-5A95842E5E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CDBF9E8B-75DF-5B97-D758-75071DB0E9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05D77289-0E13-4518-AC70-858658D7B6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C6E91B8-5D24-46BA-923D-7E2351436355}" type="slidenum">
              <a:rPr lang="en-US" altLang="en-US" smtClean="0"/>
              <a:t>28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2CB9B81-17CA-AE88-74DD-50F0F2652C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3703D0CC-9D3A-C180-A5F8-D5AFD1F57B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Le sérotype 3 du virus de la fièvre catarrhale ovine est une maladie à déclaration obligatoire au Canada</a:t>
            </a:r>
          </a:p>
          <a:p>
            <a:endParaRPr lang="en-CA" altLang="en-US" dirty="0"/>
          </a:p>
          <a:p>
            <a:r>
              <a:rPr lang="en-CA" altLang="en-US" dirty="0"/>
              <a:t>Depuis l'automne 2023, nous faisons état de l'apparition du virus de la fièvre catarrhale du mouton de sérotype 3 en Europe. Cette épidémie a débuté aux Pays-Bas à l'automne 2023 et s'est rapidement propagée à travers l'Europe en 2024, touchant 17 pays et des dizaines de milliers d'exploitations. La source de l'infection n'a jamais été identifiée.</a:t>
            </a:r>
          </a:p>
          <a:p>
            <a:endParaRPr lang="en-CA" altLang="en-US" dirty="0"/>
          </a:p>
          <a:p>
            <a:r>
              <a:rPr lang="en-CA" altLang="en-US" dirty="0"/>
              <a:t>Bien que le nombre de cas détectés en Europe ait considérablement diminué cet hiver, il est inquiétant de constater que des cas continuent d'être signalés pendant les mois d'hiver, à une période où l'activité des moucherons est normalement considérée comme minimale.</a:t>
            </a:r>
          </a:p>
          <a:p>
            <a:endParaRPr lang="en-CA" altLang="en-US" dirty="0"/>
          </a:p>
          <a:p>
            <a:r>
              <a:rPr lang="en-CA" altLang="en-US" dirty="0"/>
              <a:t>Ce qui est le plus important dans cet événement, c'est la rapidité avec laquelle la maladie s'est propagée au sein d'une population vulnérable, et sa détection au cours de l'hiver, alors qu'elle n'aurait normalement pas été détectée. Compte tenu des effets du changement climatique, le Canada devrait examiner ses propres vulnérabilités face aux souches de fièvre catarrhale du mouton en Amérique du Nord. </a:t>
            </a:r>
          </a:p>
          <a:p>
            <a:endParaRPr lang="en-CA" altLang="en-US" dirty="0"/>
          </a:p>
          <a:p>
            <a:endParaRPr lang="en-CA" altLang="en-US" dirty="0"/>
          </a:p>
        </p:txBody>
      </p:sp>
      <p:sp>
        <p:nvSpPr>
          <p:cNvPr id="4" name="Slide Number Placeholder 3">
            <a:extLst>
              <a:ext uri="{FF2B5EF4-FFF2-40B4-BE49-F238E27FC236}">
                <a16:creationId xmlns:a16="http://schemas.microsoft.com/office/drawing/2014/main" id="{5C5B0BC0-B674-D316-6FA4-2BBD62224D70}"/>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2AE01C0-90C6-4DCF-806F-16ADF484E5D0}"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29</a:t>
            </a:fld>
            <a:endParaRPr lang="en-US"/>
          </a:p>
        </p:txBody>
      </p:sp>
    </p:spTree>
    <p:extLst>
      <p:ext uri="{BB962C8B-B14F-4D97-AF65-F5344CB8AC3E}">
        <p14:creationId xmlns:p14="http://schemas.microsoft.com/office/powerpoint/2010/main" val="352151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AB17320-FA4B-FE8A-100A-D21AF68110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8016C608-C784-C899-6F1E-91F45CF023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a:solidFill>
                  <a:srgbClr val="000000"/>
                </a:solidFill>
                <a:latin typeface="Wingdings-Regular"/>
              </a:rPr>
              <a:t>Le sérotype 12 de la fièvre catarrhale a également été détecté en Europe pour la première fois à l'automne 2024, aux Pays-Bas en octobre dernier, où 12 cas ont été signalés jusqu'à présent. L'Angleterre a signalé le BTV 12 pour la première fois en février de cette année dans une ferme comptant 15 vaches, dont une positive pour le BTV 12 et trois positives pour le BTV3.</a:t>
            </a:r>
          </a:p>
          <a:p>
            <a:endParaRPr lang="en-US" altLang="en-US" sz="1200" dirty="0">
              <a:solidFill>
                <a:srgbClr val="000000"/>
              </a:solidFill>
              <a:latin typeface="Wingdings-Regular"/>
            </a:endParaRPr>
          </a:p>
          <a:p>
            <a:r>
              <a:rPr lang="en-US" altLang="en-US" sz="1200" dirty="0">
                <a:solidFill>
                  <a:srgbClr val="000000"/>
                </a:solidFill>
                <a:latin typeface="Wingdings-Regular"/>
              </a:rPr>
              <a:t>On ne sait pas comment le BTV-12 a été introduit aux Pays-Bas, le sérotype est commun dans d'autres parties du monde, signalé à la WOAH par Israël (2010) et l'Australie (2015).  Cependant, il est communément trouvé dans les pays africains, tout comme le sérotype 3. </a:t>
            </a:r>
          </a:p>
          <a:p>
            <a:endParaRPr lang="en-US" altLang="en-US" sz="1200" dirty="0">
              <a:solidFill>
                <a:srgbClr val="000000"/>
              </a:solidFill>
              <a:latin typeface="Wingdings-Regular"/>
            </a:endParaRPr>
          </a:p>
          <a:p>
            <a:r>
              <a:rPr lang="en-US" altLang="en-US" sz="1200" dirty="0">
                <a:solidFill>
                  <a:srgbClr val="000000"/>
                </a:solidFill>
                <a:latin typeface="Wingdings-Regular"/>
              </a:rPr>
              <a:t>Les Pays-Bas examinent rétrospectivement leurs échantillons de BTV-3 à la recherche de traces de BTV-12. Bien qu'il semble être moins virulent que le BTV-3, le cas observé au Royaume-Uni ne présentait aucun signe clinique.</a:t>
            </a:r>
          </a:p>
          <a:p>
            <a:endParaRPr lang="en-CA" altLang="en-US" dirty="0"/>
          </a:p>
          <a:p>
            <a:r>
              <a:rPr lang="en-CA" altLang="en-US" dirty="0"/>
              <a:t>On ne sait pas exactement comment ces différents sérotypes continuent d'être identifiés aux Pays-Bas [BTV-3 (2023), maintenant BTV-12 (2024), et auparavant BTV-6 (en 2008)]. Leur capacité de diagnostic est-elle meilleure et ces sérotypes ne sont pas détectés dans certains pays, ou s'agit-il d'une autre voie de transmission directe vers les Pays-Bas ?</a:t>
            </a:r>
          </a:p>
          <a:p>
            <a:endParaRPr lang="en-CA" altLang="en-US" dirty="0"/>
          </a:p>
          <a:p>
            <a:r>
              <a:rPr lang="en-CA" altLang="en-US" dirty="0"/>
              <a:t>Le BTV-4 est réapparu en Slovénie après une absence de 9 ans.</a:t>
            </a:r>
          </a:p>
          <a:p>
            <a:endParaRPr lang="en-CA" altLang="en-US" dirty="0"/>
          </a:p>
        </p:txBody>
      </p:sp>
      <p:sp>
        <p:nvSpPr>
          <p:cNvPr id="44036" name="Slide Number Placeholder 3">
            <a:extLst>
              <a:ext uri="{FF2B5EF4-FFF2-40B4-BE49-F238E27FC236}">
                <a16:creationId xmlns:a16="http://schemas.microsoft.com/office/drawing/2014/main" id="{E8F8BDE2-9B51-DB16-0618-DE4072FBE5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44292E7-4174-4C34-976C-B36CDEDBE086}" type="slidenum">
              <a:rPr lang="en-US" altLang="en-US" smtClean="0"/>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800" dirty="0" err="1">
                <a:solidFill>
                  <a:srgbClr val="000000"/>
                </a:solidFill>
                <a:effectLst/>
                <a:latin typeface="Candara" panose="020E0502030303020204" pitchFamily="34" charset="0"/>
                <a:ea typeface="Calibri" panose="020F0502020204030204" pitchFamily="34" charset="0"/>
                <a:cs typeface="Calibri" panose="020F0502020204030204" pitchFamily="34" charset="0"/>
              </a:rPr>
              <a:t>La peste </a:t>
            </a:r>
            <a:r>
              <a:rPr lang="en-US" sz="1800" dirty="0">
                <a:solidFill>
                  <a:srgbClr val="000000"/>
                </a:solidFill>
                <a:effectLst/>
                <a:latin typeface="Candara" panose="020E0502030303020204" pitchFamily="34" charset="0"/>
                <a:ea typeface="Calibri" panose="020F0502020204030204" pitchFamily="34" charset="0"/>
                <a:cs typeface="Calibri" panose="020F0502020204030204" pitchFamily="34" charset="0"/>
              </a:rPr>
              <a:t>des petits ruminants est une maladie à déclaration obligatoire qui n'est pas présente au Canada. </a:t>
            </a:r>
          </a:p>
          <a:p>
            <a:pPr marL="0" indent="0">
              <a:buFontTx/>
              <a:buNone/>
            </a:pPr>
            <a:r>
              <a:rPr lang="en-US" sz="1800" dirty="0">
                <a:solidFill>
                  <a:srgbClr val="000000"/>
                </a:solidFill>
                <a:effectLst/>
                <a:latin typeface="Candara" panose="020E0502030303020204" pitchFamily="34" charset="0"/>
                <a:ea typeface="Calibri" panose="020F0502020204030204" pitchFamily="34" charset="0"/>
                <a:cs typeface="Calibri" panose="020F0502020204030204" pitchFamily="34" charset="0"/>
              </a:rPr>
              <a:t>Une augmentation inattendue des cas de PPR a été observée en Europe de l'Est au cours de l'année écoulée.</a:t>
            </a:r>
          </a:p>
          <a:p>
            <a:pPr marL="0" indent="0">
              <a:buFontTx/>
              <a:buNone/>
            </a:pPr>
            <a:endParaRPr lang="en-US" sz="1800" b="0" i="0" dirty="0">
              <a:solidFill>
                <a:srgbClr val="000000"/>
              </a:solidFill>
              <a:effectLst/>
              <a:latin typeface="Candara" panose="020E0502030303020204" pitchFamily="34" charset="0"/>
              <a:ea typeface="Calibri" panose="020F0502020204030204" pitchFamily="34" charset="0"/>
              <a:cs typeface="Calibri" panose="020F0502020204030204" pitchFamily="34" charset="0"/>
            </a:endParaRPr>
          </a:p>
          <a:p>
            <a:pPr marL="0" indent="0">
              <a:buFontTx/>
              <a:buNone/>
            </a:pPr>
            <a:r>
              <a:rPr lang="en-US" sz="1800" b="0" i="0" dirty="0">
                <a:solidFill>
                  <a:srgbClr val="000000"/>
                </a:solidFill>
                <a:effectLst/>
                <a:latin typeface="Candara" panose="020E0502030303020204" pitchFamily="34" charset="0"/>
                <a:ea typeface="Calibri" panose="020F0502020204030204" pitchFamily="34" charset="0"/>
                <a:cs typeface="Calibri" panose="020F0502020204030204" pitchFamily="34" charset="0"/>
              </a:rPr>
              <a:t>Entre juin et décembre 2024, la Grèce et la Roumanie ont enregistré respectivement 87 et 68 cas, tandis que la Bulgarie n'a enregistré qu'un seul cas.</a:t>
            </a:r>
          </a:p>
          <a:p>
            <a:pPr marL="0" indent="0">
              <a:buFontTx/>
              <a:buNone/>
            </a:pPr>
            <a:endParaRPr lang="en-US" sz="1800" b="0" i="0" dirty="0">
              <a:solidFill>
                <a:srgbClr val="000000"/>
              </a:solidFill>
              <a:effectLst/>
              <a:latin typeface="Candara" panose="020E0502030303020204" pitchFamily="34" charset="0"/>
              <a:ea typeface="Calibri" panose="020F0502020204030204" pitchFamily="34" charset="0"/>
              <a:cs typeface="Calibri" panose="020F0502020204030204" pitchFamily="34" charset="0"/>
            </a:endParaRPr>
          </a:p>
          <a:p>
            <a:pPr marL="0" indent="0">
              <a:buFontTx/>
              <a:buNone/>
            </a:pPr>
            <a:r>
              <a:rPr lang="en-US" sz="1800" b="0" i="0" dirty="0">
                <a:solidFill>
                  <a:srgbClr val="000000"/>
                </a:solidFill>
                <a:effectLst/>
                <a:latin typeface="Candara" panose="020E0502030303020204" pitchFamily="34" charset="0"/>
                <a:ea typeface="Calibri" panose="020F0502020204030204" pitchFamily="34" charset="0"/>
                <a:cs typeface="Calibri" panose="020F0502020204030204" pitchFamily="34" charset="0"/>
              </a:rPr>
              <a:t>Depuis le 1er janvier</a:t>
            </a:r>
            <a:r>
              <a:rPr lang="en-US" sz="1800" b="0" i="0" baseline="30000" dirty="0">
                <a:solidFill>
                  <a:srgbClr val="000000"/>
                </a:solidFill>
                <a:effectLst/>
                <a:latin typeface="Candara" panose="020E0502030303020204" pitchFamily="34" charset="0"/>
                <a:ea typeface="Calibri" panose="020F0502020204030204" pitchFamily="34" charset="0"/>
                <a:cs typeface="Calibri" panose="020F0502020204030204" pitchFamily="34" charset="0"/>
              </a:rPr>
              <a:t>st</a:t>
            </a:r>
            <a:r>
              <a:rPr lang="en-US" sz="1800" b="0" i="0" dirty="0">
                <a:solidFill>
                  <a:srgbClr val="000000"/>
                </a:solidFill>
                <a:effectLst/>
                <a:latin typeface="Candara" panose="020E0502030303020204" pitchFamily="34" charset="0"/>
                <a:ea typeface="Calibri" panose="020F0502020204030204" pitchFamily="34" charset="0"/>
                <a:cs typeface="Calibri" panose="020F0502020204030204" pitchFamily="34" charset="0"/>
              </a:rPr>
              <a:t> , 2025, il n'y a eu que 4 cas, dont 3 en Hongrie et 1 en Roumanie.  Les cas en Hongrie étaient liés à des mouvements légaux d'animaux. </a:t>
            </a:r>
          </a:p>
          <a:p>
            <a:pPr marL="0" indent="0">
              <a:buFontTx/>
              <a:buNone/>
            </a:pPr>
            <a:endParaRPr lang="en-US" sz="1800" dirty="0">
              <a:solidFill>
                <a:srgbClr val="000000"/>
              </a:solidFill>
              <a:effectLst/>
              <a:latin typeface="Candara" panose="020E0502030303020204" pitchFamily="34" charset="0"/>
              <a:ea typeface="Calibri" panose="020F0502020204030204" pitchFamily="34" charset="0"/>
              <a:cs typeface="Calibri" panose="020F0502020204030204" pitchFamily="34" charset="0"/>
            </a:endParaRPr>
          </a:p>
          <a:p>
            <a:pPr marL="0" indent="0">
              <a:buFontTx/>
              <a:buNone/>
            </a:pPr>
            <a:endParaRPr lang="en-US" sz="1800" b="0" i="0" dirty="0">
              <a:solidFill>
                <a:srgbClr val="000000"/>
              </a:solidFill>
              <a:effectLst/>
              <a:latin typeface="Candara" panose="020E0502030303020204" pitchFamily="34" charset="0"/>
              <a:cs typeface="Calibri" panose="020F0502020204030204" pitchFamily="34" charset="0"/>
            </a:endParaRPr>
          </a:p>
          <a:p>
            <a:pPr marL="171450" indent="-171450">
              <a:buFontTx/>
              <a:buChar char="-"/>
            </a:pPr>
            <a:endParaRPr lang="en-CA" b="0" i="0" dirty="0">
              <a:solidFill>
                <a:srgbClr val="444444"/>
              </a:solidFill>
              <a:effectLst/>
              <a:latin typeface="Verdana" panose="020B0604030504040204" pitchFamily="34" charset="0"/>
            </a:endParaRP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4</a:t>
            </a:fld>
            <a:endParaRPr lang="en-US"/>
          </a:p>
        </p:txBody>
      </p:sp>
    </p:spTree>
    <p:extLst>
      <p:ext uri="{BB962C8B-B14F-4D97-AF65-F5344CB8AC3E}">
        <p14:creationId xmlns:p14="http://schemas.microsoft.com/office/powerpoint/2010/main" val="397664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5</a:t>
            </a:fld>
            <a:endParaRPr lang="en-US"/>
          </a:p>
        </p:txBody>
      </p:sp>
    </p:spTree>
    <p:extLst>
      <p:ext uri="{BB962C8B-B14F-4D97-AF65-F5344CB8AC3E}">
        <p14:creationId xmlns:p14="http://schemas.microsoft.com/office/powerpoint/2010/main" val="1725301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7695E17-EA4F-2874-4D94-2769772CF7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D6974EA0-2ED4-96DA-823D-22D027E6D1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solidFill>
                  <a:srgbClr val="001D35"/>
                </a:solidFill>
                <a:latin typeface="Google Sans"/>
              </a:rPr>
              <a:t>Le virus de Schmallenberg peut affecter les bovins, les ovins et les caprins. Il est transmis par des moucherons piqueurs et peut provoquer de la fièvre, une diminution de la production de lait et, chez les animaux en gestation, des avortements ou des malformations congénitales.</a:t>
            </a:r>
          </a:p>
          <a:p>
            <a:r>
              <a:rPr lang="en-CA" altLang="en-US" dirty="0">
                <a:solidFill>
                  <a:srgbClr val="202224"/>
                </a:solidFill>
                <a:latin typeface="BBC Reith Serif"/>
              </a:rPr>
              <a:t>Elle a été détectée pour la première fois en Allemagne en 2011 et s'est ensuite répandue dans toute l'Europe...</a:t>
            </a:r>
            <a:endParaRPr lang="en-CA" altLang="en-US" dirty="0"/>
          </a:p>
        </p:txBody>
      </p:sp>
      <p:sp>
        <p:nvSpPr>
          <p:cNvPr id="46084" name="Slide Number Placeholder 3">
            <a:extLst>
              <a:ext uri="{FF2B5EF4-FFF2-40B4-BE49-F238E27FC236}">
                <a16:creationId xmlns:a16="http://schemas.microsoft.com/office/drawing/2014/main" id="{9418AD8C-6F7F-73C3-9D03-0362DBB9BD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097793E-5465-48C5-A202-F011719B1A88}" type="slidenum">
              <a:rPr lang="en-US" altLang="en-US" smtClean="0"/>
              <a:t>6</a:t>
            </a:fld>
            <a:endParaRPr lang="en-US" altLang="en-US"/>
          </a:p>
        </p:txBody>
      </p:sp>
    </p:spTree>
    <p:extLst>
      <p:ext uri="{BB962C8B-B14F-4D97-AF65-F5344CB8AC3E}">
        <p14:creationId xmlns:p14="http://schemas.microsoft.com/office/powerpoint/2010/main" val="1747864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7695E17-EA4F-2874-4D94-2769772CF7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D6974EA0-2ED4-96DA-823D-22D027E6D1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solidFill>
                  <a:srgbClr val="001D35"/>
                </a:solidFill>
                <a:latin typeface="Google Sans"/>
              </a:rPr>
              <a:t>Le virus de Schmallenberg peut affecter les bovins, les ovins et les caprins. Il est transmis par des moucherons piqueurs et peut provoquer de la fièvre, une diminution de la production de lait et, chez les animaux en gestation, des avortements ou des malformations congénitales.</a:t>
            </a:r>
          </a:p>
          <a:p>
            <a:r>
              <a:rPr lang="en-CA" altLang="en-US" dirty="0">
                <a:solidFill>
                  <a:srgbClr val="202224"/>
                </a:solidFill>
                <a:latin typeface="BBC Reith Serif"/>
              </a:rPr>
              <a:t>Il a été détecté pour la première fois en Allemagne en 2011 et s'est ensuite répandu dans toute l'Europe.</a:t>
            </a:r>
          </a:p>
          <a:p>
            <a:endParaRPr lang="en-CA" altLang="en-US" dirty="0">
              <a:solidFill>
                <a:srgbClr val="202224"/>
              </a:solidFill>
              <a:latin typeface="BBC Reith Serif"/>
            </a:endParaRPr>
          </a:p>
          <a:p>
            <a:r>
              <a:rPr lang="en-CA" altLang="en-US" dirty="0" err="1">
                <a:solidFill>
                  <a:srgbClr val="202224"/>
                </a:solidFill>
                <a:latin typeface="BBC Reith Serif"/>
              </a:rPr>
              <a:t>La sérosurveillance </a:t>
            </a:r>
            <a:r>
              <a:rPr lang="en-CA" altLang="en-US" dirty="0">
                <a:solidFill>
                  <a:srgbClr val="202224"/>
                </a:solidFill>
                <a:latin typeface="BBC Reith Serif"/>
              </a:rPr>
              <a:t>sur deux ans montre une variabilité entre les années, qui correspond aux vagues d'infection qui semblent se produire dans le cas de Schmallenberg chez les ruminants d'élevage.</a:t>
            </a:r>
            <a:endParaRPr lang="en-CA" altLang="en-US" dirty="0"/>
          </a:p>
        </p:txBody>
      </p:sp>
      <p:sp>
        <p:nvSpPr>
          <p:cNvPr id="46084" name="Slide Number Placeholder 3">
            <a:extLst>
              <a:ext uri="{FF2B5EF4-FFF2-40B4-BE49-F238E27FC236}">
                <a16:creationId xmlns:a16="http://schemas.microsoft.com/office/drawing/2014/main" id="{9418AD8C-6F7F-73C3-9D03-0362DBB9BD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097793E-5465-48C5-A202-F011719B1A88}" type="slidenum">
              <a:rPr lang="en-US" altLang="en-US" smtClean="0"/>
              <a:t>7</a:t>
            </a:fld>
            <a:endParaRPr lang="en-US" altLang="en-US"/>
          </a:p>
        </p:txBody>
      </p:sp>
    </p:spTree>
    <p:extLst>
      <p:ext uri="{BB962C8B-B14F-4D97-AF65-F5344CB8AC3E}">
        <p14:creationId xmlns:p14="http://schemas.microsoft.com/office/powerpoint/2010/main" val="183328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9</a:t>
            </a:fld>
            <a:endParaRPr lang="en-US"/>
          </a:p>
        </p:txBody>
      </p:sp>
    </p:spTree>
    <p:extLst>
      <p:ext uri="{BB962C8B-B14F-4D97-AF65-F5344CB8AC3E}">
        <p14:creationId xmlns:p14="http://schemas.microsoft.com/office/powerpoint/2010/main" val="2503337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6EBC9D1-C19D-83C1-CD0F-E0071D4EC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67F613-A14E-560D-B23D-BCD14118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err="1">
                <a:solidFill>
                  <a:srgbClr val="333333"/>
                </a:solidFill>
                <a:latin typeface="Lato"/>
                <a:ea typeface="Lato"/>
                <a:cs typeface="Lato"/>
              </a:rPr>
              <a:t>L'Allemagne</a:t>
            </a:r>
            <a:r>
              <a:rPr lang="en-CA" altLang="en-US" dirty="0">
                <a:solidFill>
                  <a:srgbClr val="333333"/>
                </a:solidFill>
                <a:latin typeface="Lato"/>
                <a:ea typeface="Lato"/>
                <a:cs typeface="Lato"/>
              </a:rPr>
              <a:t> a </a:t>
            </a:r>
            <a:r>
              <a:rPr lang="en-CA" altLang="en-US" dirty="0" err="1">
                <a:solidFill>
                  <a:srgbClr val="333333"/>
                </a:solidFill>
                <a:latin typeface="Lato"/>
                <a:ea typeface="Lato"/>
                <a:cs typeface="Lato"/>
              </a:rPr>
              <a:t>signalé</a:t>
            </a:r>
            <a:r>
              <a:rPr lang="en-CA" altLang="en-US" dirty="0">
                <a:solidFill>
                  <a:srgbClr val="333333"/>
                </a:solidFill>
                <a:latin typeface="Lato"/>
                <a:ea typeface="Lato"/>
                <a:cs typeface="Lato"/>
              </a:rPr>
              <a:t> un </a:t>
            </a:r>
            <a:r>
              <a:rPr lang="en-CA" altLang="en-US" dirty="0" err="1">
                <a:solidFill>
                  <a:srgbClr val="333333"/>
                </a:solidFill>
                <a:latin typeface="Lato"/>
                <a:ea typeface="Lato"/>
                <a:cs typeface="Lato"/>
              </a:rPr>
              <a:t>cas</a:t>
            </a:r>
            <a:r>
              <a:rPr lang="en-CA" altLang="en-US" dirty="0">
                <a:solidFill>
                  <a:srgbClr val="333333"/>
                </a:solidFill>
                <a:latin typeface="Lato"/>
                <a:ea typeface="Lato"/>
                <a:cs typeface="Lato"/>
              </a:rPr>
              <a:t> de </a:t>
            </a:r>
            <a:r>
              <a:rPr lang="en-CA" altLang="en-US" dirty="0" err="1">
                <a:solidFill>
                  <a:srgbClr val="333333"/>
                </a:solidFill>
                <a:latin typeface="Lato"/>
                <a:ea typeface="Lato"/>
                <a:cs typeface="Lato"/>
              </a:rPr>
              <a:t>fièvre</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aphteuse</a:t>
            </a:r>
            <a:r>
              <a:rPr lang="en-CA" altLang="en-US" dirty="0">
                <a:solidFill>
                  <a:srgbClr val="333333"/>
                </a:solidFill>
                <a:latin typeface="Lato"/>
                <a:ea typeface="Lato"/>
                <a:cs typeface="Lato"/>
              </a:rPr>
              <a:t> chez des buffles d'eau à </a:t>
            </a:r>
            <a:r>
              <a:rPr lang="en-CA" altLang="en-US" dirty="0" err="1">
                <a:solidFill>
                  <a:srgbClr val="333333"/>
                </a:solidFill>
                <a:latin typeface="Lato"/>
                <a:ea typeface="Lato"/>
                <a:cs typeface="Lato"/>
              </a:rPr>
              <a:t>Honow</a:t>
            </a:r>
            <a:r>
              <a:rPr lang="en-CA" altLang="en-US" dirty="0">
                <a:solidFill>
                  <a:srgbClr val="333333"/>
                </a:solidFill>
                <a:latin typeface="Lato"/>
                <a:ea typeface="Lato"/>
                <a:cs typeface="Lato"/>
              </a:rPr>
              <a:t>, dans la banlieue de Berlin, vendredi (10 janvier ). </a:t>
            </a:r>
            <a:r>
              <a:rPr lang="en-CA" altLang="en-US" baseline="30000" dirty="0">
                <a:solidFill>
                  <a:srgbClr val="333333"/>
                </a:solidFill>
                <a:latin typeface="Lato"/>
                <a:ea typeface="Lato"/>
                <a:cs typeface="Lato"/>
              </a:rPr>
              <a:t>th</a:t>
            </a:r>
          </a:p>
          <a:p>
            <a:endParaRPr lang="en-CA" altLang="en-US" dirty="0">
              <a:solidFill>
                <a:srgbClr val="333333"/>
              </a:solidFill>
              <a:latin typeface="Lato" panose="020F0502020204030203" pitchFamily="34" charset="0"/>
            </a:endParaRPr>
          </a:p>
          <a:p>
            <a:r>
              <a:rPr lang="en-CA" altLang="en-US" dirty="0" err="1">
                <a:solidFill>
                  <a:srgbClr val="333333"/>
                </a:solidFill>
                <a:latin typeface="Lato"/>
                <a:ea typeface="Lato"/>
                <a:cs typeface="Lato"/>
              </a:rPr>
              <a:t>C'est</a:t>
            </a:r>
            <a:r>
              <a:rPr lang="en-CA" altLang="en-US" dirty="0">
                <a:solidFill>
                  <a:srgbClr val="333333"/>
                </a:solidFill>
                <a:latin typeface="Lato"/>
                <a:ea typeface="Lato"/>
                <a:cs typeface="Lato"/>
              </a:rPr>
              <a:t> la première </a:t>
            </a:r>
            <a:r>
              <a:rPr lang="en-CA" altLang="en-US" dirty="0" err="1">
                <a:solidFill>
                  <a:srgbClr val="333333"/>
                </a:solidFill>
                <a:latin typeface="Lato"/>
                <a:ea typeface="Lato"/>
                <a:cs typeface="Lato"/>
              </a:rPr>
              <a:t>fois</a:t>
            </a:r>
            <a:r>
              <a:rPr lang="en-CA" altLang="en-US" dirty="0">
                <a:solidFill>
                  <a:srgbClr val="333333"/>
                </a:solidFill>
                <a:latin typeface="Lato"/>
                <a:ea typeface="Lato"/>
                <a:cs typeface="Lato"/>
              </a:rPr>
              <a:t> que la </a:t>
            </a:r>
            <a:r>
              <a:rPr lang="en-CA" altLang="en-US" dirty="0" err="1">
                <a:solidFill>
                  <a:srgbClr val="333333"/>
                </a:solidFill>
                <a:latin typeface="Lato"/>
                <a:ea typeface="Lato"/>
                <a:cs typeface="Lato"/>
              </a:rPr>
              <a:t>fièvre</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aphteuse</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est</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signalée</a:t>
            </a:r>
            <a:r>
              <a:rPr lang="en-CA" altLang="en-US" dirty="0">
                <a:solidFill>
                  <a:srgbClr val="333333"/>
                </a:solidFill>
                <a:latin typeface="Lato"/>
                <a:ea typeface="Lato"/>
                <a:cs typeface="Lato"/>
              </a:rPr>
              <a:t> dans le pays </a:t>
            </a:r>
            <a:r>
              <a:rPr lang="en-CA" altLang="en-US" dirty="0" err="1">
                <a:solidFill>
                  <a:srgbClr val="333333"/>
                </a:solidFill>
                <a:latin typeface="Lato"/>
                <a:ea typeface="Lato"/>
                <a:cs typeface="Lato"/>
              </a:rPr>
              <a:t>depuis</a:t>
            </a:r>
            <a:r>
              <a:rPr lang="en-CA" altLang="en-US" dirty="0">
                <a:solidFill>
                  <a:srgbClr val="333333"/>
                </a:solidFill>
                <a:latin typeface="Lato"/>
                <a:ea typeface="Lato"/>
                <a:cs typeface="Lato"/>
              </a:rPr>
              <a:t> 1988 (</a:t>
            </a:r>
            <a:r>
              <a:rPr lang="en-CA" altLang="en-US" dirty="0" err="1">
                <a:solidFill>
                  <a:srgbClr val="333333"/>
                </a:solidFill>
                <a:latin typeface="Lato"/>
                <a:ea typeface="Lato"/>
                <a:cs typeface="Lato"/>
              </a:rPr>
              <a:t>en</a:t>
            </a:r>
            <a:r>
              <a:rPr lang="en-CA" altLang="en-US" dirty="0">
                <a:solidFill>
                  <a:srgbClr val="333333"/>
                </a:solidFill>
                <a:latin typeface="Lato"/>
                <a:ea typeface="Lato"/>
                <a:cs typeface="Lato"/>
              </a:rPr>
              <a:t> Basse-Saxe). Le dernier </a:t>
            </a:r>
            <a:r>
              <a:rPr lang="en-CA" altLang="en-US" dirty="0" err="1">
                <a:solidFill>
                  <a:srgbClr val="333333"/>
                </a:solidFill>
                <a:latin typeface="Lato"/>
                <a:ea typeface="Lato"/>
                <a:cs typeface="Lato"/>
              </a:rPr>
              <a:t>cas</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européen</a:t>
            </a:r>
            <a:r>
              <a:rPr lang="en-CA" altLang="en-US" dirty="0">
                <a:solidFill>
                  <a:srgbClr val="333333"/>
                </a:solidFill>
                <a:latin typeface="Lato"/>
                <a:ea typeface="Lato"/>
                <a:cs typeface="Lato"/>
              </a:rPr>
              <a:t> a </a:t>
            </a:r>
            <a:r>
              <a:rPr lang="en-CA" altLang="en-US" dirty="0" err="1">
                <a:solidFill>
                  <a:srgbClr val="333333"/>
                </a:solidFill>
                <a:latin typeface="Lato"/>
                <a:ea typeface="Lato"/>
                <a:cs typeface="Lato"/>
              </a:rPr>
              <a:t>été</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signalé</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en</a:t>
            </a:r>
            <a:r>
              <a:rPr lang="en-CA" altLang="en-US" dirty="0">
                <a:solidFill>
                  <a:srgbClr val="333333"/>
                </a:solidFill>
                <a:latin typeface="Lato"/>
                <a:ea typeface="Lato"/>
                <a:cs typeface="Lato"/>
              </a:rPr>
              <a:t> Bulgarie </a:t>
            </a:r>
            <a:r>
              <a:rPr lang="en-CA" altLang="en-US" dirty="0" err="1">
                <a:solidFill>
                  <a:srgbClr val="333333"/>
                </a:solidFill>
                <a:latin typeface="Lato"/>
                <a:ea typeface="Lato"/>
                <a:cs typeface="Lato"/>
              </a:rPr>
              <a:t>en</a:t>
            </a:r>
            <a:r>
              <a:rPr lang="en-CA" altLang="en-US" dirty="0">
                <a:solidFill>
                  <a:srgbClr val="333333"/>
                </a:solidFill>
                <a:latin typeface="Lato"/>
                <a:ea typeface="Lato"/>
                <a:cs typeface="Lato"/>
              </a:rPr>
              <a:t> 2011. La </a:t>
            </a:r>
            <a:r>
              <a:rPr lang="en-CA" altLang="en-US" dirty="0" err="1">
                <a:solidFill>
                  <a:srgbClr val="333333"/>
                </a:solidFill>
                <a:latin typeface="Lato"/>
                <a:ea typeface="Lato"/>
                <a:cs typeface="Lato"/>
              </a:rPr>
              <a:t>fièvre</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aphteuse</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reste</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endémique</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en</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Turquie</a:t>
            </a:r>
            <a:r>
              <a:rPr lang="en-CA" altLang="en-US" dirty="0">
                <a:solidFill>
                  <a:srgbClr val="333333"/>
                </a:solidFill>
                <a:latin typeface="Lato"/>
                <a:ea typeface="Lato"/>
                <a:cs typeface="Lato"/>
              </a:rPr>
              <a:t>, au Moyen-Orient, </a:t>
            </a:r>
            <a:r>
              <a:rPr lang="en-CA" altLang="en-US" dirty="0" err="1">
                <a:solidFill>
                  <a:srgbClr val="333333"/>
                </a:solidFill>
                <a:latin typeface="Lato"/>
                <a:ea typeface="Lato"/>
                <a:cs typeface="Lato"/>
              </a:rPr>
              <a:t>en</a:t>
            </a:r>
            <a:r>
              <a:rPr lang="en-CA" altLang="en-US" dirty="0">
                <a:solidFill>
                  <a:srgbClr val="333333"/>
                </a:solidFill>
                <a:latin typeface="Lato"/>
                <a:ea typeface="Lato"/>
                <a:cs typeface="Lato"/>
              </a:rPr>
              <a:t> Afrique, dans </a:t>
            </a:r>
            <a:r>
              <a:rPr lang="en-CA" altLang="en-US" dirty="0" err="1">
                <a:solidFill>
                  <a:srgbClr val="333333"/>
                </a:solidFill>
                <a:latin typeface="Lato"/>
                <a:ea typeface="Lato"/>
                <a:cs typeface="Lato"/>
              </a:rPr>
              <a:t>certaines</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régions</a:t>
            </a:r>
            <a:r>
              <a:rPr lang="en-CA" altLang="en-US" dirty="0">
                <a:solidFill>
                  <a:srgbClr val="333333"/>
                </a:solidFill>
                <a:latin typeface="Lato"/>
                <a:ea typeface="Lato"/>
                <a:cs typeface="Lato"/>
              </a:rPr>
              <a:t> </a:t>
            </a:r>
            <a:r>
              <a:rPr lang="en-CA" altLang="en-US" dirty="0" err="1">
                <a:solidFill>
                  <a:srgbClr val="333333"/>
                </a:solidFill>
                <a:latin typeface="Lato"/>
                <a:ea typeface="Lato"/>
                <a:cs typeface="Lato"/>
              </a:rPr>
              <a:t>d'Asie</a:t>
            </a:r>
            <a:r>
              <a:rPr lang="en-CA" altLang="en-US" dirty="0">
                <a:solidFill>
                  <a:srgbClr val="333333"/>
                </a:solidFill>
                <a:latin typeface="Lato"/>
                <a:ea typeface="Lato"/>
                <a:cs typeface="Lato"/>
              </a:rPr>
              <a:t> et </a:t>
            </a:r>
            <a:r>
              <a:rPr lang="en-CA" altLang="en-US" dirty="0" err="1">
                <a:solidFill>
                  <a:srgbClr val="333333"/>
                </a:solidFill>
                <a:latin typeface="Lato"/>
                <a:ea typeface="Lato"/>
                <a:cs typeface="Lato"/>
              </a:rPr>
              <a:t>en</a:t>
            </a:r>
            <a:r>
              <a:rPr lang="en-CA" altLang="en-US" dirty="0">
                <a:solidFill>
                  <a:srgbClr val="333333"/>
                </a:solidFill>
                <a:latin typeface="Lato"/>
                <a:ea typeface="Lato"/>
                <a:cs typeface="Lato"/>
              </a:rPr>
              <a:t> Amérique du Sud.</a:t>
            </a:r>
          </a:p>
          <a:p>
            <a:endParaRPr lang="en-CA" altLang="en-US" dirty="0">
              <a:solidFill>
                <a:srgbClr val="333333"/>
              </a:solidFill>
              <a:latin typeface="Lato" panose="020F0502020204030203" pitchFamily="34" charset="0"/>
            </a:endParaRPr>
          </a:p>
          <a:p>
            <a:r>
              <a:rPr lang="en-CA" altLang="en-US" dirty="0">
                <a:solidFill>
                  <a:srgbClr val="333333"/>
                </a:solidFill>
                <a:latin typeface="Lato"/>
                <a:ea typeface="Lato"/>
                <a:cs typeface="Lato"/>
              </a:rPr>
              <a:t>Dans le cas présent, trois buffles d'eau sont morts à </a:t>
            </a:r>
            <a:r>
              <a:rPr lang="en-CA" altLang="en-US" err="1">
                <a:solidFill>
                  <a:srgbClr val="333333"/>
                </a:solidFill>
                <a:latin typeface="Lato"/>
                <a:ea typeface="Lato"/>
                <a:cs typeface="Lato"/>
              </a:rPr>
              <a:t>Honow</a:t>
            </a:r>
            <a:r>
              <a:rPr lang="en-CA" altLang="en-US" dirty="0">
                <a:solidFill>
                  <a:srgbClr val="333333"/>
                </a:solidFill>
                <a:latin typeface="Lato"/>
                <a:ea typeface="Lato"/>
                <a:cs typeface="Lato"/>
              </a:rPr>
              <a:t> et l'ensemble du troupeau (les 11 buffles restants) a été abattu par mesure de précaution.  Vous pouvez voir sur la carte en haut à droite où cela se passe en Allemagne.</a:t>
            </a:r>
          </a:p>
          <a:p>
            <a:endParaRPr lang="en-CA" altLang="en-US" b="1" dirty="0">
              <a:solidFill>
                <a:srgbClr val="333333"/>
              </a:solidFill>
              <a:latin typeface="Lato" panose="020F0502020204030203" pitchFamily="34" charset="0"/>
            </a:endParaRPr>
          </a:p>
          <a:p>
            <a:r>
              <a:rPr lang="en-CA" altLang="en-US" b="1" dirty="0">
                <a:solidFill>
                  <a:srgbClr val="333333"/>
                </a:solidFill>
                <a:latin typeface="Lato" panose="020F0502020204030203" pitchFamily="34" charset="0"/>
              </a:rPr>
              <a:t>Le sérotype a été identifié comme étant le O, qui est </a:t>
            </a:r>
            <a:r>
              <a:rPr lang="en-CA" altLang="en-US" dirty="0">
                <a:solidFill>
                  <a:srgbClr val="212529"/>
                </a:solidFill>
                <a:latin typeface="Lato" panose="020F0502020204030203" pitchFamily="34" charset="0"/>
              </a:rPr>
              <a:t>étroitement lié aux virus de </a:t>
            </a:r>
            <a:r>
              <a:rPr lang="en-CA" altLang="en-US" dirty="0"/>
              <a:t>la fièvre aphteuse </a:t>
            </a:r>
            <a:r>
              <a:rPr lang="en-CA" altLang="en-US" dirty="0">
                <a:solidFill>
                  <a:srgbClr val="212529"/>
                </a:solidFill>
                <a:latin typeface="Lato" panose="020F0502020204030203" pitchFamily="34" charset="0"/>
              </a:rPr>
              <a:t>que l'on trouve au Moyen-Orient et en Asie</a:t>
            </a:r>
            <a:r>
              <a:rPr lang="en-US" altLang="en-US" dirty="0">
                <a:solidFill>
                  <a:srgbClr val="212529"/>
                </a:solidFill>
                <a:latin typeface="Lato" panose="020F0502020204030203" pitchFamily="34" charset="0"/>
              </a:rPr>
              <a:t>. Vous pouvez voir sur l'image en bas à droite les différents pools de la fièvre aphteuse dans le monde et le sérotype O est présent dans tous ces pools, à l'exception du pool 6, qui se trouve en Afrique australe. Mais les virus les plus proches de l'Europe sont ceux qui circulent au Moyen-Orient (pool 3).</a:t>
            </a:r>
          </a:p>
          <a:p>
            <a:endParaRPr lang="en-US" altLang="en-US" dirty="0">
              <a:solidFill>
                <a:srgbClr val="212529"/>
              </a:solidFill>
              <a:latin typeface="Lato" panose="020F0502020204030203" pitchFamily="34" charset="0"/>
            </a:endParaRPr>
          </a:p>
          <a:p>
            <a:r>
              <a:rPr lang="en-US" altLang="en-US" dirty="0">
                <a:solidFill>
                  <a:srgbClr val="212529"/>
                </a:solidFill>
                <a:latin typeface="Lato"/>
                <a:ea typeface="Lato"/>
                <a:cs typeface="Lato"/>
              </a:rPr>
              <a:t>La séquence est la plus proche des souches </a:t>
            </a:r>
            <a:r>
              <a:rPr lang="en-US" altLang="en-US" err="1">
                <a:solidFill>
                  <a:srgbClr val="212529"/>
                </a:solidFill>
                <a:latin typeface="Lato"/>
                <a:ea typeface="Lato"/>
                <a:cs typeface="Lato"/>
              </a:rPr>
              <a:t>turques</a:t>
            </a:r>
            <a:r>
              <a:rPr lang="en-US" altLang="en-US" dirty="0">
                <a:solidFill>
                  <a:srgbClr val="212529"/>
                </a:solidFill>
                <a:latin typeface="Lato"/>
                <a:ea typeface="Lato"/>
                <a:cs typeface="Lato"/>
              </a:rPr>
              <a:t> de décembre 2024 https://food.ec.europa.eu/animals/animal-diseases/diseases-and-control-measures/foot-and-mouth-disease_en, mais elle a également été trouvée en Inde, au Népal et en Iran.</a:t>
            </a:r>
          </a:p>
          <a:p>
            <a:endParaRPr lang="en-CA" altLang="en-US" dirty="0">
              <a:solidFill>
                <a:srgbClr val="212529"/>
              </a:solidFill>
              <a:latin typeface="Lato" panose="020F0502020204030203" pitchFamily="34" charset="0"/>
            </a:endParaRPr>
          </a:p>
          <a:p>
            <a:r>
              <a:rPr lang="en-CA" altLang="en-US" dirty="0">
                <a:solidFill>
                  <a:srgbClr val="212529"/>
                </a:solidFill>
                <a:latin typeface="Lato" panose="020F0502020204030203" pitchFamily="34" charset="0"/>
              </a:rPr>
              <a:t>L'origine exacte et la voie de pénétration sont encore inconnues, et il est intéressant de </a:t>
            </a:r>
            <a:r>
              <a:rPr lang="en-CA" altLang="en-US" dirty="0">
                <a:solidFill>
                  <a:srgbClr val="333333"/>
                </a:solidFill>
                <a:latin typeface="Helvetica Neue"/>
              </a:rPr>
              <a:t>noter qu'il a été détecté chez le buffle d'eau et que celui-ci est répertorié comme une ferme de basse-cour.</a:t>
            </a:r>
            <a:endParaRPr lang="en-CA" altLang="en-US" dirty="0">
              <a:solidFill>
                <a:srgbClr val="212529"/>
              </a:solidFill>
              <a:latin typeface="Lato" panose="020F0502020204030203" pitchFamily="34" charset="0"/>
            </a:endParaRPr>
          </a:p>
          <a:p>
            <a:endParaRPr lang="en-CA" altLang="en-US" dirty="0">
              <a:solidFill>
                <a:srgbClr val="212529"/>
              </a:solidFill>
              <a:latin typeface="Lato" panose="020F0502020204030203" pitchFamily="34" charset="0"/>
            </a:endParaRPr>
          </a:p>
          <a:p>
            <a:r>
              <a:rPr lang="en-CA" altLang="en-US" dirty="0">
                <a:solidFill>
                  <a:srgbClr val="333333"/>
                </a:solidFill>
                <a:latin typeface="Helvetica Neue"/>
              </a:rPr>
              <a:t>Mais cela montre aussi que le risque d'introduction de ce virus dans une population sensible peut survenir à tout moment.</a:t>
            </a:r>
          </a:p>
          <a:p>
            <a:endParaRPr lang="en-CA" altLang="en-US" dirty="0">
              <a:solidFill>
                <a:srgbClr val="212529"/>
              </a:solidFill>
              <a:latin typeface="Lato" panose="020F0502020204030203" pitchFamily="34" charset="0"/>
            </a:endParaRPr>
          </a:p>
        </p:txBody>
      </p:sp>
      <p:sp>
        <p:nvSpPr>
          <p:cNvPr id="17412" name="Slide Number Placeholder 3">
            <a:extLst>
              <a:ext uri="{FF2B5EF4-FFF2-40B4-BE49-F238E27FC236}">
                <a16:creationId xmlns:a16="http://schemas.microsoft.com/office/drawing/2014/main" id="{C52F6DCC-4610-99BE-5CCC-2CC7DE56EB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53D3AD-4E51-46C1-AD20-AB4D0317D815}" type="slidenum">
              <a:rPr lang="en-US" altLang="en-US" smtClean="0"/>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801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C61C98A-C5DC-4C78-BD0D-CF5DC7D5F5B8}" type="slidenum">
              <a:rPr lang="en-US"/>
              <a:pPr>
                <a:defRPr/>
              </a:pPr>
              <a:t>‹#›</a:t>
            </a:fld>
            <a:endParaRPr lang="en-US"/>
          </a:p>
        </p:txBody>
      </p:sp>
    </p:spTree>
    <p:extLst>
      <p:ext uri="{BB962C8B-B14F-4D97-AF65-F5344CB8AC3E}">
        <p14:creationId xmlns:p14="http://schemas.microsoft.com/office/powerpoint/2010/main" val="269080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54BD4FB-196E-454C-890F-574374854696}" type="slidenum">
              <a:rPr lang="en-US"/>
              <a:pPr>
                <a:defRPr/>
              </a:pPr>
              <a:t>‹#›</a:t>
            </a:fld>
            <a:endParaRPr lang="en-US"/>
          </a:p>
        </p:txBody>
      </p:sp>
    </p:spTree>
    <p:extLst>
      <p:ext uri="{BB962C8B-B14F-4D97-AF65-F5344CB8AC3E}">
        <p14:creationId xmlns:p14="http://schemas.microsoft.com/office/powerpoint/2010/main" val="84718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75220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a:lvl1pPr>
          </a:lstStyle>
          <a:p>
            <a:pPr>
              <a:defRPr/>
            </a:pPr>
            <a:fld id="{222C2B47-41F2-42A5-AA41-34CCD9669551}" type="slidenum">
              <a:rPr lang="en-US"/>
              <a:pPr>
                <a:defRPr/>
              </a:pPr>
              <a:t>‹#›</a:t>
            </a:fld>
            <a:endParaRPr lang="en-US"/>
          </a:p>
        </p:txBody>
      </p:sp>
    </p:spTree>
    <p:extLst>
      <p:ext uri="{BB962C8B-B14F-4D97-AF65-F5344CB8AC3E}">
        <p14:creationId xmlns:p14="http://schemas.microsoft.com/office/powerpoint/2010/main" val="53325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p:txBody>
          <a:bodyPr/>
          <a:lstStyle>
            <a:lvl1pPr>
              <a:defRPr/>
            </a:lvl1pPr>
          </a:lstStyle>
          <a:p>
            <a:pPr>
              <a:defRPr/>
            </a:pPr>
            <a:fld id="{B48FB889-B1E1-40D0-9118-58010DD0FC49}" type="slidenum">
              <a:rPr lang="en-US"/>
              <a:pPr>
                <a:defRPr/>
              </a:pPr>
              <a:t>‹#›</a:t>
            </a:fld>
            <a:endParaRPr lang="en-US"/>
          </a:p>
        </p:txBody>
      </p:sp>
    </p:spTree>
    <p:extLst>
      <p:ext uri="{BB962C8B-B14F-4D97-AF65-F5344CB8AC3E}">
        <p14:creationId xmlns:p14="http://schemas.microsoft.com/office/powerpoint/2010/main" val="263189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p:cNvSpPr>
            <a:spLocks noGrp="1"/>
          </p:cNvSpPr>
          <p:nvPr>
            <p:ph type="sldNum" sz="quarter" idx="14"/>
          </p:nvPr>
        </p:nvSpPr>
        <p:spPr/>
        <p:txBody>
          <a:bodyPr/>
          <a:lstStyle>
            <a:lvl1pPr>
              <a:defRPr/>
            </a:lvl1pPr>
          </a:lstStyle>
          <a:p>
            <a:pPr>
              <a:defRPr/>
            </a:pPr>
            <a:fld id="{A5F12CC5-A507-4028-B3C9-257C8E707382}" type="slidenum">
              <a:rPr lang="en-US"/>
              <a:pPr>
                <a:defRPr/>
              </a:pPr>
              <a:t>‹#›</a:t>
            </a:fld>
            <a:endParaRPr lang="en-US"/>
          </a:p>
        </p:txBody>
      </p:sp>
    </p:spTree>
    <p:extLst>
      <p:ext uri="{BB962C8B-B14F-4D97-AF65-F5344CB8AC3E}">
        <p14:creationId xmlns:p14="http://schemas.microsoft.com/office/powerpoint/2010/main" val="1826710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5" name="Slide Number Placeholder 4"/>
          <p:cNvSpPr>
            <a:spLocks noGrp="1"/>
          </p:cNvSpPr>
          <p:nvPr>
            <p:ph type="sldNum" sz="quarter" idx="15"/>
          </p:nvPr>
        </p:nvSpPr>
        <p:spPr/>
        <p:txBody>
          <a:bodyPr/>
          <a:lstStyle>
            <a:lvl1pPr>
              <a:defRPr/>
            </a:lvl1pPr>
          </a:lstStyle>
          <a:p>
            <a:pPr>
              <a:defRPr/>
            </a:pPr>
            <a:fld id="{9F81C94A-5837-4538-A85E-3BC9A11D4007}" type="slidenum">
              <a:rPr lang="en-US"/>
              <a:pPr>
                <a:defRPr/>
              </a:pPr>
              <a:t>‹#›</a:t>
            </a:fld>
            <a:endParaRPr lang="en-US"/>
          </a:p>
        </p:txBody>
      </p:sp>
    </p:spTree>
    <p:extLst>
      <p:ext uri="{BB962C8B-B14F-4D97-AF65-F5344CB8AC3E}">
        <p14:creationId xmlns:p14="http://schemas.microsoft.com/office/powerpoint/2010/main" val="4000805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8B18459C-5D3F-466B-B70D-EFCCECAFA19D}" type="slidenum">
              <a:rPr lang="en-US"/>
              <a:pPr>
                <a:defRPr/>
              </a:pPr>
              <a:t>‹#›</a:t>
            </a:fld>
            <a:endParaRPr lang="en-US"/>
          </a:p>
        </p:txBody>
      </p:sp>
    </p:spTree>
    <p:extLst>
      <p:ext uri="{BB962C8B-B14F-4D97-AF65-F5344CB8AC3E}">
        <p14:creationId xmlns:p14="http://schemas.microsoft.com/office/powerpoint/2010/main" val="90392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F78FD813-48F2-42F0-8FCF-ACF9E1873146}" type="slidenum">
              <a:rPr lang="en-US"/>
              <a:pPr>
                <a:defRPr/>
              </a:pPr>
              <a:t>‹#›</a:t>
            </a:fld>
            <a:endParaRPr lang="en-US"/>
          </a:p>
        </p:txBody>
      </p:sp>
    </p:spTree>
    <p:extLst>
      <p:ext uri="{BB962C8B-B14F-4D97-AF65-F5344CB8AC3E}">
        <p14:creationId xmlns:p14="http://schemas.microsoft.com/office/powerpoint/2010/main" val="255245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461ACA56-2288-4290-B789-2225FFBF1474}" type="slidenum">
              <a:rPr lang="en-US"/>
              <a:pPr>
                <a:defRPr/>
              </a:pPr>
              <a:t>‹#›</a:t>
            </a:fld>
            <a:endParaRPr lang="en-US"/>
          </a:p>
        </p:txBody>
      </p:sp>
    </p:spTree>
    <p:extLst>
      <p:ext uri="{BB962C8B-B14F-4D97-AF65-F5344CB8AC3E}">
        <p14:creationId xmlns:p14="http://schemas.microsoft.com/office/powerpoint/2010/main" val="118408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Cliquez pour modifier le style du titre principal</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Modifier les styles du texte maître</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195B727-CB92-4FD5-AF0D-B54F541D4673}" type="datetime1">
              <a:rPr lang="en-US"/>
              <a:t>4/29/2025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0D9DBF5-9739-45F5-BA36-F9FB46B79EF0}" type="slidenum">
              <a:rPr lang="en-US"/>
              <a:t>‹#›</a:t>
            </a:fld>
            <a:endParaRPr lang="en-US"/>
          </a:p>
        </p:txBody>
      </p:sp>
    </p:spTree>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li.de/en/news/animal-disease-situation/foot-and-mouth-disease/" TargetMode="External"/><Relationship Id="rId3" Type="http://schemas.openxmlformats.org/officeDocument/2006/relationships/hyperlink" Target="https://wahis.woah.org/#/in-review/6177" TargetMode="External"/><Relationship Id="rId7" Type="http://schemas.openxmlformats.org/officeDocument/2006/relationships/hyperlink" Target="https://food.ec.europa.eu/animals/animal-diseases/diseases-and-control-measures/foot-and-mouth-disease_en"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www.swinehealth.org/shic-update-on-recent-detection-of-fmdv-serotype-o-in-germany/" TargetMode="External"/><Relationship Id="rId11" Type="http://schemas.openxmlformats.org/officeDocument/2006/relationships/image" Target="../media/image16.png"/><Relationship Id="rId5" Type="http://schemas.openxmlformats.org/officeDocument/2006/relationships/hyperlink" Target="https://www.rbb24.de/panorama/beitrag/2025/01/brandenburg-laesst-impfstoff-gegen-mks-herstellen-friedrich-loef.html" TargetMode="External"/><Relationship Id="rId10" Type="http://schemas.openxmlformats.org/officeDocument/2006/relationships/hyperlink" Target="https://www.merckvetmanual.com/infectious-diseases/foot-and-mouth-disease/foot-and-mouth-disease-in-animals" TargetMode="External"/><Relationship Id="rId4" Type="http://schemas.openxmlformats.org/officeDocument/2006/relationships/hyperlink" Target="https://www.fli.de/en/news/short-messages/short-message/fmd-outbreak-in-brandenburg-serotype-o-detected/" TargetMode="Externa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apnews.com/article/germany-foot-mouth-disease-outbreak-0a0e72a149e2ca5e32f66b005ca7c396"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assets.publishing.service.gov.uk/media/6786782cf041702a11ca0f65/FMD_in_Germany_Preliminary_Outbreak_Assessment.pdf" TargetMode="External"/><Relationship Id="rId5" Type="http://schemas.openxmlformats.org/officeDocument/2006/relationships/image" Target="../media/image17.png"/><Relationship Id="rId4" Type="http://schemas.openxmlformats.org/officeDocument/2006/relationships/hyperlink" Target="https://www.woah.org/en/what-we-do/standards/codes-and-manuals/terrestrial-code-online-access/?id=169&amp;L=1&amp;htmfile=glossaire.htm#terme_zone_tampo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ssets.publishing.service.gov.uk/media/6786782cf041702a11ca0f65/FMD_in_Germany_Preliminary_Outbreak_Assessment.pdf"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ahis.woah.org/#/in-review/6177?fromPage=event-dashboard-url" TargetMode="External"/><Relationship Id="rId5" Type="http://schemas.openxmlformats.org/officeDocument/2006/relationships/image" Target="../media/image17.png"/><Relationship Id="rId4" Type="http://schemas.openxmlformats.org/officeDocument/2006/relationships/hyperlink" Target="https://www.fli.de/en/news/animal-disease-situation/foot-and-mouth-diseas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ssets.publishing.service.gov.uk/media/6786782cf041702a11ca0f65/FMD_in_Germany_Preliminary_Outbreak_Assessment.pdf"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hyperlink" Target="https://food.ec.europa.eu/document/download/9daf75f3-e60a-48bf-ae2f-26e7121562de_en?filename=reg-com_ahw_20250226_pres-07.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inspection.canada.ca/en/animal-health/terrestrial-animals/diseases/reportable/foot-and-mouth-disease/countries-free-disease"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hyperlink" Target="https://food.ec.europa.eu/horizontal-topics/committees/paff-committees/animal-health-and-welfare/presentations_en#2025031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can01.safelinks.protection.outlook.com/?url=https%3A%2F%2Ffood.ec.europa.eu%2Fdocument%2Fdownload%2Fda0a0e30-884a-447d-b36f-c343831164a4_en%3Ffilename%3Dreg-com_ahw_20250312_pres-02.pdf&amp;data=05%7C02%7Candrea.osborn%40inspection.gc.ca%7C19194c61b18e46f6593308dd63033bba%7C18b5a5ed1d8641d394a0bc27dae32ab2%7C0%7C0%7C638775587713059542%7CUnknown%7CTWFpbGZsb3d8eyJFbXB0eU1hcGkiOnRydWUsIlYiOiIwLjAuMDAwMCIsIlAiOiJXaW4zMiIsIkFOIjoiTWFpbCIsIldUIjoyfQ%3D%3D%7C0%7C%7C%7C&amp;sdata=KBBreALqqZIo5N8ycqLdXc8B4oGbchIeVA3H6VvbPFU%3D&amp;reserved=0" TargetMode="External"/><Relationship Id="rId5" Type="http://schemas.openxmlformats.org/officeDocument/2006/relationships/hyperlink" Target="https://can01.safelinks.protection.outlook.com/?url=https%3A%2F%2Ffood.ec.europa.eu%2Fdocument%2Fdownload%2F8cc79560-9acc-4a69-8a23-c50f3dc25796_en%3Ffilename%3Dreg-com_ahw_20250312_pres-01.pdf&amp;data=05%7C02%7Candrea.osborn%40inspection.gc.ca%7C19194c61b18e46f6593308dd63033bba%7C18b5a5ed1d8641d394a0bc27dae32ab2%7C0%7C0%7C638775587713036781%7CUnknown%7CTWFpbGZsb3d8eyJFbXB0eU1hcGkiOnRydWUsIlYiOiIwLjAuMDAwMCIsIlAiOiJXaW4zMiIsIkFOIjoiTWFpbCIsIldUIjoyfQ%3D%3D%7C0%7C%7C%7C&amp;sdata=85e1J1DshPmvC32jfJFoATia4CYRc7GcF%2BIadiW8yGI%3D&amp;reserved=0" TargetMode="Externa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empres-i.apps.fao.org/epidemiology"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ahis.woah.org/#/in-review/6359?fromPage=event-dashboard-url"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food.ec.europa.eu/horizontal-topics/committees/paff-committees/animal-health-and-welfare/presentations_en#20250312" TargetMode="External"/><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empres-i.apps.fao.org/genera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aphis.usda.gov/livestock-poultry-disease/cattle/ticks/screwworm/outbreak-central-america"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copeg.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inspection.canada.ca/en/animal-health/terrestrial-animals/diseases/reportable/bovine-tuberculosis/saskatchewan-2024/2025-02-25"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clickondetroit.com/news/local/2025/01/29/bovine-tuberculosis-found-in-michigan-cattle-herd/"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www.mykxlg.com/news/local/south-dakota-animal-industry-board-confirms-bovine-tb-in-kingsbury-county-cattle/article_8540d788-de3c-11ef-8a50-1ffa6a59279d.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food.ec.europa.eu/horizontal-topics/committees/paff-committees/animal-health-and-welfare/presentations_en#2025"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www.sciencedirect.com/science/article/pii/S1473309924006753?via%3Dihub" TargetMode="External"/><Relationship Id="rId4" Type="http://schemas.openxmlformats.org/officeDocument/2006/relationships/hyperlink" Target="https://wwwnc.cdc.gov/eid/article/31/2/24-0422_articl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rijksoverheid.nl/actueel/nieuws/2024/10/11/blauwtongvirus-serotype-12-vastgesteld-op-twee-bedrijven"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ahis.woah.org/#/in-review/6262" TargetMode="External"/><Relationship Id="rId5" Type="http://schemas.openxmlformats.org/officeDocument/2006/relationships/hyperlink" Target="https://wahis.woah.org/#/in-review/6254" TargetMode="External"/><Relationship Id="rId4" Type="http://schemas.openxmlformats.org/officeDocument/2006/relationships/hyperlink" Target="https://www.nvwa.nl/onderwerpen/blauwtong/documenten/dier/dierziekten/overige-dierziekten/publicaties/inde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bbc.com/news/articles/cg7zkvve9jgo" TargetMode="External"/><Relationship Id="rId7" Type="http://schemas.openxmlformats.org/officeDocument/2006/relationships/hyperlink" Target="https://www.animalhealthsurveillance.agriculture.gov.ie/currentnews/schmallenbergdisease.htm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hyperlink" Target="https://www.nadis.org.uk/disease-a-z/cattle/schmallenberg-virus-sbv/" TargetMode="External"/><Relationship Id="rId4" Type="http://schemas.openxmlformats.org/officeDocument/2006/relationships/hyperlink" Target="https://www.agriland.ie/farming-news/22-cases-of-schmallenberg-virus-recorded-in-2024-daf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veterinaryresearch.biomedcentral.com/articles/10.1186/s13567-024-01389-5"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link.springer.com/article/10.1007/s11250-025-04349-z"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rtlCol="0">
            <a:noAutofit/>
          </a:bodyPr>
          <a:lstStyle/>
          <a:p>
            <a:pPr eaLnBrk="1" fontAlgn="auto" hangingPunct="1">
              <a:spcAft>
                <a:spcPts val="0"/>
              </a:spcAft>
              <a:defRPr/>
            </a:pPr>
            <a:r>
              <a:rPr lang="fr-FR" sz="2800" dirty="0"/>
              <a:t>Communauté des maladies émergentes et zoonotiques</a:t>
            </a:r>
            <a:br>
              <a:rPr lang="fr-FR" sz="2800" dirty="0"/>
            </a:br>
            <a:r>
              <a:rPr lang="fr-FR" sz="2000" i="1" dirty="0"/>
              <a:t>Identifier les risques émergents grâce à l'intelligence collective</a:t>
            </a:r>
            <a:endParaRPr lang="en-CA" sz="2000" i="1" dirty="0"/>
          </a:p>
        </p:txBody>
      </p:sp>
      <p:sp>
        <p:nvSpPr>
          <p:cNvPr id="14339" name="Subtitle 1"/>
          <p:cNvSpPr>
            <a:spLocks noGrp="1"/>
          </p:cNvSpPr>
          <p:nvPr>
            <p:ph type="subTitle" idx="1"/>
          </p:nvPr>
        </p:nvSpPr>
        <p:spPr>
          <a:xfrm>
            <a:off x="3048000" y="3101975"/>
            <a:ext cx="9144000" cy="1123950"/>
          </a:xfrm>
        </p:spPr>
        <p:txBody>
          <a:bodyPr/>
          <a:lstStyle/>
          <a:p>
            <a:pPr eaLnBrk="1" hangingPunct="1"/>
            <a:r>
              <a:rPr lang="en-CA" altLang="en-US" dirty="0"/>
              <a:t>CMEZ - Mise à jour du réseau des petits ruminants du CAHSS</a:t>
            </a:r>
          </a:p>
          <a:p>
            <a:pPr eaLnBrk="1" hangingPunct="1"/>
            <a:r>
              <a:rPr lang="en-CA" altLang="en-US" dirty="0"/>
              <a:t>26 mars 2025</a:t>
            </a:r>
          </a:p>
        </p:txBody>
      </p:sp>
      <p:sp>
        <p:nvSpPr>
          <p:cNvPr id="14340" name="Slide Number Placeholder 3"/>
          <p:cNvSpPr>
            <a:spLocks noGrp="1"/>
          </p:cNvSpPr>
          <p:nvPr>
            <p:ph type="sldNum" sz="quarter" idx="4294967295"/>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65D84322-D45D-4E35-B089-2601BE7D71B2}" type="slidenum">
              <a:rPr lang="en-US" altLang="en-US" sz="1200" smtClean="0">
                <a:solidFill>
                  <a:srgbClr val="898989"/>
                </a:solidFill>
              </a:rPr>
              <a:t>1</a:t>
            </a:fld>
            <a:endParaRPr lang="en-US" altLang="en-US" sz="1200">
              <a:solidFill>
                <a:srgbClr val="898989"/>
              </a:solidFill>
            </a:endParaRPr>
          </a:p>
        </p:txBody>
      </p:sp>
      <p:sp>
        <p:nvSpPr>
          <p:cNvPr id="14341" name="TextBox 4"/>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www.cezd.ca </a:t>
            </a:r>
            <a:endParaRPr lang="en-US" altLang="en-US" sz="3600">
              <a:solidFill>
                <a:srgbClr val="FFFFFF"/>
              </a:solidFill>
            </a:endParaRPr>
          </a:p>
        </p:txBody>
      </p:sp>
    </p:spTree>
    <p:extLst>
      <p:ext uri="{BB962C8B-B14F-4D97-AF65-F5344CB8AC3E}">
        <p14:creationId xmlns:p14="http://schemas.microsoft.com/office/powerpoint/2010/main" val="1644282483"/>
      </p:ext>
    </p:extLst>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70257"/>
            <a:ext cx="10515600" cy="409376"/>
          </a:xfrm>
        </p:spPr>
        <p:txBody>
          <a:bodyPr/>
          <a:lstStyle/>
          <a:p>
            <a:pPr>
              <a:defRPr/>
            </a:pPr>
            <a:r>
              <a:rPr lang="en-US" sz="3200" dirty="0"/>
              <a:t>La fièvre aphteuse en Allemagne</a:t>
            </a:r>
            <a:endParaRPr lang="en-CA" sz="3200"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a:xfrm>
            <a:off x="169697" y="969818"/>
            <a:ext cx="6106419" cy="5486400"/>
          </a:xfrm>
        </p:spPr>
        <p:txBody>
          <a:bodyPr/>
          <a:lstStyle/>
          <a:p>
            <a:pPr>
              <a:spcBef>
                <a:spcPts val="600"/>
              </a:spcBef>
            </a:pPr>
            <a:r>
              <a:rPr lang="en-US" altLang="en-US" sz="1800" b="1" dirty="0">
                <a:hlinkClick r:id="rId3"/>
              </a:rPr>
              <a:t>L'Allemagne </a:t>
            </a:r>
            <a:r>
              <a:rPr lang="en-US" altLang="en-US" sz="1800" dirty="0"/>
              <a:t>a signalé un cas de fièvre aphteuse chez des </a:t>
            </a:r>
            <a:r>
              <a:rPr lang="en-US" altLang="en-US" sz="1800" err="1"/>
              <a:t>buffles</a:t>
            </a:r>
            <a:r>
              <a:rPr lang="en-US" altLang="en-US" sz="1800"/>
              <a:t> dans le </a:t>
            </a:r>
            <a:r>
              <a:rPr lang="en-US" altLang="en-US" sz="1800" err="1"/>
              <a:t>Brandebourg</a:t>
            </a:r>
            <a:r>
              <a:rPr lang="en-US" altLang="en-US" sz="1800"/>
              <a:t> (10 </a:t>
            </a:r>
            <a:r>
              <a:rPr lang="en-US" altLang="en-US" sz="1800" err="1"/>
              <a:t>janvier</a:t>
            </a:r>
            <a:r>
              <a:rPr lang="en-US" altLang="en-US" sz="1800"/>
              <a:t>)</a:t>
            </a:r>
          </a:p>
          <a:p>
            <a:pPr lvl="1">
              <a:spcBef>
                <a:spcPts val="600"/>
              </a:spcBef>
            </a:pPr>
            <a:r>
              <a:rPr lang="en-US" altLang="en-US" sz="1800" dirty="0"/>
              <a:t>Premier événement depuis 1988 </a:t>
            </a:r>
          </a:p>
          <a:p>
            <a:pPr lvl="1">
              <a:spcBef>
                <a:spcPts val="600"/>
              </a:spcBef>
            </a:pPr>
            <a:r>
              <a:rPr lang="en-US" altLang="en-US" sz="1800" dirty="0"/>
              <a:t>Trois buffles sont morts et le reste du troupeau (11) a été abattu.</a:t>
            </a:r>
          </a:p>
          <a:p>
            <a:pPr lvl="1">
              <a:spcBef>
                <a:spcPts val="600"/>
              </a:spcBef>
            </a:pPr>
            <a:r>
              <a:rPr lang="en-US" altLang="en-US" sz="1800" dirty="0"/>
              <a:t>Identifié comme étant le </a:t>
            </a:r>
            <a:r>
              <a:rPr lang="en-US" altLang="en-US" sz="1800" b="1" dirty="0">
                <a:hlinkClick r:id="rId4"/>
              </a:rPr>
              <a:t>sérotype O </a:t>
            </a:r>
            <a:r>
              <a:rPr lang="en-US" altLang="en-US" sz="1800" dirty="0"/>
              <a:t>- vaccins disponibles dans la banque allemande d'antigènes de la fièvre aphteuse</a:t>
            </a:r>
          </a:p>
          <a:p>
            <a:pPr lvl="1">
              <a:spcBef>
                <a:spcPts val="600"/>
              </a:spcBef>
            </a:pPr>
            <a:r>
              <a:rPr lang="en-US" altLang="en-US" sz="1800" dirty="0"/>
              <a:t>Le plus proche de la souche de Türkiye en décembre 2024</a:t>
            </a:r>
          </a:p>
          <a:p>
            <a:pPr lvl="1">
              <a:spcBef>
                <a:spcPts val="600"/>
              </a:spcBef>
            </a:pPr>
            <a:r>
              <a:rPr lang="en-US" altLang="en-US" sz="1800" dirty="0">
                <a:hlinkClick r:id="rId5"/>
              </a:rPr>
              <a:t>Le vaccin a été fabriqué </a:t>
            </a:r>
            <a:r>
              <a:rPr lang="en-US" altLang="en-US" sz="1800" dirty="0"/>
              <a:t>mais n'a pas été utilisé</a:t>
            </a:r>
          </a:p>
          <a:p>
            <a:pPr lvl="1">
              <a:spcBef>
                <a:spcPts val="600"/>
              </a:spcBef>
            </a:pPr>
            <a:r>
              <a:rPr lang="en-US" altLang="en-US" sz="1800" dirty="0"/>
              <a:t>La source de l'infection est encore inconnue</a:t>
            </a:r>
          </a:p>
          <a:p>
            <a:pPr lvl="1">
              <a:spcBef>
                <a:spcPts val="600"/>
              </a:spcBef>
            </a:pPr>
            <a:r>
              <a:rPr lang="en-US" altLang="en-US" sz="1800" dirty="0"/>
              <a:t>Ferme biologique en arrière-cour, </a:t>
            </a:r>
            <a:r>
              <a:rPr lang="en-US" altLang="en-US" sz="1800" dirty="0">
                <a:hlinkClick r:id="rId6"/>
              </a:rPr>
              <a:t>foin provenant de ses propres champs.</a:t>
            </a:r>
            <a:endParaRPr lang="en-US" altLang="en-US" sz="1800" dirty="0"/>
          </a:p>
          <a:p>
            <a:pPr lvl="1">
              <a:spcBef>
                <a:spcPts val="600"/>
              </a:spcBef>
            </a:pPr>
            <a:r>
              <a:rPr lang="en-US" altLang="en-US" sz="1800" dirty="0"/>
              <a:t>Pas d'échanges au cours d'une période épidémiologiquement significative</a:t>
            </a:r>
          </a:p>
          <a:p>
            <a:pPr marL="457200" lvl="1" indent="0">
              <a:buNone/>
            </a:pPr>
            <a:r>
              <a:rPr lang="en-US" sz="1800" dirty="0">
                <a:hlinkClick r:id="rId7"/>
              </a:rPr>
              <a:t>Fièvre aphteuse - Commission européenne</a:t>
            </a:r>
            <a:endParaRPr lang="en-US" altLang="en-US" sz="1800" dirty="0"/>
          </a:p>
          <a:p>
            <a:pPr marL="0" indent="0">
              <a:buNone/>
            </a:pPr>
            <a:endPar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endParaRPr>
          </a:p>
          <a:p>
            <a:pPr marL="0" indent="0">
              <a:buNone/>
            </a:pPr>
            <a:endParaRPr lang="en-US" altLang="en-US" sz="1800"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2" name="Picture 4">
            <a:extLst>
              <a:ext uri="{FF2B5EF4-FFF2-40B4-BE49-F238E27FC236}">
                <a16:creationId xmlns:a16="http://schemas.microsoft.com/office/drawing/2014/main" id="{6C50C5F0-6904-ABF4-F77C-78E78B41775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76116" y="3884415"/>
            <a:ext cx="5915884" cy="281004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6EF8D92B-ED51-9FA6-249D-59C77FAAB827}"/>
              </a:ext>
            </a:extLst>
          </p:cNvPr>
          <p:cNvSpPr txBox="1">
            <a:spLocks noChangeArrowheads="1"/>
          </p:cNvSpPr>
          <p:nvPr/>
        </p:nvSpPr>
        <p:spPr bwMode="auto">
          <a:xfrm>
            <a:off x="8229600" y="6376987"/>
            <a:ext cx="4816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b="1" dirty="0">
                <a:ea typeface="Calibri" panose="020F0502020204030204" pitchFamily="34" charset="0"/>
                <a:cs typeface="Times New Roman" panose="02020603050405020304" pitchFamily="18" charset="0"/>
                <a:hlinkClick r:id="rId10"/>
              </a:rPr>
              <a:t>Répartition mondiale de la fièvre aphteuse - Manuel vétérinaire Merck</a:t>
            </a:r>
            <a:endParaRPr lang="en-CA" altLang="en-US" sz="1200" b="1" dirty="0">
              <a:ea typeface="Calibri" panose="020F0502020204030204" pitchFamily="34" charset="0"/>
              <a:cs typeface="Times New Roman" panose="02020603050405020304" pitchFamily="18" charset="0"/>
            </a:endParaRPr>
          </a:p>
          <a:p>
            <a:pPr>
              <a:lnSpc>
                <a:spcPct val="100000"/>
              </a:lnSpc>
              <a:spcBef>
                <a:spcPct val="0"/>
              </a:spcBef>
              <a:buFontTx/>
              <a:buNone/>
            </a:pPr>
            <a:endParaRPr lang="en-CA" altLang="en-US" sz="1200" b="1" dirty="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32B8F29-BC6E-52C7-B432-623CB2C9E5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2898" y="622431"/>
            <a:ext cx="4899102" cy="3219186"/>
          </a:xfrm>
          <a:prstGeom prst="rect">
            <a:avLst/>
          </a:prstGeom>
          <a:ln>
            <a:solidFill>
              <a:schemeClr val="tx1"/>
            </a:solidFill>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24693"/>
            <a:ext cx="8071624" cy="1280361"/>
          </a:xfrm>
        </p:spPr>
        <p:txBody>
          <a:bodyPr/>
          <a:lstStyle/>
          <a:p>
            <a:pPr>
              <a:defRPr/>
            </a:pPr>
            <a:r>
              <a:rPr lang="en-US" altLang="en-US" sz="3600" b="1" dirty="0"/>
              <a:t>Réponse</a:t>
            </a:r>
            <a:br>
              <a:rPr lang="en-CA" sz="3600" dirty="0"/>
            </a:br>
            <a:endParaRPr lang="en-US" altLang="en-US" sz="3600" b="1"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p:txBody>
          <a:bodyPr/>
          <a:lstStyle/>
          <a:p>
            <a:pPr lvl="1"/>
            <a:endParaRPr lang="en-US" altLang="en-US" dirty="0"/>
          </a:p>
          <a:p>
            <a:endParaRPr lang="en-US" altLang="en-US"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21F80863-3A29-9541-AC18-2EFC2A9E972D}"/>
              </a:ext>
            </a:extLst>
          </p:cNvPr>
          <p:cNvSpPr txBox="1"/>
          <p:nvPr/>
        </p:nvSpPr>
        <p:spPr>
          <a:xfrm>
            <a:off x="196500" y="873045"/>
            <a:ext cx="6804801" cy="5432256"/>
          </a:xfrm>
          <a:prstGeom prst="rect">
            <a:avLst/>
          </a:prstGeom>
          <a:noFill/>
        </p:spPr>
        <p:txBody>
          <a:bodyPr wrap="square">
            <a:spAutoFit/>
          </a:bodyPr>
          <a:lstStyle/>
          <a:p>
            <a:pPr marL="742950" lvl="1" indent="-285750">
              <a:spcBef>
                <a:spcPts val="600"/>
              </a:spcBef>
              <a:buFont typeface="Arial" panose="020B0604020202020204" pitchFamily="34" charset="0"/>
              <a:buChar char="•"/>
              <a:defRPr/>
            </a:pPr>
            <a:r>
              <a:rPr lang="en-CA" sz="2400" dirty="0">
                <a:hlinkClick r:id="rId3"/>
              </a:rPr>
              <a:t>Interdiction </a:t>
            </a:r>
            <a:r>
              <a:rPr lang="en-CA" sz="2400" dirty="0"/>
              <a:t>immédiate </a:t>
            </a:r>
            <a:r>
              <a:rPr lang="en-CA" sz="2400" dirty="0">
                <a:hlinkClick r:id="rId3"/>
              </a:rPr>
              <a:t>des transports </a:t>
            </a:r>
            <a:r>
              <a:rPr lang="en-CA" sz="2400" dirty="0"/>
              <a:t>(5 jours)</a:t>
            </a:r>
          </a:p>
          <a:p>
            <a:pPr marL="742950" lvl="1" indent="-285750">
              <a:spcBef>
                <a:spcPts val="600"/>
              </a:spcBef>
              <a:buFont typeface="Arial" panose="020B0604020202020204" pitchFamily="34" charset="0"/>
              <a:buChar char="•"/>
              <a:defRPr/>
            </a:pPr>
            <a:r>
              <a:rPr lang="en-CA" sz="2400" dirty="0"/>
              <a:t>Tous les animaux sensibles dans un rayon d'un kilomètre sont abattus. </a:t>
            </a:r>
          </a:p>
          <a:p>
            <a:pPr marL="1657350" lvl="3" indent="-285750">
              <a:spcBef>
                <a:spcPts val="600"/>
              </a:spcBef>
              <a:buFont typeface="Arial" panose="020B0604020202020204" pitchFamily="34" charset="0"/>
              <a:buChar char="•"/>
              <a:defRPr/>
            </a:pPr>
            <a:r>
              <a:rPr lang="en-CA" sz="2400" dirty="0"/>
              <a:t> ~200 porcs abattus à Ahrensfelde, tous testés négatifs</a:t>
            </a:r>
          </a:p>
          <a:p>
            <a:pPr marL="742950" lvl="1" indent="-285750">
              <a:spcBef>
                <a:spcPts val="600"/>
              </a:spcBef>
              <a:buFont typeface="Arial" panose="020B0604020202020204" pitchFamily="34" charset="0"/>
              <a:buChar char="•"/>
              <a:defRPr/>
            </a:pPr>
            <a:r>
              <a:rPr lang="en-CA" sz="2400" dirty="0">
                <a:hlinkClick r:id="rId4"/>
              </a:rPr>
              <a:t>Zone de protection de </a:t>
            </a:r>
            <a:r>
              <a:rPr lang="en-CA" sz="2400" dirty="0"/>
              <a:t>3 km</a:t>
            </a:r>
          </a:p>
          <a:p>
            <a:pPr marL="742950" lvl="1" indent="-285750">
              <a:spcBef>
                <a:spcPts val="600"/>
              </a:spcBef>
              <a:buFont typeface="Arial" panose="020B0604020202020204" pitchFamily="34" charset="0"/>
              <a:buChar char="•"/>
              <a:defRPr/>
            </a:pPr>
            <a:r>
              <a:rPr lang="en-CA" sz="2400" dirty="0"/>
              <a:t>Zone de surveillance de 10 km</a:t>
            </a:r>
          </a:p>
          <a:p>
            <a:pPr marL="742950" lvl="1" indent="-285750">
              <a:spcBef>
                <a:spcPts val="600"/>
              </a:spcBef>
              <a:buFont typeface="Arial" panose="020B0604020202020204" pitchFamily="34" charset="0"/>
              <a:buChar char="•"/>
              <a:defRPr/>
            </a:pPr>
            <a:r>
              <a:rPr lang="en-CA" sz="2400" dirty="0"/>
              <a:t>L'échantillonnage de tous les établissements situés dans la zone de 10 km est terminé et tous les résultats sont négatifs.</a:t>
            </a:r>
          </a:p>
          <a:p>
            <a:pPr marL="1200150" lvl="2" indent="-285750">
              <a:spcBef>
                <a:spcPts val="600"/>
              </a:spcBef>
              <a:buFont typeface="Arial" panose="020B0604020202020204" pitchFamily="34" charset="0"/>
              <a:buChar char="•"/>
              <a:defRPr/>
            </a:pPr>
            <a:r>
              <a:rPr lang="en-CA" sz="2400" dirty="0"/>
              <a:t>Tous cliniquement normaux</a:t>
            </a:r>
          </a:p>
          <a:p>
            <a:pPr marL="742950" lvl="1" indent="-285750">
              <a:spcBef>
                <a:spcPts val="600"/>
              </a:spcBef>
              <a:buFont typeface="Arial" panose="020B0604020202020204" pitchFamily="34" charset="0"/>
              <a:buChar char="•"/>
              <a:defRPr/>
            </a:pPr>
            <a:endParaRPr lang="en-CA" sz="2800" dirty="0"/>
          </a:p>
          <a:p>
            <a:pPr marL="742950" lvl="1" indent="-285750">
              <a:buFont typeface="Arial" panose="020B0604020202020204" pitchFamily="34" charset="0"/>
              <a:buChar char="•"/>
              <a:defRPr/>
            </a:pPr>
            <a:endParaRPr lang="en-CA" sz="2000" dirty="0">
              <a:latin typeface="+mn-lt"/>
            </a:endParaRPr>
          </a:p>
        </p:txBody>
      </p:sp>
      <p:pic>
        <p:nvPicPr>
          <p:cNvPr id="2" name="Picture 1">
            <a:extLst>
              <a:ext uri="{FF2B5EF4-FFF2-40B4-BE49-F238E27FC236}">
                <a16:creationId xmlns:a16="http://schemas.microsoft.com/office/drawing/2014/main" id="{CE7C0FD1-32AB-4AEA-B998-73A848952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9591" y="1529746"/>
            <a:ext cx="5510814" cy="4188014"/>
          </a:xfrm>
          <a:prstGeom prst="rect">
            <a:avLst/>
          </a:prstGeom>
        </p:spPr>
      </p:pic>
      <p:sp>
        <p:nvSpPr>
          <p:cNvPr id="5" name="TextBox 4">
            <a:extLst>
              <a:ext uri="{FF2B5EF4-FFF2-40B4-BE49-F238E27FC236}">
                <a16:creationId xmlns:a16="http://schemas.microsoft.com/office/drawing/2014/main" id="{C94010FB-9887-31E3-E763-C4BFE87D5D54}"/>
              </a:ext>
            </a:extLst>
          </p:cNvPr>
          <p:cNvSpPr txBox="1"/>
          <p:nvPr/>
        </p:nvSpPr>
        <p:spPr>
          <a:xfrm>
            <a:off x="196500" y="5819413"/>
            <a:ext cx="6175612" cy="369332"/>
          </a:xfrm>
          <a:prstGeom prst="rect">
            <a:avLst/>
          </a:prstGeom>
          <a:noFill/>
        </p:spPr>
        <p:txBody>
          <a:bodyPr wrap="square">
            <a:spAutoFit/>
          </a:bodyPr>
          <a:lstStyle/>
          <a:p>
            <a:r>
              <a:rPr lang="en-US" altLang="en-US" sz="1800" b="1" dirty="0">
                <a:hlinkClick r:id="rId6"/>
              </a:rPr>
              <a:t>Évaluation de l'épidémie de fièvre aphteuse par le DEFRA</a:t>
            </a:r>
            <a:endParaRPr lang="en-CA" dirty="0"/>
          </a:p>
        </p:txBody>
      </p:sp>
    </p:spTree>
    <p:extLst>
      <p:ext uri="{BB962C8B-B14F-4D97-AF65-F5344CB8AC3E}">
        <p14:creationId xmlns:p14="http://schemas.microsoft.com/office/powerpoint/2010/main" val="245600973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124693"/>
            <a:ext cx="8071624" cy="1280361"/>
          </a:xfrm>
        </p:spPr>
        <p:txBody>
          <a:bodyPr/>
          <a:lstStyle/>
          <a:p>
            <a:pPr>
              <a:defRPr/>
            </a:pPr>
            <a:r>
              <a:rPr lang="en-US" altLang="en-US" sz="3600" b="1" dirty="0"/>
              <a:t>Réponse</a:t>
            </a:r>
            <a:br>
              <a:rPr lang="en-CA" sz="3600" dirty="0"/>
            </a:br>
            <a:endParaRPr lang="en-US" altLang="en-US" sz="3600" b="1" dirty="0"/>
          </a:p>
        </p:txBody>
      </p:sp>
      <p:sp>
        <p:nvSpPr>
          <p:cNvPr id="16387" name="Content Placeholder 9">
            <a:extLst>
              <a:ext uri="{FF2B5EF4-FFF2-40B4-BE49-F238E27FC236}">
                <a16:creationId xmlns:a16="http://schemas.microsoft.com/office/drawing/2014/main" id="{736F6ADF-BBEE-118C-6CC0-ED5E4B3F90EF}"/>
              </a:ext>
            </a:extLst>
          </p:cNvPr>
          <p:cNvSpPr>
            <a:spLocks noGrp="1"/>
          </p:cNvSpPr>
          <p:nvPr>
            <p:ph type="body" sz="quarter" idx="13"/>
          </p:nvPr>
        </p:nvSpPr>
        <p:spPr>
          <a:xfrm>
            <a:off x="-138546" y="6290083"/>
            <a:ext cx="10270357" cy="3682163"/>
          </a:xfrm>
        </p:spPr>
        <p:txBody>
          <a:bodyPr/>
          <a:lstStyle/>
          <a:p>
            <a:pPr marL="457200" lvl="1" indent="0">
              <a:buNone/>
            </a:pPr>
            <a:r>
              <a:rPr lang="en-US" altLang="en-US" b="1" dirty="0">
                <a:hlinkClick r:id="rId3"/>
              </a:rPr>
              <a:t>Évaluation de l'épidémie de fièvre aphteuse par le DEFRA</a:t>
            </a:r>
            <a:endParaRPr lang="en-US" altLang="en-US" dirty="0"/>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21F80863-3A29-9541-AC18-2EFC2A9E972D}"/>
              </a:ext>
            </a:extLst>
          </p:cNvPr>
          <p:cNvSpPr txBox="1"/>
          <p:nvPr/>
        </p:nvSpPr>
        <p:spPr>
          <a:xfrm>
            <a:off x="196500" y="1079983"/>
            <a:ext cx="5899500" cy="4693593"/>
          </a:xfrm>
          <a:prstGeom prst="rect">
            <a:avLst/>
          </a:prstGeom>
          <a:noFill/>
        </p:spPr>
        <p:txBody>
          <a:bodyPr wrap="square">
            <a:spAutoFit/>
          </a:bodyPr>
          <a:lstStyle/>
          <a:p>
            <a:pPr marL="742950" lvl="1" indent="-285750">
              <a:spcBef>
                <a:spcPts val="600"/>
              </a:spcBef>
              <a:buFont typeface="Arial" panose="020B0604020202020204" pitchFamily="34" charset="0"/>
              <a:buChar char="•"/>
              <a:defRPr/>
            </a:pPr>
            <a:r>
              <a:rPr lang="en-CA" sz="2800" dirty="0"/>
              <a:t>55 moutons et chèvres et 3 bovins d'une ferme située en dehors du rayon de 10 km ont été abattus parce qu'ils avaient acheté du foin sur le site index.</a:t>
            </a:r>
          </a:p>
          <a:p>
            <a:pPr marL="1657350" lvl="3" indent="-285750">
              <a:spcBef>
                <a:spcPts val="600"/>
              </a:spcBef>
              <a:buFont typeface="Arial" panose="020B0604020202020204" pitchFamily="34" charset="0"/>
              <a:buChar char="•"/>
              <a:defRPr/>
            </a:pPr>
            <a:r>
              <a:rPr lang="en-CA" sz="2000" dirty="0"/>
              <a:t>tous cliniquement normaux et testés négatifs</a:t>
            </a:r>
            <a:endParaRPr lang="en-CA" sz="2800" dirty="0"/>
          </a:p>
          <a:p>
            <a:pPr marL="457200" indent="-457200">
              <a:spcBef>
                <a:spcPts val="600"/>
              </a:spcBef>
              <a:buFont typeface="Arial" panose="020B0604020202020204" pitchFamily="34" charset="0"/>
              <a:buChar char="•"/>
            </a:pPr>
            <a:r>
              <a:rPr lang="en-US" altLang="en-US" sz="2800" dirty="0"/>
              <a:t>Chèvres (Barnim) présentant des signes cliniques et dont la PCR et la sérologie se sont révélées négatives.</a:t>
            </a:r>
          </a:p>
          <a:p>
            <a:pPr lvl="2">
              <a:spcBef>
                <a:spcPts val="600"/>
              </a:spcBef>
              <a:defRPr/>
            </a:pPr>
            <a:r>
              <a:rPr lang="en-US" sz="2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Fièvre aphteuse | </a:t>
            </a:r>
            <a:r>
              <a:rPr lang="en-US" sz="2000" b="1"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Friedrich-Loeffler-Institut</a:t>
            </a:r>
            <a:endParaRPr lang="en-US" sz="2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CE7C0FD1-32AB-4AEA-B998-73A848952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7912" y="1195199"/>
            <a:ext cx="6430873" cy="4887225"/>
          </a:xfrm>
          <a:prstGeom prst="rect">
            <a:avLst/>
          </a:prstGeom>
        </p:spPr>
      </p:pic>
      <p:sp>
        <p:nvSpPr>
          <p:cNvPr id="5" name="TextBox 4">
            <a:extLst>
              <a:ext uri="{FF2B5EF4-FFF2-40B4-BE49-F238E27FC236}">
                <a16:creationId xmlns:a16="http://schemas.microsoft.com/office/drawing/2014/main" id="{8F38D04A-F828-E34E-80A8-0AEE5E4CDC60}"/>
              </a:ext>
            </a:extLst>
          </p:cNvPr>
          <p:cNvSpPr txBox="1"/>
          <p:nvPr/>
        </p:nvSpPr>
        <p:spPr>
          <a:xfrm>
            <a:off x="392379" y="5824799"/>
            <a:ext cx="6196082" cy="461665"/>
          </a:xfrm>
          <a:prstGeom prst="rect">
            <a:avLst/>
          </a:prstGeom>
          <a:noFill/>
        </p:spPr>
        <p:txBody>
          <a:bodyPr wrap="square">
            <a:spAutoFit/>
          </a:bodyPr>
          <a:lstStyle/>
          <a:p>
            <a:r>
              <a:rPr lang="en-US" sz="2400" b="1" dirty="0">
                <a:hlinkClick r:id="rId6"/>
              </a:rPr>
              <a:t>WAHIS</a:t>
            </a:r>
            <a:endParaRPr lang="en-CA" sz="2400" b="1" dirty="0"/>
          </a:p>
        </p:txBody>
      </p:sp>
    </p:spTree>
    <p:extLst>
      <p:ext uri="{BB962C8B-B14F-4D97-AF65-F5344CB8AC3E}">
        <p14:creationId xmlns:p14="http://schemas.microsoft.com/office/powerpoint/2010/main" val="2713689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3063CF-8F5E-621B-C2D1-F86F6A9D6372}"/>
              </a:ext>
            </a:extLst>
          </p:cNvPr>
          <p:cNvSpPr>
            <a:spLocks noGrp="1"/>
          </p:cNvSpPr>
          <p:nvPr>
            <p:ph type="title"/>
          </p:nvPr>
        </p:nvSpPr>
        <p:spPr>
          <a:xfrm>
            <a:off x="838200" y="333784"/>
            <a:ext cx="10515600" cy="969817"/>
          </a:xfrm>
        </p:spPr>
        <p:txBody>
          <a:bodyPr/>
          <a:lstStyle/>
          <a:p>
            <a:pPr>
              <a:defRPr/>
            </a:pPr>
            <a:r>
              <a:rPr lang="en-US" altLang="en-US" sz="3600" b="1" dirty="0"/>
              <a:t>Réponse</a:t>
            </a:r>
          </a:p>
        </p:txBody>
      </p:sp>
      <p:sp>
        <p:nvSpPr>
          <p:cNvPr id="16388" name="Rectangle 2">
            <a:extLst>
              <a:ext uri="{FF2B5EF4-FFF2-40B4-BE49-F238E27FC236}">
                <a16:creationId xmlns:a16="http://schemas.microsoft.com/office/drawing/2014/main" id="{1921D2EF-C42E-A721-0647-A6256FB9BA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89" name="Rectangle 7">
            <a:extLst>
              <a:ext uri="{FF2B5EF4-FFF2-40B4-BE49-F238E27FC236}">
                <a16:creationId xmlns:a16="http://schemas.microsoft.com/office/drawing/2014/main" id="{EF2D403C-2755-84BE-3B1A-523EC5C256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16390" name="Rectangle 8">
            <a:extLst>
              <a:ext uri="{FF2B5EF4-FFF2-40B4-BE49-F238E27FC236}">
                <a16:creationId xmlns:a16="http://schemas.microsoft.com/office/drawing/2014/main" id="{8F5F7F6F-683E-3BF8-36B2-5D103F1B9762}"/>
              </a:ext>
            </a:extLst>
          </p:cNvPr>
          <p:cNvSpPr>
            <a:spLocks noChangeArrowheads="1"/>
          </p:cNvSpPr>
          <p:nvPr/>
        </p:nvSpPr>
        <p:spPr bwMode="auto">
          <a:xfrm>
            <a:off x="574675" y="4144963"/>
            <a:ext cx="245348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7" name="TextBox 6">
            <a:extLst>
              <a:ext uri="{FF2B5EF4-FFF2-40B4-BE49-F238E27FC236}">
                <a16:creationId xmlns:a16="http://schemas.microsoft.com/office/drawing/2014/main" id="{21F80863-3A29-9541-AC18-2EFC2A9E972D}"/>
              </a:ext>
            </a:extLst>
          </p:cNvPr>
          <p:cNvSpPr txBox="1"/>
          <p:nvPr/>
        </p:nvSpPr>
        <p:spPr>
          <a:xfrm>
            <a:off x="-145271" y="1285082"/>
            <a:ext cx="6354189" cy="4493538"/>
          </a:xfrm>
          <a:prstGeom prst="rect">
            <a:avLst/>
          </a:prstGeom>
          <a:noFill/>
        </p:spPr>
        <p:txBody>
          <a:bodyPr wrap="square">
            <a:spAutoFit/>
          </a:bodyPr>
          <a:lstStyle/>
          <a:p>
            <a:pPr marL="742950" lvl="1" indent="-285750">
              <a:buFont typeface="Arial" panose="020B0604020202020204" pitchFamily="34" charset="0"/>
              <a:buChar char="•"/>
              <a:defRPr/>
            </a:pPr>
            <a:r>
              <a:rPr lang="en-CA" sz="2200" dirty="0"/>
              <a:t>Interdiction de chasse dans la zone des 10 km</a:t>
            </a:r>
          </a:p>
          <a:p>
            <a:pPr marL="742950" lvl="1" indent="-285750">
              <a:buFont typeface="Arial" panose="020B0604020202020204" pitchFamily="34" charset="0"/>
              <a:buChar char="•"/>
              <a:defRPr/>
            </a:pPr>
            <a:r>
              <a:rPr lang="en-CA" sz="2200" dirty="0"/>
              <a:t>Fermeture des zoos de Berlin</a:t>
            </a:r>
          </a:p>
          <a:p>
            <a:pPr marL="1200150" lvl="2" indent="-285750">
              <a:buFont typeface="Arial" panose="020B0604020202020204" pitchFamily="34" charset="0"/>
              <a:buChar char="•"/>
              <a:defRPr/>
            </a:pPr>
            <a:r>
              <a:rPr lang="en-CA" sz="2200" dirty="0"/>
              <a:t>Espèces sensibles testées</a:t>
            </a:r>
          </a:p>
          <a:p>
            <a:pPr marL="742950" lvl="1" indent="-285750">
              <a:buFont typeface="Arial" panose="020B0604020202020204" pitchFamily="34" charset="0"/>
              <a:buChar char="•"/>
              <a:defRPr/>
            </a:pPr>
            <a:r>
              <a:rPr lang="en-CA" sz="2200" dirty="0"/>
              <a:t>Les Pays-Bas interdisent les veaux de boucherie en provenance du Brandebourg</a:t>
            </a:r>
          </a:p>
          <a:p>
            <a:pPr marL="742950" lvl="1" indent="-285750">
              <a:buFont typeface="Arial" panose="020B0604020202020204" pitchFamily="34" charset="0"/>
              <a:buChar char="•"/>
              <a:defRPr/>
            </a:pPr>
            <a:r>
              <a:rPr lang="en-CA" sz="2200" dirty="0"/>
              <a:t>&gt;3 600 importés du Brandebourg depuis le 1er décembre) dans ~120 exploitations - tous testés</a:t>
            </a:r>
          </a:p>
          <a:p>
            <a:pPr marL="742950" lvl="1" indent="-285750">
              <a:buFont typeface="Arial" panose="020B0604020202020204" pitchFamily="34" charset="0"/>
              <a:buChar char="•"/>
              <a:defRPr/>
            </a:pPr>
            <a:r>
              <a:rPr lang="en-CA" sz="2200" dirty="0"/>
              <a:t>Pays-Bas : nouveaux tests sur des échantillons testés pour la fièvre catarrhale du mouton, tous négatifs à ce jour</a:t>
            </a:r>
          </a:p>
          <a:p>
            <a:pPr marL="742950" lvl="1" indent="-285750">
              <a:buFont typeface="Arial" panose="020B0604020202020204" pitchFamily="34" charset="0"/>
              <a:buChar char="•"/>
              <a:defRPr/>
            </a:pPr>
            <a:r>
              <a:rPr lang="en-CA" sz="2200" dirty="0">
                <a:latin typeface="+mn-lt"/>
              </a:rPr>
              <a:t>Des milliers d'échantillons prélevés sur des animaux d'élevage et des animaux sauvages - tous négatifs</a:t>
            </a:r>
          </a:p>
        </p:txBody>
      </p:sp>
      <p:sp>
        <p:nvSpPr>
          <p:cNvPr id="8" name="TextBox 7">
            <a:extLst>
              <a:ext uri="{FF2B5EF4-FFF2-40B4-BE49-F238E27FC236}">
                <a16:creationId xmlns:a16="http://schemas.microsoft.com/office/drawing/2014/main" id="{81D78035-40D7-8373-5BF2-3B8D6A4A1FE8}"/>
              </a:ext>
            </a:extLst>
          </p:cNvPr>
          <p:cNvSpPr txBox="1"/>
          <p:nvPr/>
        </p:nvSpPr>
        <p:spPr>
          <a:xfrm>
            <a:off x="644236" y="6152515"/>
            <a:ext cx="6833160" cy="369332"/>
          </a:xfrm>
          <a:prstGeom prst="rect">
            <a:avLst/>
          </a:prstGeom>
          <a:noFill/>
        </p:spPr>
        <p:txBody>
          <a:bodyPr wrap="square">
            <a:spAutoFit/>
          </a:bodyPr>
          <a:lstStyle/>
          <a:p>
            <a:r>
              <a:rPr lang="en-US" altLang="en-US" sz="1800" dirty="0"/>
              <a:t>Évaluation de l'</a:t>
            </a:r>
            <a:r>
              <a:rPr lang="en-US" altLang="en-US" sz="1800" dirty="0">
                <a:hlinkClick r:id="rId3"/>
              </a:rPr>
              <a:t>épidémie de fièvre aphteuse par le DEFRA </a:t>
            </a:r>
            <a:endParaRPr lang="en-CA" dirty="0"/>
          </a:p>
        </p:txBody>
      </p:sp>
      <p:pic>
        <p:nvPicPr>
          <p:cNvPr id="3" name="Picture 2">
            <a:hlinkClick r:id="rId4"/>
            <a:extLst>
              <a:ext uri="{FF2B5EF4-FFF2-40B4-BE49-F238E27FC236}">
                <a16:creationId xmlns:a16="http://schemas.microsoft.com/office/drawing/2014/main" id="{543AF8B0-5BFF-1057-EBEC-1B5829EF9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8918" y="1812472"/>
            <a:ext cx="5799687" cy="323305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FA87DCC-454F-6C10-66F1-9A9887BF5790}"/>
              </a:ext>
            </a:extLst>
          </p:cNvPr>
          <p:cNvSpPr txBox="1"/>
          <p:nvPr/>
        </p:nvSpPr>
        <p:spPr>
          <a:xfrm>
            <a:off x="6863725" y="5369897"/>
            <a:ext cx="4490075" cy="369332"/>
          </a:xfrm>
          <a:prstGeom prst="rect">
            <a:avLst/>
          </a:prstGeom>
          <a:noFill/>
        </p:spPr>
        <p:txBody>
          <a:bodyPr wrap="none" rtlCol="0">
            <a:spAutoFit/>
          </a:bodyPr>
          <a:lstStyle/>
          <a:p>
            <a:r>
              <a:rPr lang="en-CA" dirty="0">
                <a:hlinkClick r:id="rId4"/>
              </a:rPr>
              <a:t>Présentation de l'Allemagne à l'EFSA fin février</a:t>
            </a:r>
            <a:endParaRPr lang="en-CA" dirty="0"/>
          </a:p>
        </p:txBody>
      </p:sp>
    </p:spTree>
    <p:extLst>
      <p:ext uri="{BB962C8B-B14F-4D97-AF65-F5344CB8AC3E}">
        <p14:creationId xmlns:p14="http://schemas.microsoft.com/office/powerpoint/2010/main" val="20492504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E85A-B4D3-87F3-9D29-3C784464A7A2}"/>
              </a:ext>
            </a:extLst>
          </p:cNvPr>
          <p:cNvSpPr>
            <a:spLocks noGrp="1"/>
          </p:cNvSpPr>
          <p:nvPr>
            <p:ph type="title"/>
          </p:nvPr>
        </p:nvSpPr>
        <p:spPr/>
        <p:txBody>
          <a:bodyPr/>
          <a:lstStyle/>
          <a:p>
            <a:r>
              <a:rPr lang="en-CA" sz="3600" dirty="0"/>
              <a:t>Fièvre aphteuse - Allemagne</a:t>
            </a:r>
          </a:p>
        </p:txBody>
      </p:sp>
      <p:sp>
        <p:nvSpPr>
          <p:cNvPr id="4" name="Content Placeholder 3">
            <a:extLst>
              <a:ext uri="{FF2B5EF4-FFF2-40B4-BE49-F238E27FC236}">
                <a16:creationId xmlns:a16="http://schemas.microsoft.com/office/drawing/2014/main" id="{484753C1-1910-43AE-3EF6-7C2AB01F552A}"/>
              </a:ext>
            </a:extLst>
          </p:cNvPr>
          <p:cNvSpPr>
            <a:spLocks noGrp="1"/>
          </p:cNvSpPr>
          <p:nvPr>
            <p:ph sz="half" idx="1"/>
          </p:nvPr>
        </p:nvSpPr>
        <p:spPr/>
        <p:txBody>
          <a:bodyPr/>
          <a:lstStyle/>
          <a:p>
            <a:r>
              <a:rPr lang="en-CA" dirty="0"/>
              <a:t>L'Allemagne a retrouvé la liberté sans vaccination pour la majeure partie du pays</a:t>
            </a:r>
          </a:p>
          <a:p>
            <a:r>
              <a:rPr lang="en-CA" dirty="0"/>
              <a:t>Les contrôles restent en place dans les zones réglementées</a:t>
            </a:r>
          </a:p>
          <a:p>
            <a:r>
              <a:rPr lang="en-CA" dirty="0"/>
              <a:t>Les restrictions à l'importation restent en place pour le Canada et de nombreux autres pays</a:t>
            </a:r>
          </a:p>
          <a:p>
            <a:pPr lvl="1"/>
            <a:r>
              <a:rPr lang="en-CA" dirty="0">
                <a:hlinkClick r:id="rId2"/>
              </a:rPr>
              <a:t>Maladie Absence de fièvre aphteuse</a:t>
            </a:r>
            <a:endParaRPr lang="en-CA" dirty="0"/>
          </a:p>
        </p:txBody>
      </p:sp>
      <p:sp>
        <p:nvSpPr>
          <p:cNvPr id="5" name="Slide Number Placeholder 4">
            <a:extLst>
              <a:ext uri="{FF2B5EF4-FFF2-40B4-BE49-F238E27FC236}">
                <a16:creationId xmlns:a16="http://schemas.microsoft.com/office/drawing/2014/main" id="{9AA24572-621B-C901-C8CC-3DC79AF8B97A}"/>
              </a:ext>
            </a:extLst>
          </p:cNvPr>
          <p:cNvSpPr>
            <a:spLocks noGrp="1"/>
          </p:cNvSpPr>
          <p:nvPr>
            <p:ph type="sldNum" sz="quarter" idx="10"/>
          </p:nvPr>
        </p:nvSpPr>
        <p:spPr/>
        <p:txBody>
          <a:bodyPr/>
          <a:lstStyle/>
          <a:p>
            <a:pPr>
              <a:defRPr/>
            </a:pPr>
            <a:fld id="{222C2B47-41F2-42A5-AA41-34CCD9669551}" type="slidenum">
              <a:rPr lang="en-US" smtClean="0"/>
              <a:t>14</a:t>
            </a:fld>
            <a:endParaRPr lang="en-US"/>
          </a:p>
        </p:txBody>
      </p:sp>
      <p:pic>
        <p:nvPicPr>
          <p:cNvPr id="7" name="Content Placeholder 6">
            <a:extLst>
              <a:ext uri="{FF2B5EF4-FFF2-40B4-BE49-F238E27FC236}">
                <a16:creationId xmlns:a16="http://schemas.microsoft.com/office/drawing/2014/main" id="{922645CB-E618-BEF2-440A-3DE3957F66C9}"/>
              </a:ext>
            </a:extLst>
          </p:cNvPr>
          <p:cNvPicPr>
            <a:picLocks noGrp="1" noChangeAspect="1"/>
          </p:cNvPicPr>
          <p:nvPr>
            <p:ph sz="half" idx="2"/>
          </p:nvPr>
        </p:nvPicPr>
        <p:blipFill>
          <a:blip r:embed="rId3"/>
          <a:stretch>
            <a:fillRect/>
          </a:stretch>
        </p:blipFill>
        <p:spPr>
          <a:xfrm>
            <a:off x="6493047" y="1965447"/>
            <a:ext cx="4521432" cy="3702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6574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1B0D8-D1A5-1DB4-4A17-AC5A8B3A50B6}"/>
              </a:ext>
            </a:extLst>
          </p:cNvPr>
          <p:cNvSpPr>
            <a:spLocks noGrp="1"/>
          </p:cNvSpPr>
          <p:nvPr>
            <p:ph type="title"/>
          </p:nvPr>
        </p:nvSpPr>
        <p:spPr/>
        <p:txBody>
          <a:bodyPr/>
          <a:lstStyle/>
          <a:p>
            <a:r>
              <a:rPr lang="en-CA" sz="3600" dirty="0"/>
              <a:t>Fièvre aphteuse en Hongrie - Signalée le 6 mars 2025</a:t>
            </a:r>
          </a:p>
        </p:txBody>
      </p:sp>
      <p:pic>
        <p:nvPicPr>
          <p:cNvPr id="9" name="Content Placeholder 8">
            <a:extLst>
              <a:ext uri="{FF2B5EF4-FFF2-40B4-BE49-F238E27FC236}">
                <a16:creationId xmlns:a16="http://schemas.microsoft.com/office/drawing/2014/main" id="{AD881B58-D72B-891A-09CB-59E39634A91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181404"/>
            <a:ext cx="5181600" cy="3639780"/>
          </a:xfrm>
        </p:spPr>
      </p:pic>
      <p:pic>
        <p:nvPicPr>
          <p:cNvPr id="7" name="Content Placeholder 6">
            <a:extLst>
              <a:ext uri="{FF2B5EF4-FFF2-40B4-BE49-F238E27FC236}">
                <a16:creationId xmlns:a16="http://schemas.microsoft.com/office/drawing/2014/main" id="{81C410A9-CCB1-F607-FFE8-B8D079ADCDA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04175" y="2184993"/>
            <a:ext cx="5181600" cy="3632602"/>
          </a:xfrm>
        </p:spPr>
      </p:pic>
      <p:sp>
        <p:nvSpPr>
          <p:cNvPr id="5" name="Slide Number Placeholder 4">
            <a:extLst>
              <a:ext uri="{FF2B5EF4-FFF2-40B4-BE49-F238E27FC236}">
                <a16:creationId xmlns:a16="http://schemas.microsoft.com/office/drawing/2014/main" id="{E014D358-A6A2-527B-BC6B-AB22D7EDCD32}"/>
              </a:ext>
            </a:extLst>
          </p:cNvPr>
          <p:cNvSpPr>
            <a:spLocks noGrp="1"/>
          </p:cNvSpPr>
          <p:nvPr>
            <p:ph type="sldNum" sz="quarter" idx="10"/>
          </p:nvPr>
        </p:nvSpPr>
        <p:spPr/>
        <p:txBody>
          <a:bodyPr/>
          <a:lstStyle/>
          <a:p>
            <a:pPr>
              <a:defRPr/>
            </a:pPr>
            <a:fld id="{222C2B47-41F2-42A5-AA41-34CCD9669551}" type="slidenum">
              <a:rPr lang="en-US" smtClean="0"/>
              <a:t>15</a:t>
            </a:fld>
            <a:endParaRPr lang="en-US"/>
          </a:p>
        </p:txBody>
      </p:sp>
      <p:sp>
        <p:nvSpPr>
          <p:cNvPr id="4" name="TextBox 3">
            <a:extLst>
              <a:ext uri="{FF2B5EF4-FFF2-40B4-BE49-F238E27FC236}">
                <a16:creationId xmlns:a16="http://schemas.microsoft.com/office/drawing/2014/main" id="{3A039C35-E91E-97D0-2DFE-E66F59CE66B6}"/>
              </a:ext>
            </a:extLst>
          </p:cNvPr>
          <p:cNvSpPr txBox="1"/>
          <p:nvPr/>
        </p:nvSpPr>
        <p:spPr>
          <a:xfrm>
            <a:off x="381000" y="6171684"/>
            <a:ext cx="6096000" cy="369332"/>
          </a:xfrm>
          <a:prstGeom prst="rect">
            <a:avLst/>
          </a:prstGeom>
          <a:noFill/>
        </p:spPr>
        <p:txBody>
          <a:bodyPr wrap="square">
            <a:spAutoFit/>
          </a:bodyPr>
          <a:lstStyle/>
          <a:p>
            <a:r>
              <a:rPr lang="en-US" dirty="0">
                <a:hlinkClick r:id="rId4"/>
              </a:rPr>
              <a:t>Presentations - European Commission</a:t>
            </a:r>
            <a:endParaRPr lang="en-CA" dirty="0"/>
          </a:p>
        </p:txBody>
      </p:sp>
    </p:spTree>
    <p:extLst>
      <p:ext uri="{BB962C8B-B14F-4D97-AF65-F5344CB8AC3E}">
        <p14:creationId xmlns:p14="http://schemas.microsoft.com/office/powerpoint/2010/main" val="1651149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E85A-B4D3-87F3-9D29-3C784464A7A2}"/>
              </a:ext>
            </a:extLst>
          </p:cNvPr>
          <p:cNvSpPr>
            <a:spLocks noGrp="1"/>
          </p:cNvSpPr>
          <p:nvPr>
            <p:ph type="title"/>
          </p:nvPr>
        </p:nvSpPr>
        <p:spPr>
          <a:xfrm>
            <a:off x="715652" y="-56396"/>
            <a:ext cx="10515600" cy="737434"/>
          </a:xfrm>
        </p:spPr>
        <p:txBody>
          <a:bodyPr/>
          <a:lstStyle/>
          <a:p>
            <a:r>
              <a:rPr lang="en-CA" sz="3600"/>
              <a:t>Fièvre aphteuse - Hongrie</a:t>
            </a:r>
            <a:endParaRPr lang="en-CA" sz="3600" dirty="0"/>
          </a:p>
        </p:txBody>
      </p:sp>
      <p:sp>
        <p:nvSpPr>
          <p:cNvPr id="4" name="Content Placeholder 3">
            <a:extLst>
              <a:ext uri="{FF2B5EF4-FFF2-40B4-BE49-F238E27FC236}">
                <a16:creationId xmlns:a16="http://schemas.microsoft.com/office/drawing/2014/main" id="{049AAB45-E497-A3A1-DD67-804780636E05}"/>
              </a:ext>
            </a:extLst>
          </p:cNvPr>
          <p:cNvSpPr>
            <a:spLocks noGrp="1"/>
          </p:cNvSpPr>
          <p:nvPr>
            <p:ph sz="half" idx="1"/>
          </p:nvPr>
        </p:nvSpPr>
        <p:spPr>
          <a:xfrm>
            <a:off x="253737" y="608490"/>
            <a:ext cx="6241656" cy="2489997"/>
          </a:xfrm>
        </p:spPr>
        <p:txBody>
          <a:bodyPr/>
          <a:lstStyle/>
          <a:p>
            <a:r>
              <a:rPr lang="en-CA" dirty="0"/>
              <a:t>Cas d'index :</a:t>
            </a:r>
          </a:p>
          <a:p>
            <a:pPr lvl="1"/>
            <a:r>
              <a:rPr lang="en-CA" sz="2000" dirty="0"/>
              <a:t>Ferme laitière ~1400 animaux</a:t>
            </a:r>
          </a:p>
          <a:p>
            <a:r>
              <a:rPr lang="en-CA" dirty="0"/>
              <a:t>En contact</a:t>
            </a:r>
          </a:p>
          <a:p>
            <a:pPr lvl="1"/>
            <a:r>
              <a:rPr lang="en-CA" sz="2000" dirty="0"/>
              <a:t>Ferme d'engraissement ~370 animaux</a:t>
            </a:r>
          </a:p>
          <a:p>
            <a:pPr lvl="1"/>
            <a:r>
              <a:rPr lang="en-CA" sz="2000" dirty="0"/>
              <a:t>Mouvements d'animaux et d'aliments quotidiens entre les sites distants de ~3 km (même propriétaire)</a:t>
            </a:r>
          </a:p>
        </p:txBody>
      </p:sp>
      <p:pic>
        <p:nvPicPr>
          <p:cNvPr id="8" name="Content Placeholder 7">
            <a:extLst>
              <a:ext uri="{FF2B5EF4-FFF2-40B4-BE49-F238E27FC236}">
                <a16:creationId xmlns:a16="http://schemas.microsoft.com/office/drawing/2014/main" id="{E0F4E370-8EBC-9214-6874-0164E00D42F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18039" y="3098487"/>
            <a:ext cx="6277354" cy="3505200"/>
          </a:xfrm>
        </p:spPr>
      </p:pic>
      <p:sp>
        <p:nvSpPr>
          <p:cNvPr id="5" name="Slide Number Placeholder 4">
            <a:extLst>
              <a:ext uri="{FF2B5EF4-FFF2-40B4-BE49-F238E27FC236}">
                <a16:creationId xmlns:a16="http://schemas.microsoft.com/office/drawing/2014/main" id="{9AA24572-621B-C901-C8CC-3DC79AF8B97A}"/>
              </a:ext>
            </a:extLst>
          </p:cNvPr>
          <p:cNvSpPr>
            <a:spLocks noGrp="1"/>
          </p:cNvSpPr>
          <p:nvPr>
            <p:ph type="sldNum" sz="quarter" idx="10"/>
          </p:nvPr>
        </p:nvSpPr>
        <p:spPr/>
        <p:txBody>
          <a:bodyPr/>
          <a:lstStyle/>
          <a:p>
            <a:pPr>
              <a:defRPr/>
            </a:pPr>
            <a:fld id="{222C2B47-41F2-42A5-AA41-34CCD9669551}" type="slidenum">
              <a:rPr lang="en-US" smtClean="0"/>
              <a:t>16</a:t>
            </a:fld>
            <a:endParaRPr lang="en-US"/>
          </a:p>
        </p:txBody>
      </p:sp>
      <p:sp>
        <p:nvSpPr>
          <p:cNvPr id="9" name="Content Placeholder 3">
            <a:extLst>
              <a:ext uri="{FF2B5EF4-FFF2-40B4-BE49-F238E27FC236}">
                <a16:creationId xmlns:a16="http://schemas.microsoft.com/office/drawing/2014/main" id="{0AE7B2C5-4AD1-A5AA-9BBB-87383DD362AA}"/>
              </a:ext>
            </a:extLst>
          </p:cNvPr>
          <p:cNvSpPr txBox="1">
            <a:spLocks/>
          </p:cNvSpPr>
          <p:nvPr/>
        </p:nvSpPr>
        <p:spPr bwMode="auto">
          <a:xfrm>
            <a:off x="6828659" y="136525"/>
            <a:ext cx="5363341" cy="572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200" dirty="0"/>
              <a:t>Les signes cliniques ont commencé le 3 mars</a:t>
            </a:r>
            <a:r>
              <a:rPr lang="en-CA" sz="2200" baseline="30000" dirty="0"/>
              <a:t>rd</a:t>
            </a:r>
            <a:endParaRPr lang="en-CA" sz="2200" dirty="0"/>
          </a:p>
          <a:p>
            <a:pPr lvl="1"/>
            <a:r>
              <a:rPr lang="en-CA" sz="2200" dirty="0"/>
              <a:t>Perte d'appétit et consommation d'eau</a:t>
            </a:r>
          </a:p>
          <a:p>
            <a:r>
              <a:rPr lang="en-CA" sz="2200" dirty="0"/>
              <a:t>4 mars 2025</a:t>
            </a:r>
          </a:p>
          <a:p>
            <a:pPr lvl="1"/>
            <a:r>
              <a:rPr lang="en-CA" sz="2200" dirty="0"/>
              <a:t>Mêmes signes cliniques, changement de la literie moisie</a:t>
            </a:r>
          </a:p>
          <a:p>
            <a:r>
              <a:rPr lang="en-CA" sz="2200" dirty="0"/>
              <a:t>5 mars 2025</a:t>
            </a:r>
          </a:p>
          <a:p>
            <a:pPr lvl="1"/>
            <a:r>
              <a:rPr lang="en-CA" sz="2200" dirty="0"/>
              <a:t>Fièvre, vésicules dans la bouche, sur le museau, les coronaires et les espaces interdigitaux</a:t>
            </a:r>
          </a:p>
          <a:p>
            <a:pPr lvl="1"/>
            <a:r>
              <a:rPr lang="en-CA" sz="2200" b="1" dirty="0"/>
              <a:t>80 % des génisses touchées</a:t>
            </a:r>
          </a:p>
          <a:p>
            <a:r>
              <a:rPr lang="en-CA" sz="2200" dirty="0"/>
              <a:t>6 mars</a:t>
            </a:r>
            <a:r>
              <a:rPr lang="en-CA" sz="2200" baseline="30000" dirty="0"/>
              <a:t>th</a:t>
            </a:r>
            <a:r>
              <a:rPr lang="en-CA" sz="2200" dirty="0"/>
              <a:t> , 2025</a:t>
            </a:r>
          </a:p>
          <a:p>
            <a:pPr lvl="1"/>
            <a:r>
              <a:rPr lang="en-CA" sz="2200" dirty="0"/>
              <a:t>Confirmation</a:t>
            </a:r>
          </a:p>
          <a:p>
            <a:pPr lvl="1"/>
            <a:r>
              <a:rPr lang="en-CA" sz="2200" dirty="0"/>
              <a:t>Création de zones de contrôle</a:t>
            </a:r>
          </a:p>
          <a:p>
            <a:pPr lvl="1"/>
            <a:r>
              <a:rPr lang="en-CA" sz="2200" dirty="0"/>
              <a:t>Interdiction de circuler pendant 72 </a:t>
            </a:r>
            <a:r>
              <a:rPr lang="en-CA" sz="2200" dirty="0" err="1"/>
              <a:t>heures</a:t>
            </a:r>
            <a:endParaRPr lang="en-CA" sz="2200" dirty="0"/>
          </a:p>
          <a:p>
            <a:r>
              <a:rPr lang="en-CA" sz="2600" dirty="0"/>
              <a:t>Date estimée de l'infection 27-28 février</a:t>
            </a:r>
          </a:p>
        </p:txBody>
      </p:sp>
    </p:spTree>
    <p:extLst>
      <p:ext uri="{BB962C8B-B14F-4D97-AF65-F5344CB8AC3E}">
        <p14:creationId xmlns:p14="http://schemas.microsoft.com/office/powerpoint/2010/main" val="19691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D9E0FF-3C8B-709F-3EEC-905F2B35A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763" y="0"/>
            <a:ext cx="5365592" cy="3546661"/>
          </a:xfrm>
          <a:prstGeom prst="rect">
            <a:avLst/>
          </a:prstGeom>
        </p:spPr>
      </p:pic>
      <p:sp>
        <p:nvSpPr>
          <p:cNvPr id="3" name="Content Placeholder 2">
            <a:extLst>
              <a:ext uri="{FF2B5EF4-FFF2-40B4-BE49-F238E27FC236}">
                <a16:creationId xmlns:a16="http://schemas.microsoft.com/office/drawing/2014/main" id="{F3E94D67-45AE-3B76-0A59-32E5ECA6C531}"/>
              </a:ext>
            </a:extLst>
          </p:cNvPr>
          <p:cNvSpPr>
            <a:spLocks noGrp="1"/>
          </p:cNvSpPr>
          <p:nvPr>
            <p:ph sz="half" idx="1"/>
          </p:nvPr>
        </p:nvSpPr>
        <p:spPr>
          <a:xfrm>
            <a:off x="530502" y="499743"/>
            <a:ext cx="5181600" cy="4351338"/>
          </a:xfrm>
        </p:spPr>
        <p:txBody>
          <a:bodyPr/>
          <a:lstStyle/>
          <a:p>
            <a:r>
              <a:rPr lang="en-CA" dirty="0"/>
              <a:t>8 mars</a:t>
            </a:r>
            <a:r>
              <a:rPr lang="en-CA" baseline="30000" dirty="0"/>
              <a:t>th</a:t>
            </a:r>
            <a:endParaRPr lang="en-CA" dirty="0"/>
          </a:p>
          <a:p>
            <a:pPr lvl="1"/>
            <a:r>
              <a:rPr lang="en-CA" dirty="0"/>
              <a:t>Contact avec les animaux euthanasiés</a:t>
            </a:r>
          </a:p>
          <a:p>
            <a:r>
              <a:rPr lang="en-CA" dirty="0"/>
              <a:t>Du 9 au 15 mars</a:t>
            </a:r>
          </a:p>
          <a:p>
            <a:pPr lvl="1"/>
            <a:r>
              <a:rPr lang="en-CA" dirty="0"/>
              <a:t>Euthanasie des animaux du site index</a:t>
            </a:r>
          </a:p>
          <a:p>
            <a:pPr lvl="1"/>
            <a:r>
              <a:rPr lang="en-CA" dirty="0"/>
              <a:t>Les restrictions de circulation sont prolongées jusqu'au 12 mars</a:t>
            </a:r>
          </a:p>
          <a:p>
            <a:pPr lvl="1"/>
            <a:r>
              <a:rPr lang="en-CA" dirty="0"/>
              <a:t>Mouvement pour l'abattage direct autorisé, mais pas d'autres mouvements jusqu'au 17 mars.</a:t>
            </a:r>
          </a:p>
        </p:txBody>
      </p:sp>
      <p:pic>
        <p:nvPicPr>
          <p:cNvPr id="7" name="Content Placeholder 6">
            <a:extLst>
              <a:ext uri="{FF2B5EF4-FFF2-40B4-BE49-F238E27FC236}">
                <a16:creationId xmlns:a16="http://schemas.microsoft.com/office/drawing/2014/main" id="{371C768E-1ADB-BFCB-86D2-7457317C639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72275" y="3463387"/>
            <a:ext cx="5441080" cy="3394613"/>
          </a:xfrm>
        </p:spPr>
      </p:pic>
      <p:sp>
        <p:nvSpPr>
          <p:cNvPr id="5" name="Slide Number Placeholder 4">
            <a:extLst>
              <a:ext uri="{FF2B5EF4-FFF2-40B4-BE49-F238E27FC236}">
                <a16:creationId xmlns:a16="http://schemas.microsoft.com/office/drawing/2014/main" id="{7A5F5EC2-20C1-9543-68B4-36D8D1CE1E8A}"/>
              </a:ext>
            </a:extLst>
          </p:cNvPr>
          <p:cNvSpPr>
            <a:spLocks noGrp="1"/>
          </p:cNvSpPr>
          <p:nvPr>
            <p:ph type="sldNum" sz="quarter" idx="10"/>
          </p:nvPr>
        </p:nvSpPr>
        <p:spPr/>
        <p:txBody>
          <a:bodyPr/>
          <a:lstStyle/>
          <a:p>
            <a:pPr>
              <a:defRPr/>
            </a:pPr>
            <a:fld id="{222C2B47-41F2-42A5-AA41-34CCD9669551}" type="slidenum">
              <a:rPr lang="en-US" smtClean="0"/>
              <a:t>17</a:t>
            </a:fld>
            <a:endParaRPr lang="en-US"/>
          </a:p>
        </p:txBody>
      </p:sp>
      <p:sp>
        <p:nvSpPr>
          <p:cNvPr id="11" name="TextBox 10">
            <a:extLst>
              <a:ext uri="{FF2B5EF4-FFF2-40B4-BE49-F238E27FC236}">
                <a16:creationId xmlns:a16="http://schemas.microsoft.com/office/drawing/2014/main" id="{1BC9C91C-9477-D4EA-83A3-FBD10442259A}"/>
              </a:ext>
            </a:extLst>
          </p:cNvPr>
          <p:cNvSpPr txBox="1"/>
          <p:nvPr/>
        </p:nvSpPr>
        <p:spPr>
          <a:xfrm>
            <a:off x="309994" y="5006139"/>
            <a:ext cx="6096000" cy="1200329"/>
          </a:xfrm>
          <a:prstGeom prst="rect">
            <a:avLst/>
          </a:prstGeom>
          <a:noFill/>
        </p:spPr>
        <p:txBody>
          <a:bodyPr wrap="square">
            <a:spAutoFit/>
          </a:bodyPr>
          <a:lstStyle/>
          <a:p>
            <a:pPr marL="0" marR="0">
              <a:spcBef>
                <a:spcPts val="0"/>
              </a:spcBef>
              <a:spcAft>
                <a:spcPts val="0"/>
              </a:spcAft>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5"/>
              </a:rPr>
              <a:t>Présentation - La fièvre aphteuse en Hongrie</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GB" sz="1800" dirty="0">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6"/>
              </a:rPr>
              <a:t>Présentation - Fièvre aphteuse - Mission EUVET en Hongrie</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815375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E4FD-50A4-A50F-83F5-CAF35060D54A}"/>
              </a:ext>
            </a:extLst>
          </p:cNvPr>
          <p:cNvSpPr>
            <a:spLocks noGrp="1"/>
          </p:cNvSpPr>
          <p:nvPr>
            <p:ph type="title"/>
          </p:nvPr>
        </p:nvSpPr>
        <p:spPr>
          <a:xfrm>
            <a:off x="838200" y="1"/>
            <a:ext cx="10515600" cy="1156138"/>
          </a:xfrm>
        </p:spPr>
        <p:txBody>
          <a:bodyPr/>
          <a:lstStyle/>
          <a:p>
            <a:r>
              <a:rPr lang="en-CA" dirty="0"/>
              <a:t>Fièvre aphteuse Hongrie</a:t>
            </a:r>
          </a:p>
        </p:txBody>
      </p:sp>
      <p:pic>
        <p:nvPicPr>
          <p:cNvPr id="7" name="Content Placeholder 6">
            <a:extLst>
              <a:ext uri="{FF2B5EF4-FFF2-40B4-BE49-F238E27FC236}">
                <a16:creationId xmlns:a16="http://schemas.microsoft.com/office/drawing/2014/main" id="{44353D1C-37C1-290D-822E-72189EF5BF9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547868"/>
            <a:ext cx="8697080" cy="4808482"/>
          </a:xfrm>
        </p:spPr>
      </p:pic>
      <p:sp>
        <p:nvSpPr>
          <p:cNvPr id="4" name="Content Placeholder 3">
            <a:extLst>
              <a:ext uri="{FF2B5EF4-FFF2-40B4-BE49-F238E27FC236}">
                <a16:creationId xmlns:a16="http://schemas.microsoft.com/office/drawing/2014/main" id="{B1456681-FBC0-9558-2427-E7C02F7E0734}"/>
              </a:ext>
            </a:extLst>
          </p:cNvPr>
          <p:cNvSpPr>
            <a:spLocks noGrp="1"/>
          </p:cNvSpPr>
          <p:nvPr>
            <p:ph sz="half" idx="2"/>
          </p:nvPr>
        </p:nvSpPr>
        <p:spPr>
          <a:xfrm>
            <a:off x="8786648" y="1825625"/>
            <a:ext cx="3279228" cy="4351338"/>
          </a:xfrm>
        </p:spPr>
        <p:txBody>
          <a:bodyPr/>
          <a:lstStyle/>
          <a:p>
            <a:r>
              <a:rPr lang="en-CA" dirty="0"/>
              <a:t>Élimination des carcasses sur un site situé à ~30 km</a:t>
            </a:r>
          </a:p>
          <a:p>
            <a:r>
              <a:rPr lang="en-CA" dirty="0"/>
              <a:t>Enterrement profond</a:t>
            </a:r>
          </a:p>
          <a:p>
            <a:r>
              <a:rPr lang="en-CA" dirty="0"/>
              <a:t>Centre d'équarrissage le plus proche à 150 km</a:t>
            </a:r>
          </a:p>
          <a:p>
            <a:endParaRPr lang="en-CA" dirty="0"/>
          </a:p>
        </p:txBody>
      </p:sp>
      <p:sp>
        <p:nvSpPr>
          <p:cNvPr id="5" name="Slide Number Placeholder 4">
            <a:extLst>
              <a:ext uri="{FF2B5EF4-FFF2-40B4-BE49-F238E27FC236}">
                <a16:creationId xmlns:a16="http://schemas.microsoft.com/office/drawing/2014/main" id="{64B2B453-F126-6D5B-EF2D-7566385F665A}"/>
              </a:ext>
            </a:extLst>
          </p:cNvPr>
          <p:cNvSpPr>
            <a:spLocks noGrp="1"/>
          </p:cNvSpPr>
          <p:nvPr>
            <p:ph type="sldNum" sz="quarter" idx="10"/>
          </p:nvPr>
        </p:nvSpPr>
        <p:spPr/>
        <p:txBody>
          <a:bodyPr/>
          <a:lstStyle/>
          <a:p>
            <a:pPr>
              <a:defRPr/>
            </a:pPr>
            <a:fld id="{222C2B47-41F2-42A5-AA41-34CCD9669551}" type="slidenum">
              <a:rPr lang="en-US" smtClean="0"/>
              <a:t>18</a:t>
            </a:fld>
            <a:endParaRPr lang="en-US"/>
          </a:p>
        </p:txBody>
      </p:sp>
    </p:spTree>
    <p:extLst>
      <p:ext uri="{BB962C8B-B14F-4D97-AF65-F5344CB8AC3E}">
        <p14:creationId xmlns:p14="http://schemas.microsoft.com/office/powerpoint/2010/main" val="911619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092A-535C-B89D-6B74-3E874AC0682B}"/>
              </a:ext>
            </a:extLst>
          </p:cNvPr>
          <p:cNvSpPr>
            <a:spLocks noGrp="1"/>
          </p:cNvSpPr>
          <p:nvPr>
            <p:ph type="title"/>
          </p:nvPr>
        </p:nvSpPr>
        <p:spPr/>
        <p:txBody>
          <a:bodyPr/>
          <a:lstStyle/>
          <a:p>
            <a:r>
              <a:rPr lang="en-CA" dirty="0"/>
              <a:t>Traçage</a:t>
            </a:r>
          </a:p>
        </p:txBody>
      </p:sp>
      <p:pic>
        <p:nvPicPr>
          <p:cNvPr id="7" name="Content Placeholder 6">
            <a:extLst>
              <a:ext uri="{FF2B5EF4-FFF2-40B4-BE49-F238E27FC236}">
                <a16:creationId xmlns:a16="http://schemas.microsoft.com/office/drawing/2014/main" id="{9E5AAA36-0EF2-5C7D-9806-8453B19C225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690688"/>
            <a:ext cx="6344720" cy="4551064"/>
          </a:xfrm>
        </p:spPr>
      </p:pic>
      <p:pic>
        <p:nvPicPr>
          <p:cNvPr id="9" name="Content Placeholder 8">
            <a:extLst>
              <a:ext uri="{FF2B5EF4-FFF2-40B4-BE49-F238E27FC236}">
                <a16:creationId xmlns:a16="http://schemas.microsoft.com/office/drawing/2014/main" id="{B546B859-5477-770A-0283-5DD6DE3E586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86048" y="1690688"/>
            <a:ext cx="5805952" cy="4551064"/>
          </a:xfrm>
        </p:spPr>
      </p:pic>
      <p:sp>
        <p:nvSpPr>
          <p:cNvPr id="5" name="Slide Number Placeholder 4">
            <a:extLst>
              <a:ext uri="{FF2B5EF4-FFF2-40B4-BE49-F238E27FC236}">
                <a16:creationId xmlns:a16="http://schemas.microsoft.com/office/drawing/2014/main" id="{AA0FF7B7-DDF3-C4D1-6C96-5B64D7B55BC8}"/>
              </a:ext>
            </a:extLst>
          </p:cNvPr>
          <p:cNvSpPr>
            <a:spLocks noGrp="1"/>
          </p:cNvSpPr>
          <p:nvPr>
            <p:ph type="sldNum" sz="quarter" idx="10"/>
          </p:nvPr>
        </p:nvSpPr>
        <p:spPr/>
        <p:txBody>
          <a:bodyPr/>
          <a:lstStyle/>
          <a:p>
            <a:pPr>
              <a:defRPr/>
            </a:pPr>
            <a:fld id="{222C2B47-41F2-42A5-AA41-34CCD9669551}" type="slidenum">
              <a:rPr lang="en-US" smtClean="0"/>
              <a:t>19</a:t>
            </a:fld>
            <a:endParaRPr lang="en-US"/>
          </a:p>
        </p:txBody>
      </p:sp>
    </p:spTree>
    <p:extLst>
      <p:ext uri="{BB962C8B-B14F-4D97-AF65-F5344CB8AC3E}">
        <p14:creationId xmlns:p14="http://schemas.microsoft.com/office/powerpoint/2010/main" val="243342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B94B21-D6B7-DFC0-69BE-6DE698B87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2818" y="-42831"/>
            <a:ext cx="3465468" cy="2732058"/>
          </a:xfrm>
          <a:prstGeom prst="rect">
            <a:avLst/>
          </a:prstGeom>
        </p:spPr>
      </p:pic>
      <p:pic>
        <p:nvPicPr>
          <p:cNvPr id="3" name="Picture 2">
            <a:extLst>
              <a:ext uri="{FF2B5EF4-FFF2-40B4-BE49-F238E27FC236}">
                <a16:creationId xmlns:a16="http://schemas.microsoft.com/office/drawing/2014/main" id="{645B6820-5FB2-8A32-4E50-004EBB5E5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828" y="2679485"/>
            <a:ext cx="5029458" cy="4178515"/>
          </a:xfrm>
          <a:prstGeom prst="rect">
            <a:avLst/>
          </a:prstGeom>
        </p:spPr>
      </p:pic>
      <p:sp>
        <p:nvSpPr>
          <p:cNvPr id="4" name="Title 3">
            <a:extLst>
              <a:ext uri="{FF2B5EF4-FFF2-40B4-BE49-F238E27FC236}">
                <a16:creationId xmlns:a16="http://schemas.microsoft.com/office/drawing/2014/main" id="{B2CA081E-B829-E7BA-9104-85EC51FE73A0}"/>
              </a:ext>
            </a:extLst>
          </p:cNvPr>
          <p:cNvSpPr>
            <a:spLocks noGrp="1"/>
          </p:cNvSpPr>
          <p:nvPr>
            <p:ph type="title"/>
          </p:nvPr>
        </p:nvSpPr>
        <p:spPr>
          <a:xfrm>
            <a:off x="130628" y="-183015"/>
            <a:ext cx="10515600" cy="1042986"/>
          </a:xfrm>
        </p:spPr>
        <p:txBody>
          <a:bodyPr/>
          <a:lstStyle/>
          <a:p>
            <a:pPr>
              <a:defRPr/>
            </a:pPr>
            <a:r>
              <a:rPr lang="en-US" sz="2800" dirty="0"/>
              <a:t>Virus de la fièvre catarrhale du mouton (FCM-3) en Europe</a:t>
            </a:r>
            <a:endParaRPr lang="en-CA" sz="2800" dirty="0"/>
          </a:p>
        </p:txBody>
      </p:sp>
      <p:sp>
        <p:nvSpPr>
          <p:cNvPr id="18435" name="Content Placeholder 9">
            <a:extLst>
              <a:ext uri="{FF2B5EF4-FFF2-40B4-BE49-F238E27FC236}">
                <a16:creationId xmlns:a16="http://schemas.microsoft.com/office/drawing/2014/main" id="{AF04A97E-368E-6495-EAEA-6C55A9AAC1D3}"/>
              </a:ext>
            </a:extLst>
          </p:cNvPr>
          <p:cNvSpPr>
            <a:spLocks noGrp="1"/>
          </p:cNvSpPr>
          <p:nvPr>
            <p:ph sz="half" idx="1"/>
          </p:nvPr>
        </p:nvSpPr>
        <p:spPr>
          <a:xfrm>
            <a:off x="218858" y="859971"/>
            <a:ext cx="8121953" cy="5406912"/>
          </a:xfrm>
        </p:spPr>
        <p:txBody>
          <a:bodyPr/>
          <a:lstStyle/>
          <a:p>
            <a:pPr>
              <a:defRPr/>
            </a:pPr>
            <a:r>
              <a:rPr lang="en-CA" altLang="en-US" sz="2600" dirty="0"/>
              <a:t>Première déclaration le 5 septembre 2023 aux Pays-Bas</a:t>
            </a:r>
          </a:p>
          <a:p>
            <a:pPr>
              <a:defRPr/>
            </a:pPr>
            <a:r>
              <a:rPr lang="en-CA" altLang="en-US" sz="2600" dirty="0"/>
              <a:t>La source de l'infection n'a jamais été identifiée</a:t>
            </a:r>
          </a:p>
          <a:p>
            <a:pPr>
              <a:defRPr/>
            </a:pPr>
            <a:r>
              <a:rPr lang="en-CA" altLang="en-US" sz="2600" dirty="0"/>
              <a:t>Des cas ont continué à être signalés tout au long de l'hiver, mais leur nombre a considérablement diminué.</a:t>
            </a:r>
          </a:p>
          <a:p>
            <a:pPr>
              <a:defRPr/>
            </a:pPr>
            <a:endParaRPr lang="en-CA" altLang="en-US" dirty="0"/>
          </a:p>
          <a:p>
            <a:pPr>
              <a:defRPr/>
            </a:pPr>
            <a:endParaRPr lang="en-CA" altLang="en-US" dirty="0"/>
          </a:p>
          <a:p>
            <a:pPr lvl="1">
              <a:defRPr/>
            </a:pPr>
            <a:endParaRPr lang="en-CA" altLang="en-US" dirty="0"/>
          </a:p>
        </p:txBody>
      </p:sp>
      <p:sp>
        <p:nvSpPr>
          <p:cNvPr id="8" name="TextBox 7">
            <a:extLst>
              <a:ext uri="{FF2B5EF4-FFF2-40B4-BE49-F238E27FC236}">
                <a16:creationId xmlns:a16="http://schemas.microsoft.com/office/drawing/2014/main" id="{4ED53C19-761D-A8B4-BEE3-4CEF15B0470C}"/>
              </a:ext>
            </a:extLst>
          </p:cNvPr>
          <p:cNvSpPr txBox="1"/>
          <p:nvPr/>
        </p:nvSpPr>
        <p:spPr>
          <a:xfrm>
            <a:off x="470113" y="6403868"/>
            <a:ext cx="6310422" cy="369332"/>
          </a:xfrm>
          <a:prstGeom prst="rect">
            <a:avLst/>
          </a:prstGeom>
          <a:noFill/>
        </p:spPr>
        <p:txBody>
          <a:bodyPr wrap="square">
            <a:spAutoFit/>
          </a:bodyPr>
          <a:lstStyle/>
          <a:p>
            <a:r>
              <a:rPr lang="en-US" dirty="0">
                <a:hlinkClick r:id="rId5"/>
              </a:rPr>
              <a:t>Empres-Plus</a:t>
            </a:r>
            <a:endParaRPr lang="en-CA" dirty="0"/>
          </a:p>
        </p:txBody>
      </p:sp>
      <p:pic>
        <p:nvPicPr>
          <p:cNvPr id="9" name="Picture 8">
            <a:extLst>
              <a:ext uri="{FF2B5EF4-FFF2-40B4-BE49-F238E27FC236}">
                <a16:creationId xmlns:a16="http://schemas.microsoft.com/office/drawing/2014/main" id="{5BEE6D7C-4F32-F15A-7533-E3C205D15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80" y="2995340"/>
            <a:ext cx="4921459" cy="3271543"/>
          </a:xfrm>
          <a:prstGeom prst="rect">
            <a:avLst/>
          </a:prstGeom>
          <a:ln>
            <a:solidFill>
              <a:schemeClr val="tx1"/>
            </a:solidFill>
          </a:ln>
        </p:spPr>
      </p:pic>
      <p:sp>
        <p:nvSpPr>
          <p:cNvPr id="14" name="TextBox 13">
            <a:extLst>
              <a:ext uri="{FF2B5EF4-FFF2-40B4-BE49-F238E27FC236}">
                <a16:creationId xmlns:a16="http://schemas.microsoft.com/office/drawing/2014/main" id="{607975D2-B13F-3749-0560-7C0F68170735}"/>
              </a:ext>
            </a:extLst>
          </p:cNvPr>
          <p:cNvSpPr txBox="1"/>
          <p:nvPr/>
        </p:nvSpPr>
        <p:spPr>
          <a:xfrm>
            <a:off x="7540630" y="6377775"/>
            <a:ext cx="4909980" cy="369332"/>
          </a:xfrm>
          <a:prstGeom prst="rect">
            <a:avLst/>
          </a:prstGeom>
          <a:noFill/>
        </p:spPr>
        <p:txBody>
          <a:bodyPr wrap="square" rtlCol="0">
            <a:spAutoFit/>
          </a:bodyPr>
          <a:lstStyle/>
          <a:p>
            <a:r>
              <a:rPr lang="en-CA" b="1" dirty="0">
                <a:highlight>
                  <a:srgbClr val="C0C0C0"/>
                </a:highlight>
              </a:rPr>
              <a:t>FCM-3 1er septembre 2024 - 31 décembre 2024</a:t>
            </a:r>
          </a:p>
        </p:txBody>
      </p:sp>
      <p:sp>
        <p:nvSpPr>
          <p:cNvPr id="17" name="TextBox 16">
            <a:extLst>
              <a:ext uri="{FF2B5EF4-FFF2-40B4-BE49-F238E27FC236}">
                <a16:creationId xmlns:a16="http://schemas.microsoft.com/office/drawing/2014/main" id="{F91630DE-947A-212D-2650-64F40D67B1F0}"/>
              </a:ext>
            </a:extLst>
          </p:cNvPr>
          <p:cNvSpPr txBox="1"/>
          <p:nvPr/>
        </p:nvSpPr>
        <p:spPr>
          <a:xfrm>
            <a:off x="8754348" y="2340931"/>
            <a:ext cx="3449534" cy="338554"/>
          </a:xfrm>
          <a:prstGeom prst="rect">
            <a:avLst/>
          </a:prstGeom>
          <a:noFill/>
        </p:spPr>
        <p:txBody>
          <a:bodyPr wrap="none" rtlCol="0">
            <a:spAutoFit/>
          </a:bodyPr>
          <a:lstStyle/>
          <a:p>
            <a:r>
              <a:rPr lang="en-CA" sz="1600" b="1" dirty="0">
                <a:highlight>
                  <a:srgbClr val="C0C0C0"/>
                </a:highlight>
              </a:rPr>
              <a:t>FCM-3 1er janvier 2025 - 25 mars 2025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4EED5-94C6-23C8-3334-A3321186A246}"/>
              </a:ext>
            </a:extLst>
          </p:cNvPr>
          <p:cNvSpPr>
            <a:spLocks noGrp="1"/>
          </p:cNvSpPr>
          <p:nvPr>
            <p:ph type="title"/>
          </p:nvPr>
        </p:nvSpPr>
        <p:spPr>
          <a:xfrm>
            <a:off x="890832" y="136525"/>
            <a:ext cx="10515600" cy="937419"/>
          </a:xfrm>
        </p:spPr>
        <p:txBody>
          <a:bodyPr/>
          <a:lstStyle/>
          <a:p>
            <a:r>
              <a:rPr lang="en-CA"/>
              <a:t>Fièvre aphteuse Hongrie</a:t>
            </a:r>
            <a:endParaRPr lang="en-CA" dirty="0"/>
          </a:p>
        </p:txBody>
      </p:sp>
      <p:sp>
        <p:nvSpPr>
          <p:cNvPr id="3" name="Content Placeholder 2">
            <a:extLst>
              <a:ext uri="{FF2B5EF4-FFF2-40B4-BE49-F238E27FC236}">
                <a16:creationId xmlns:a16="http://schemas.microsoft.com/office/drawing/2014/main" id="{E279C43A-F283-A291-BCB8-04E8CF9A947F}"/>
              </a:ext>
            </a:extLst>
          </p:cNvPr>
          <p:cNvSpPr>
            <a:spLocks noGrp="1"/>
          </p:cNvSpPr>
          <p:nvPr>
            <p:ph sz="half" idx="1"/>
          </p:nvPr>
        </p:nvSpPr>
        <p:spPr>
          <a:xfrm>
            <a:off x="715650" y="1253331"/>
            <a:ext cx="5456549" cy="4923632"/>
          </a:xfrm>
        </p:spPr>
        <p:txBody>
          <a:bodyPr/>
          <a:lstStyle/>
          <a:p>
            <a:pPr marL="0" indent="0">
              <a:buNone/>
            </a:pPr>
            <a:r>
              <a:rPr lang="en-US" sz="2400" b="0" i="0" u="none" strike="noStrike" baseline="0">
                <a:latin typeface="Calibri" panose="020F0502020204030204" pitchFamily="34" charset="0"/>
              </a:rPr>
              <a:t>Le laboratoire national de référence hongrois a identifié le sérotype du virus :</a:t>
            </a:r>
          </a:p>
          <a:p>
            <a:r>
              <a:rPr lang="en-CA" sz="2400" b="1" i="0" u="none" strike="noStrike" baseline="0">
                <a:latin typeface="Calibri" panose="020F0502020204030204" pitchFamily="34" charset="0"/>
              </a:rPr>
              <a:t>Sérotype O</a:t>
            </a:r>
            <a:endParaRPr lang="en-CA" sz="2400" b="0" i="0" u="none" strike="noStrike" baseline="0">
              <a:latin typeface="Calibri" panose="020F0502020204030204" pitchFamily="34" charset="0"/>
            </a:endParaRPr>
          </a:p>
          <a:p>
            <a:r>
              <a:rPr lang="en-US" sz="2400" b="0" i="0" u="none" strike="noStrike" baseline="0">
                <a:latin typeface="Calibri" panose="020F0502020204030204" pitchFamily="34" charset="0"/>
              </a:rPr>
              <a:t>Sa séquence présente la plus grande similarité avec une souche isolée au Pakistan en 2017-18 (98-99%).</a:t>
            </a:r>
          </a:p>
          <a:p>
            <a:r>
              <a:rPr lang="en-US" sz="2400" b="0" i="0" u="none" strike="noStrike" baseline="0">
                <a:latin typeface="Calibri" panose="020F0502020204030204" pitchFamily="34" charset="0"/>
              </a:rPr>
              <a:t>Le sous-type des souches est FMDV/O/ME-SA/Pan-Asia2/ANT-10.</a:t>
            </a:r>
          </a:p>
          <a:p>
            <a:r>
              <a:rPr lang="en-US" sz="2400" b="0" i="0" u="none" strike="noStrike" baseline="0">
                <a:latin typeface="Calibri" panose="020F0502020204030204" pitchFamily="34" charset="0"/>
              </a:rPr>
              <a:t>L'analyse complète par le laboratoire de référence de l'Union européenne est en cours.</a:t>
            </a:r>
            <a:endParaRPr lang="en-CA" sz="2400"/>
          </a:p>
          <a:p>
            <a:endParaRPr lang="en-CA" sz="2400" dirty="0"/>
          </a:p>
        </p:txBody>
      </p:sp>
      <p:sp>
        <p:nvSpPr>
          <p:cNvPr id="5" name="Slide Number Placeholder 4">
            <a:extLst>
              <a:ext uri="{FF2B5EF4-FFF2-40B4-BE49-F238E27FC236}">
                <a16:creationId xmlns:a16="http://schemas.microsoft.com/office/drawing/2014/main" id="{35E6F5EA-5554-51C0-9F20-B9E5DFFE8A19}"/>
              </a:ext>
            </a:extLst>
          </p:cNvPr>
          <p:cNvSpPr>
            <a:spLocks noGrp="1"/>
          </p:cNvSpPr>
          <p:nvPr>
            <p:ph type="sldNum" sz="quarter" idx="10"/>
          </p:nvPr>
        </p:nvSpPr>
        <p:spPr/>
        <p:txBody>
          <a:bodyPr/>
          <a:lstStyle/>
          <a:p>
            <a:pPr>
              <a:defRPr/>
            </a:pPr>
            <a:fld id="{222C2B47-41F2-42A5-AA41-34CCD9669551}" type="slidenum">
              <a:rPr lang="en-US" smtClean="0"/>
              <a:t>20</a:t>
            </a:fld>
            <a:endParaRPr lang="en-US"/>
          </a:p>
        </p:txBody>
      </p:sp>
      <p:pic>
        <p:nvPicPr>
          <p:cNvPr id="7" name="Content Placeholder 6">
            <a:extLst>
              <a:ext uri="{FF2B5EF4-FFF2-40B4-BE49-F238E27FC236}">
                <a16:creationId xmlns:a16="http://schemas.microsoft.com/office/drawing/2014/main" id="{57CD2171-7605-6707-49ED-67D71DBF920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89221" y="1876425"/>
            <a:ext cx="6101998" cy="3267075"/>
          </a:xfrm>
          <a:prstGeom prst="rect">
            <a:avLst/>
          </a:prstGeom>
          <a:ln w="28575">
            <a:solidFill>
              <a:schemeClr val="tx1"/>
            </a:solidFill>
          </a:ln>
        </p:spPr>
      </p:pic>
    </p:spTree>
    <p:extLst>
      <p:ext uri="{BB962C8B-B14F-4D97-AF65-F5344CB8AC3E}">
        <p14:creationId xmlns:p14="http://schemas.microsoft.com/office/powerpoint/2010/main" val="1828294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3C6D-B102-2B59-7BCA-C04CB55606E4}"/>
              </a:ext>
            </a:extLst>
          </p:cNvPr>
          <p:cNvSpPr>
            <a:spLocks noGrp="1"/>
          </p:cNvSpPr>
          <p:nvPr>
            <p:ph type="title"/>
          </p:nvPr>
        </p:nvSpPr>
        <p:spPr>
          <a:xfrm>
            <a:off x="85132" y="136525"/>
            <a:ext cx="5354053" cy="1325563"/>
          </a:xfrm>
        </p:spPr>
        <p:txBody>
          <a:bodyPr/>
          <a:lstStyle/>
          <a:p>
            <a:r>
              <a:rPr lang="en-US" sz="3200" dirty="0">
                <a:ea typeface="Calibri"/>
                <a:cs typeface="Calibri"/>
              </a:rPr>
              <a:t>Slovaquie - 21 mars 2025</a:t>
            </a:r>
            <a:endParaRPr lang="en-US" sz="3200" dirty="0"/>
          </a:p>
        </p:txBody>
      </p:sp>
      <p:sp>
        <p:nvSpPr>
          <p:cNvPr id="3" name="Content Placeholder 2">
            <a:extLst>
              <a:ext uri="{FF2B5EF4-FFF2-40B4-BE49-F238E27FC236}">
                <a16:creationId xmlns:a16="http://schemas.microsoft.com/office/drawing/2014/main" id="{B403FD90-ECD1-C286-0FFD-9217C093D722}"/>
              </a:ext>
            </a:extLst>
          </p:cNvPr>
          <p:cNvSpPr>
            <a:spLocks noGrp="1"/>
          </p:cNvSpPr>
          <p:nvPr>
            <p:ph sz="half" idx="1"/>
          </p:nvPr>
        </p:nvSpPr>
        <p:spPr>
          <a:xfrm>
            <a:off x="335791" y="1381125"/>
            <a:ext cx="4852737" cy="4795838"/>
          </a:xfrm>
        </p:spPr>
        <p:txBody>
          <a:bodyPr/>
          <a:lstStyle/>
          <a:p>
            <a:r>
              <a:rPr lang="en-US" dirty="0">
                <a:ea typeface="Calibri"/>
                <a:cs typeface="Calibri"/>
              </a:rPr>
              <a:t>3 fermes laitières</a:t>
            </a:r>
          </a:p>
          <a:p>
            <a:pPr lvl="1"/>
            <a:r>
              <a:rPr lang="en-US" dirty="0">
                <a:ea typeface="Calibri"/>
                <a:cs typeface="Calibri"/>
              </a:rPr>
              <a:t>1311 bovins, 3 cas</a:t>
            </a:r>
          </a:p>
          <a:p>
            <a:pPr lvl="1"/>
            <a:r>
              <a:rPr lang="en-US" dirty="0">
                <a:ea typeface="Calibri"/>
                <a:cs typeface="Calibri"/>
              </a:rPr>
              <a:t>790 bovins, 5 cas</a:t>
            </a:r>
          </a:p>
          <a:p>
            <a:pPr lvl="1"/>
            <a:r>
              <a:rPr lang="en-US" dirty="0">
                <a:ea typeface="Calibri"/>
                <a:cs typeface="Calibri"/>
              </a:rPr>
              <a:t>670 bovins, 4 cas</a:t>
            </a:r>
          </a:p>
          <a:p>
            <a:r>
              <a:rPr lang="en-US" dirty="0">
                <a:ea typeface="Calibri"/>
                <a:cs typeface="Calibri"/>
              </a:rPr>
              <a:t>(1699 bovins laitiers, 501 veaux, 492 génisses, 79 taureaux)</a:t>
            </a:r>
          </a:p>
          <a:p>
            <a:endParaRPr lang="en-US" dirty="0">
              <a:ea typeface="Calibri"/>
              <a:cs typeface="Calibri"/>
            </a:endParaRPr>
          </a:p>
          <a:p>
            <a:r>
              <a:rPr lang="en-US" dirty="0">
                <a:ea typeface="Calibri"/>
                <a:cs typeface="Calibri"/>
              </a:rPr>
              <a:t>Mesures de contrôle imposées à l'ensemble du pays</a:t>
            </a:r>
          </a:p>
        </p:txBody>
      </p:sp>
      <p:pic>
        <p:nvPicPr>
          <p:cNvPr id="6" name="Content Placeholder 5" descr="A map of a city&#10;&#10;AI-generated content may be incorrect.">
            <a:hlinkClick r:id="rId2"/>
            <a:extLst>
              <a:ext uri="{FF2B5EF4-FFF2-40B4-BE49-F238E27FC236}">
                <a16:creationId xmlns:a16="http://schemas.microsoft.com/office/drawing/2014/main" id="{40913269-81E7-FC5C-2B36-C7ADE87BF8F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84675" y="1295401"/>
            <a:ext cx="6722193" cy="4627976"/>
          </a:xfrm>
          <a:ln w="28575">
            <a:solidFill>
              <a:schemeClr val="tx1"/>
            </a:solidFill>
          </a:ln>
        </p:spPr>
      </p:pic>
      <p:sp>
        <p:nvSpPr>
          <p:cNvPr id="5" name="Slide Number Placeholder 4">
            <a:extLst>
              <a:ext uri="{FF2B5EF4-FFF2-40B4-BE49-F238E27FC236}">
                <a16:creationId xmlns:a16="http://schemas.microsoft.com/office/drawing/2014/main" id="{CC905B33-286B-0E15-BF90-655B5F79C660}"/>
              </a:ext>
            </a:extLst>
          </p:cNvPr>
          <p:cNvSpPr>
            <a:spLocks noGrp="1"/>
          </p:cNvSpPr>
          <p:nvPr>
            <p:ph type="sldNum" sz="quarter" idx="10"/>
          </p:nvPr>
        </p:nvSpPr>
        <p:spPr/>
        <p:txBody>
          <a:bodyPr/>
          <a:lstStyle/>
          <a:p>
            <a:pPr>
              <a:defRPr/>
            </a:pPr>
            <a:fld id="{2F2B8BD9-90B8-4ABE-A5AC-BC96371B3C00}" type="slidenum">
              <a:rPr lang="en-US" altLang="en-US"/>
              <a:t>21</a:t>
            </a:fld>
            <a:endParaRPr lang="en-US" altLang="en-US"/>
          </a:p>
        </p:txBody>
      </p:sp>
      <p:sp>
        <p:nvSpPr>
          <p:cNvPr id="4" name="TextBox 3">
            <a:extLst>
              <a:ext uri="{FF2B5EF4-FFF2-40B4-BE49-F238E27FC236}">
                <a16:creationId xmlns:a16="http://schemas.microsoft.com/office/drawing/2014/main" id="{27C78311-D2D8-F04C-65C1-CF66F34052FD}"/>
              </a:ext>
            </a:extLst>
          </p:cNvPr>
          <p:cNvSpPr txBox="1"/>
          <p:nvPr/>
        </p:nvSpPr>
        <p:spPr>
          <a:xfrm>
            <a:off x="3722403" y="1506022"/>
            <a:ext cx="820225" cy="369332"/>
          </a:xfrm>
          <a:prstGeom prst="rect">
            <a:avLst/>
          </a:prstGeom>
          <a:noFill/>
        </p:spPr>
        <p:txBody>
          <a:bodyPr wrap="none" rtlCol="0">
            <a:spAutoFit/>
          </a:bodyPr>
          <a:lstStyle/>
          <a:p>
            <a:r>
              <a:rPr lang="en-CA" dirty="0">
                <a:hlinkClick r:id="rId2"/>
              </a:rPr>
              <a:t>WAHIS</a:t>
            </a:r>
            <a:endParaRPr lang="en-CA" dirty="0"/>
          </a:p>
        </p:txBody>
      </p:sp>
    </p:spTree>
    <p:extLst>
      <p:ext uri="{BB962C8B-B14F-4D97-AF65-F5344CB8AC3E}">
        <p14:creationId xmlns:p14="http://schemas.microsoft.com/office/powerpoint/2010/main" val="2022293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777C-D80F-4E64-F8BA-1A992FFDE81B}"/>
              </a:ext>
            </a:extLst>
          </p:cNvPr>
          <p:cNvSpPr>
            <a:spLocks noGrp="1"/>
          </p:cNvSpPr>
          <p:nvPr>
            <p:ph type="title"/>
          </p:nvPr>
        </p:nvSpPr>
        <p:spPr/>
        <p:txBody>
          <a:bodyPr/>
          <a:lstStyle/>
          <a:p>
            <a:endParaRPr lang="en-CA" dirty="0"/>
          </a:p>
        </p:txBody>
      </p:sp>
      <p:pic>
        <p:nvPicPr>
          <p:cNvPr id="7" name="Content Placeholder 6">
            <a:extLst>
              <a:ext uri="{FF2B5EF4-FFF2-40B4-BE49-F238E27FC236}">
                <a16:creationId xmlns:a16="http://schemas.microsoft.com/office/drawing/2014/main" id="{20266C9C-DB42-54D3-0B57-E49F823AF9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12346862" cy="6721475"/>
          </a:xfrm>
        </p:spPr>
      </p:pic>
      <p:sp>
        <p:nvSpPr>
          <p:cNvPr id="5" name="Slide Number Placeholder 4">
            <a:extLst>
              <a:ext uri="{FF2B5EF4-FFF2-40B4-BE49-F238E27FC236}">
                <a16:creationId xmlns:a16="http://schemas.microsoft.com/office/drawing/2014/main" id="{7197449A-212F-5A3D-8605-66D5E0548FC9}"/>
              </a:ext>
            </a:extLst>
          </p:cNvPr>
          <p:cNvSpPr>
            <a:spLocks noGrp="1"/>
          </p:cNvSpPr>
          <p:nvPr>
            <p:ph type="sldNum" sz="quarter" idx="10"/>
          </p:nvPr>
        </p:nvSpPr>
        <p:spPr/>
        <p:txBody>
          <a:bodyPr/>
          <a:lstStyle/>
          <a:p>
            <a:pPr>
              <a:defRPr/>
            </a:pPr>
            <a:fld id="{222C2B47-41F2-42A5-AA41-34CCD9669551}" type="slidenum">
              <a:rPr lang="en-US" smtClean="0"/>
              <a:t>22</a:t>
            </a:fld>
            <a:endParaRPr lang="en-US"/>
          </a:p>
        </p:txBody>
      </p:sp>
      <p:sp>
        <p:nvSpPr>
          <p:cNvPr id="4" name="TextBox 3">
            <a:extLst>
              <a:ext uri="{FF2B5EF4-FFF2-40B4-BE49-F238E27FC236}">
                <a16:creationId xmlns:a16="http://schemas.microsoft.com/office/drawing/2014/main" id="{EAD252AD-95C9-A143-3CE6-38FC6CCF2E48}"/>
              </a:ext>
            </a:extLst>
          </p:cNvPr>
          <p:cNvSpPr txBox="1"/>
          <p:nvPr/>
        </p:nvSpPr>
        <p:spPr>
          <a:xfrm>
            <a:off x="307110" y="5987018"/>
            <a:ext cx="6266872" cy="369332"/>
          </a:xfrm>
          <a:prstGeom prst="rect">
            <a:avLst/>
          </a:prstGeom>
          <a:noFill/>
        </p:spPr>
        <p:txBody>
          <a:bodyPr wrap="square">
            <a:spAutoFit/>
          </a:bodyPr>
          <a:lstStyle/>
          <a:p>
            <a:r>
              <a:rPr lang="en-US" dirty="0">
                <a:hlinkClick r:id="rId3"/>
              </a:rPr>
              <a:t>Presentations - European Commission</a:t>
            </a:r>
            <a:endParaRPr lang="en-CA" dirty="0"/>
          </a:p>
        </p:txBody>
      </p:sp>
    </p:spTree>
    <p:extLst>
      <p:ext uri="{BB962C8B-B14F-4D97-AF65-F5344CB8AC3E}">
        <p14:creationId xmlns:p14="http://schemas.microsoft.com/office/powerpoint/2010/main" val="3063375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7472-75A5-DD26-7F85-B9712EA4A7FA}"/>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94151718-64EE-00DF-E72E-7F0C605F0CAF}"/>
              </a:ext>
            </a:extLst>
          </p:cNvPr>
          <p:cNvSpPr>
            <a:spLocks noGrp="1"/>
          </p:cNvSpPr>
          <p:nvPr>
            <p:ph sz="half" idx="1"/>
          </p:nvPr>
        </p:nvSpPr>
        <p:spPr/>
        <p:txBody>
          <a:bodyPr/>
          <a:lstStyle/>
          <a:p>
            <a:endParaRPr lang="en-CA"/>
          </a:p>
        </p:txBody>
      </p:sp>
      <p:sp>
        <p:nvSpPr>
          <p:cNvPr id="4" name="Content Placeholder 3">
            <a:extLst>
              <a:ext uri="{FF2B5EF4-FFF2-40B4-BE49-F238E27FC236}">
                <a16:creationId xmlns:a16="http://schemas.microsoft.com/office/drawing/2014/main" id="{FC85BD38-C6DE-5154-11E6-94591BD0A763}"/>
              </a:ext>
            </a:extLst>
          </p:cNvPr>
          <p:cNvSpPr>
            <a:spLocks noGrp="1"/>
          </p:cNvSpPr>
          <p:nvPr>
            <p:ph sz="half" idx="2"/>
          </p:nvPr>
        </p:nvSpPr>
        <p:spPr/>
        <p:txBody>
          <a:bodyPr/>
          <a:lstStyle/>
          <a:p>
            <a:endParaRPr lang="en-CA"/>
          </a:p>
        </p:txBody>
      </p:sp>
      <p:sp>
        <p:nvSpPr>
          <p:cNvPr id="5" name="Slide Number Placeholder 4">
            <a:extLst>
              <a:ext uri="{FF2B5EF4-FFF2-40B4-BE49-F238E27FC236}">
                <a16:creationId xmlns:a16="http://schemas.microsoft.com/office/drawing/2014/main" id="{BB086CF2-DBB2-4185-FDAE-6911BF086880}"/>
              </a:ext>
            </a:extLst>
          </p:cNvPr>
          <p:cNvSpPr>
            <a:spLocks noGrp="1"/>
          </p:cNvSpPr>
          <p:nvPr>
            <p:ph type="sldNum" sz="quarter" idx="10"/>
          </p:nvPr>
        </p:nvSpPr>
        <p:spPr/>
        <p:txBody>
          <a:bodyPr/>
          <a:lstStyle/>
          <a:p>
            <a:pPr>
              <a:defRPr/>
            </a:pPr>
            <a:fld id="{222C2B47-41F2-42A5-AA41-34CCD9669551}" type="slidenum">
              <a:rPr lang="en-US" smtClean="0"/>
              <a:t>23</a:t>
            </a:fld>
            <a:endParaRPr lang="en-US"/>
          </a:p>
        </p:txBody>
      </p:sp>
      <p:pic>
        <p:nvPicPr>
          <p:cNvPr id="7" name="Picture 6">
            <a:extLst>
              <a:ext uri="{FF2B5EF4-FFF2-40B4-BE49-F238E27FC236}">
                <a16:creationId xmlns:a16="http://schemas.microsoft.com/office/drawing/2014/main" id="{4A1803D9-B920-3ECE-DE7F-AF41EC9A4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5" y="-1"/>
            <a:ext cx="12016664" cy="6721475"/>
          </a:xfrm>
          <a:prstGeom prst="rect">
            <a:avLst/>
          </a:prstGeom>
        </p:spPr>
      </p:pic>
    </p:spTree>
    <p:extLst>
      <p:ext uri="{BB962C8B-B14F-4D97-AF65-F5344CB8AC3E}">
        <p14:creationId xmlns:p14="http://schemas.microsoft.com/office/powerpoint/2010/main" val="2016165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DC1-3C3D-8821-EC44-11D6245A5DCD}"/>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808DD36C-8C46-59EE-DEFC-85F259FB05B6}"/>
              </a:ext>
            </a:extLst>
          </p:cNvPr>
          <p:cNvSpPr>
            <a:spLocks noGrp="1"/>
          </p:cNvSpPr>
          <p:nvPr>
            <p:ph sz="half" idx="1"/>
          </p:nvPr>
        </p:nvSpPr>
        <p:spPr/>
        <p:txBody>
          <a:bodyPr/>
          <a:lstStyle/>
          <a:p>
            <a:endParaRPr lang="en-CA"/>
          </a:p>
        </p:txBody>
      </p:sp>
      <p:sp>
        <p:nvSpPr>
          <p:cNvPr id="4" name="Content Placeholder 3">
            <a:extLst>
              <a:ext uri="{FF2B5EF4-FFF2-40B4-BE49-F238E27FC236}">
                <a16:creationId xmlns:a16="http://schemas.microsoft.com/office/drawing/2014/main" id="{14D6782F-119C-C244-0624-230DC7BF371E}"/>
              </a:ext>
            </a:extLst>
          </p:cNvPr>
          <p:cNvSpPr>
            <a:spLocks noGrp="1"/>
          </p:cNvSpPr>
          <p:nvPr>
            <p:ph sz="half" idx="2"/>
          </p:nvPr>
        </p:nvSpPr>
        <p:spPr/>
        <p:txBody>
          <a:bodyPr/>
          <a:lstStyle/>
          <a:p>
            <a:endParaRPr lang="en-CA"/>
          </a:p>
        </p:txBody>
      </p:sp>
      <p:sp>
        <p:nvSpPr>
          <p:cNvPr id="5" name="Slide Number Placeholder 4">
            <a:extLst>
              <a:ext uri="{FF2B5EF4-FFF2-40B4-BE49-F238E27FC236}">
                <a16:creationId xmlns:a16="http://schemas.microsoft.com/office/drawing/2014/main" id="{6E90F3BE-1718-936F-E8B9-1CF992720AC8}"/>
              </a:ext>
            </a:extLst>
          </p:cNvPr>
          <p:cNvSpPr>
            <a:spLocks noGrp="1"/>
          </p:cNvSpPr>
          <p:nvPr>
            <p:ph type="sldNum" sz="quarter" idx="10"/>
          </p:nvPr>
        </p:nvSpPr>
        <p:spPr/>
        <p:txBody>
          <a:bodyPr/>
          <a:lstStyle/>
          <a:p>
            <a:pPr>
              <a:defRPr/>
            </a:pPr>
            <a:fld id="{222C2B47-41F2-42A5-AA41-34CCD9669551}" type="slidenum">
              <a:rPr lang="en-US" smtClean="0"/>
              <a:t>24</a:t>
            </a:fld>
            <a:endParaRPr lang="en-US"/>
          </a:p>
        </p:txBody>
      </p:sp>
      <p:pic>
        <p:nvPicPr>
          <p:cNvPr id="7" name="Picture 6">
            <a:extLst>
              <a:ext uri="{FF2B5EF4-FFF2-40B4-BE49-F238E27FC236}">
                <a16:creationId xmlns:a16="http://schemas.microsoft.com/office/drawing/2014/main" id="{87F16286-F3D3-006F-0B60-BC296B5E8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62" y="0"/>
            <a:ext cx="11032476" cy="6262577"/>
          </a:xfrm>
          <a:prstGeom prst="rect">
            <a:avLst/>
          </a:prstGeom>
        </p:spPr>
      </p:pic>
      <p:sp>
        <p:nvSpPr>
          <p:cNvPr id="8" name="TextBox 7">
            <a:extLst>
              <a:ext uri="{FF2B5EF4-FFF2-40B4-BE49-F238E27FC236}">
                <a16:creationId xmlns:a16="http://schemas.microsoft.com/office/drawing/2014/main" id="{4ED8F344-916D-5598-E49D-0A3509F5EACB}"/>
              </a:ext>
            </a:extLst>
          </p:cNvPr>
          <p:cNvSpPr txBox="1"/>
          <p:nvPr/>
        </p:nvSpPr>
        <p:spPr>
          <a:xfrm>
            <a:off x="1085850" y="6356350"/>
            <a:ext cx="8100103" cy="369332"/>
          </a:xfrm>
          <a:prstGeom prst="rect">
            <a:avLst/>
          </a:prstGeom>
          <a:noFill/>
        </p:spPr>
        <p:txBody>
          <a:bodyPr wrap="none" rtlCol="0">
            <a:spAutoFit/>
          </a:bodyPr>
          <a:lstStyle/>
          <a:p>
            <a:r>
              <a:rPr lang="en-CA" dirty="0"/>
              <a:t>En supposant qu'ils vaccinent les animaux contre le sérotype O, mais le sérotype n'est pas encore connu.</a:t>
            </a:r>
          </a:p>
        </p:txBody>
      </p:sp>
    </p:spTree>
    <p:extLst>
      <p:ext uri="{BB962C8B-B14F-4D97-AF65-F5344CB8AC3E}">
        <p14:creationId xmlns:p14="http://schemas.microsoft.com/office/powerpoint/2010/main" val="3176015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C3B91F-763B-D57F-48D9-AF2643F2A864}"/>
              </a:ext>
            </a:extLst>
          </p:cNvPr>
          <p:cNvSpPr>
            <a:spLocks noGrp="1"/>
          </p:cNvSpPr>
          <p:nvPr>
            <p:ph type="title"/>
          </p:nvPr>
        </p:nvSpPr>
        <p:spPr>
          <a:xfrm>
            <a:off x="47167" y="0"/>
            <a:ext cx="11306633" cy="517236"/>
          </a:xfrm>
        </p:spPr>
        <p:txBody>
          <a:bodyPr/>
          <a:lstStyle/>
          <a:p>
            <a:r>
              <a:rPr lang="en-CA" sz="3200" dirty="0"/>
              <a:t>Cas de fièvre aphteuse dans le monde </a:t>
            </a:r>
            <a:r>
              <a:rPr lang="en-CA" sz="1800" dirty="0"/>
              <a:t>(depuis la dernière réunion de décembre 18)</a:t>
            </a:r>
            <a:endParaRPr lang="en-CA" sz="1800" b="1" dirty="0">
              <a:latin typeface="+mn-lt"/>
            </a:endParaRPr>
          </a:p>
        </p:txBody>
      </p:sp>
      <p:sp>
        <p:nvSpPr>
          <p:cNvPr id="4" name="Content Placeholder 3">
            <a:extLst>
              <a:ext uri="{FF2B5EF4-FFF2-40B4-BE49-F238E27FC236}">
                <a16:creationId xmlns:a16="http://schemas.microsoft.com/office/drawing/2014/main" id="{F9F0C421-E55F-2166-C202-135EA4236133}"/>
              </a:ext>
            </a:extLst>
          </p:cNvPr>
          <p:cNvSpPr>
            <a:spLocks noGrp="1"/>
          </p:cNvSpPr>
          <p:nvPr>
            <p:ph sz="half" idx="2"/>
          </p:nvPr>
        </p:nvSpPr>
        <p:spPr>
          <a:xfrm>
            <a:off x="7561576" y="350353"/>
            <a:ext cx="4741260" cy="4351338"/>
          </a:xfrm>
        </p:spPr>
        <p:txBody>
          <a:bodyPr/>
          <a:lstStyle/>
          <a:p>
            <a:pPr marL="0" indent="0">
              <a:buNone/>
            </a:pPr>
            <a:r>
              <a:rPr lang="en-CA" dirty="0"/>
              <a:t>L'Europe</a:t>
            </a:r>
          </a:p>
          <a:p>
            <a:pPr lvl="1"/>
            <a:r>
              <a:rPr lang="en-CA" sz="2200" dirty="0"/>
              <a:t>Allemagne 1 (O)</a:t>
            </a:r>
          </a:p>
          <a:p>
            <a:pPr lvl="1"/>
            <a:r>
              <a:rPr lang="en-CA" sz="2200" dirty="0"/>
              <a:t>Hongrie 1 (O)</a:t>
            </a:r>
          </a:p>
          <a:p>
            <a:pPr lvl="1"/>
            <a:r>
              <a:rPr lang="en-CA" sz="2200" dirty="0"/>
              <a:t>Slovaquie 3 ( ?)</a:t>
            </a:r>
          </a:p>
          <a:p>
            <a:pPr marL="0" indent="0">
              <a:buNone/>
            </a:pPr>
            <a:r>
              <a:rPr lang="en-CA" dirty="0"/>
              <a:t>Asie</a:t>
            </a:r>
          </a:p>
          <a:p>
            <a:pPr lvl="1"/>
            <a:r>
              <a:rPr lang="en-CA" sz="2200" dirty="0"/>
              <a:t>Corée du Sud 5( ?)</a:t>
            </a:r>
          </a:p>
          <a:p>
            <a:pPr lvl="1"/>
            <a:r>
              <a:rPr lang="en-CA" sz="2200" dirty="0"/>
              <a:t>Chine 1 (O)</a:t>
            </a:r>
          </a:p>
          <a:p>
            <a:pPr lvl="1"/>
            <a:r>
              <a:rPr lang="en-CA" sz="2200" dirty="0"/>
              <a:t>Indonésie 2 (O)</a:t>
            </a:r>
          </a:p>
          <a:p>
            <a:pPr marL="0" indent="0">
              <a:buNone/>
            </a:pPr>
            <a:r>
              <a:rPr lang="en-CA" dirty="0"/>
              <a:t>Moyen-Orient</a:t>
            </a:r>
          </a:p>
          <a:p>
            <a:pPr lvl="1"/>
            <a:r>
              <a:rPr lang="en-CA" sz="2200" dirty="0"/>
              <a:t>Israël 3(O + ?)</a:t>
            </a:r>
          </a:p>
          <a:p>
            <a:pPr lvl="1"/>
            <a:r>
              <a:rPr lang="en-CA" sz="2200" dirty="0"/>
              <a:t>Irak 2( ?) sous-estimation</a:t>
            </a:r>
          </a:p>
          <a:p>
            <a:pPr marL="0" indent="0">
              <a:buNone/>
            </a:pPr>
            <a:r>
              <a:rPr lang="en-CA" dirty="0"/>
              <a:t>Afrique</a:t>
            </a:r>
          </a:p>
          <a:p>
            <a:pPr lvl="1"/>
            <a:r>
              <a:rPr lang="en-CA" sz="2200" dirty="0"/>
              <a:t>Tunisie 29 (O)</a:t>
            </a:r>
          </a:p>
          <a:p>
            <a:pPr lvl="1"/>
            <a:r>
              <a:rPr lang="en-CA" sz="2200" dirty="0"/>
              <a:t>Afrique du Sud 6 (SAT-2)</a:t>
            </a:r>
          </a:p>
          <a:p>
            <a:pPr lvl="1"/>
            <a:r>
              <a:rPr lang="en-CA" sz="2200" dirty="0"/>
              <a:t>Libye 4(O)</a:t>
            </a:r>
          </a:p>
          <a:p>
            <a:pPr lvl="1"/>
            <a:r>
              <a:rPr lang="en-CA" sz="2200" dirty="0"/>
              <a:t>Algérie 2(O)</a:t>
            </a:r>
          </a:p>
        </p:txBody>
      </p:sp>
      <p:sp>
        <p:nvSpPr>
          <p:cNvPr id="5" name="Slide Number Placeholder 4">
            <a:extLst>
              <a:ext uri="{FF2B5EF4-FFF2-40B4-BE49-F238E27FC236}">
                <a16:creationId xmlns:a16="http://schemas.microsoft.com/office/drawing/2014/main" id="{29B9F51D-5907-F509-BA40-A27CC6005AAD}"/>
              </a:ext>
            </a:extLst>
          </p:cNvPr>
          <p:cNvSpPr>
            <a:spLocks noGrp="1"/>
          </p:cNvSpPr>
          <p:nvPr>
            <p:ph type="sldNum" sz="quarter" idx="12"/>
          </p:nvPr>
        </p:nvSpPr>
        <p:spPr>
          <a:xfrm>
            <a:off x="8610600" y="63563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E7A136-B623-44AA-A653-F7B0DDAA2C31}" type="slidenum">
              <a:rPr lang="en-US" smtClean="0">
                <a:solidFill>
                  <a:schemeClr val="tx1"/>
                </a:solidFill>
              </a:rPr>
              <a:t>25</a:t>
            </a:fld>
            <a:endParaRPr lang="en-US" dirty="0">
              <a:solidFill>
                <a:schemeClr val="tx1"/>
              </a:solidFill>
            </a:endParaRPr>
          </a:p>
        </p:txBody>
      </p:sp>
      <p:pic>
        <p:nvPicPr>
          <p:cNvPr id="7" name="Content Placeholder 6">
            <a:extLst>
              <a:ext uri="{FF2B5EF4-FFF2-40B4-BE49-F238E27FC236}">
                <a16:creationId xmlns:a16="http://schemas.microsoft.com/office/drawing/2014/main" id="{69927568-95DD-E342-94A4-056AD9CF472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167" y="1457358"/>
            <a:ext cx="7015370" cy="474216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CF20820-F2DC-D315-6AF2-1E66985F9EF9}"/>
              </a:ext>
            </a:extLst>
          </p:cNvPr>
          <p:cNvSpPr txBox="1"/>
          <p:nvPr/>
        </p:nvSpPr>
        <p:spPr>
          <a:xfrm>
            <a:off x="128726" y="6356366"/>
            <a:ext cx="6169980" cy="369332"/>
          </a:xfrm>
          <a:prstGeom prst="rect">
            <a:avLst/>
          </a:prstGeom>
          <a:noFill/>
        </p:spPr>
        <p:txBody>
          <a:bodyPr wrap="square">
            <a:spAutoFit/>
          </a:bodyPr>
          <a:lstStyle/>
          <a:p>
            <a:r>
              <a:rPr lang="en-CA" b="1" dirty="0">
                <a:hlinkClick r:id="rId4"/>
              </a:rPr>
              <a:t>https://empres-i.apps.fao.org/general </a:t>
            </a:r>
          </a:p>
        </p:txBody>
      </p:sp>
    </p:spTree>
    <p:extLst>
      <p:ext uri="{BB962C8B-B14F-4D97-AF65-F5344CB8AC3E}">
        <p14:creationId xmlns:p14="http://schemas.microsoft.com/office/powerpoint/2010/main" val="1642397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D15D-9478-0CC8-7F93-8C16FD0BFD1C}"/>
              </a:ext>
            </a:extLst>
          </p:cNvPr>
          <p:cNvSpPr>
            <a:spLocks noGrp="1"/>
          </p:cNvSpPr>
          <p:nvPr>
            <p:ph type="title"/>
          </p:nvPr>
        </p:nvSpPr>
        <p:spPr>
          <a:xfrm>
            <a:off x="136525" y="-87313"/>
            <a:ext cx="6206824" cy="1179844"/>
          </a:xfrm>
        </p:spPr>
        <p:txBody>
          <a:bodyPr/>
          <a:lstStyle/>
          <a:p>
            <a:pPr>
              <a:defRPr/>
            </a:pPr>
            <a:r>
              <a:rPr lang="en-US" sz="3200" dirty="0">
                <a:hlinkClick r:id="rId3"/>
              </a:rPr>
              <a:t>Ver du nouveau monde en Amérique centrale et au Mexique</a:t>
            </a:r>
            <a:endParaRPr lang="en-CA" sz="3200" dirty="0"/>
          </a:p>
        </p:txBody>
      </p:sp>
      <p:sp>
        <p:nvSpPr>
          <p:cNvPr id="26628" name="Text Placeholder 2">
            <a:extLst>
              <a:ext uri="{FF2B5EF4-FFF2-40B4-BE49-F238E27FC236}">
                <a16:creationId xmlns:a16="http://schemas.microsoft.com/office/drawing/2014/main" id="{C1D959E4-DDF9-4541-5F6E-56395291A798}"/>
              </a:ext>
            </a:extLst>
          </p:cNvPr>
          <p:cNvSpPr>
            <a:spLocks noGrp="1"/>
          </p:cNvSpPr>
          <p:nvPr>
            <p:ph type="body" sz="quarter" idx="13"/>
          </p:nvPr>
        </p:nvSpPr>
        <p:spPr>
          <a:xfrm>
            <a:off x="188913" y="1366092"/>
            <a:ext cx="5497903" cy="5247433"/>
          </a:xfrm>
        </p:spPr>
        <p:txBody>
          <a:bodyPr/>
          <a:lstStyle/>
          <a:p>
            <a:r>
              <a:rPr lang="en-US" altLang="en-US" dirty="0"/>
              <a:t>Le NWS a été découvert jusqu'à la péninsule du Yucatan au nord.</a:t>
            </a:r>
          </a:p>
          <a:p>
            <a:r>
              <a:rPr lang="en-US" altLang="en-US" dirty="0"/>
              <a:t>Les cartes </a:t>
            </a:r>
            <a:r>
              <a:rPr lang="en-US" altLang="en-US" dirty="0">
                <a:hlinkClick r:id="rId4"/>
              </a:rPr>
              <a:t>COPEG </a:t>
            </a:r>
            <a:r>
              <a:rPr lang="en-US" altLang="en-US" dirty="0"/>
              <a:t>ne sont pas mises à jour</a:t>
            </a:r>
          </a:p>
          <a:p>
            <a:r>
              <a:rPr lang="en-US" altLang="en-US" dirty="0"/>
              <a:t>Le lâcher de mouches stériles a été déplacé au Mexique pour tenter d'empêcher la poursuite de la migration vers le nord.</a:t>
            </a:r>
          </a:p>
          <a:p>
            <a:r>
              <a:rPr lang="en-US" altLang="en-US" dirty="0"/>
              <a:t>L'USDA déclare que l'éradication des NWS en Amérique centrale et le rétablissement des contrôles à la brèche de Darian constituent l'objectif du programme.</a:t>
            </a:r>
          </a:p>
        </p:txBody>
      </p:sp>
      <p:sp>
        <p:nvSpPr>
          <p:cNvPr id="26631" name="TextBox 5">
            <a:hlinkClick r:id="rId4"/>
            <a:extLst>
              <a:ext uri="{FF2B5EF4-FFF2-40B4-BE49-F238E27FC236}">
                <a16:creationId xmlns:a16="http://schemas.microsoft.com/office/drawing/2014/main" id="{54391E66-79FB-F558-5445-F0D51D124019}"/>
              </a:ext>
            </a:extLst>
          </p:cNvPr>
          <p:cNvSpPr txBox="1">
            <a:spLocks noChangeArrowheads="1"/>
          </p:cNvSpPr>
          <p:nvPr/>
        </p:nvSpPr>
        <p:spPr bwMode="auto">
          <a:xfrm>
            <a:off x="10402253" y="6428581"/>
            <a:ext cx="193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dirty="0">
                <a:hlinkClick r:id="rId4"/>
              </a:rPr>
              <a:t>COPEG</a:t>
            </a:r>
            <a:endParaRPr lang="en-CA" altLang="en-US" sz="1800" dirty="0"/>
          </a:p>
        </p:txBody>
      </p:sp>
      <p:pic>
        <p:nvPicPr>
          <p:cNvPr id="5" name="Picture 4">
            <a:extLst>
              <a:ext uri="{FF2B5EF4-FFF2-40B4-BE49-F238E27FC236}">
                <a16:creationId xmlns:a16="http://schemas.microsoft.com/office/drawing/2014/main" id="{ADD248D7-AD0B-4EB3-AA93-C1305DCB0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3349" y="3992594"/>
            <a:ext cx="3678423" cy="2839709"/>
          </a:xfrm>
          <a:prstGeom prst="rect">
            <a:avLst/>
          </a:prstGeom>
        </p:spPr>
      </p:pic>
      <p:pic>
        <p:nvPicPr>
          <p:cNvPr id="4" name="Picture 3">
            <a:extLst>
              <a:ext uri="{FF2B5EF4-FFF2-40B4-BE49-F238E27FC236}">
                <a16:creationId xmlns:a16="http://schemas.microsoft.com/office/drawing/2014/main" id="{0536902F-1FB0-A153-029B-0B91D16DFF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3349" y="0"/>
            <a:ext cx="5848651" cy="401975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EDB9-C0B7-499F-0663-29094AD5844E}"/>
              </a:ext>
            </a:extLst>
          </p:cNvPr>
          <p:cNvSpPr>
            <a:spLocks noGrp="1"/>
          </p:cNvSpPr>
          <p:nvPr>
            <p:ph type="title"/>
          </p:nvPr>
        </p:nvSpPr>
        <p:spPr>
          <a:xfrm>
            <a:off x="708024" y="509660"/>
            <a:ext cx="10515600" cy="1325563"/>
          </a:xfrm>
        </p:spPr>
        <p:txBody>
          <a:bodyPr/>
          <a:lstStyle/>
          <a:p>
            <a:r>
              <a:rPr lang="en-US" sz="3200" dirty="0">
                <a:hlinkClick r:id="rId3"/>
              </a:rPr>
              <a:t>Avis à l'industrie - Un troupeau de bovins de la Saskatchewan est déclaré infecté par la tuberculose bovine - inspection.canada.ca</a:t>
            </a:r>
            <a:br>
              <a:rPr lang="en-US" sz="6000" dirty="0"/>
            </a:br>
            <a:endParaRPr lang="en-CA" dirty="0"/>
          </a:p>
        </p:txBody>
      </p:sp>
      <p:sp>
        <p:nvSpPr>
          <p:cNvPr id="3" name="Text Placeholder 2">
            <a:extLst>
              <a:ext uri="{FF2B5EF4-FFF2-40B4-BE49-F238E27FC236}">
                <a16:creationId xmlns:a16="http://schemas.microsoft.com/office/drawing/2014/main" id="{860F9DC9-FA02-0C0A-B2E8-4E578124EB06}"/>
              </a:ext>
            </a:extLst>
          </p:cNvPr>
          <p:cNvSpPr>
            <a:spLocks noGrp="1"/>
          </p:cNvSpPr>
          <p:nvPr>
            <p:ph type="body" sz="quarter" idx="13"/>
          </p:nvPr>
        </p:nvSpPr>
        <p:spPr>
          <a:xfrm>
            <a:off x="279400" y="2004003"/>
            <a:ext cx="11372849" cy="4014788"/>
          </a:xfrm>
        </p:spPr>
        <p:txBody>
          <a:bodyPr/>
          <a:lstStyle/>
          <a:p>
            <a:pPr marL="0" indent="0" algn="l">
              <a:buNone/>
            </a:pPr>
            <a:r>
              <a:rPr lang="en-US" b="1" i="0" dirty="0">
                <a:solidFill>
                  <a:srgbClr val="333333"/>
                </a:solidFill>
                <a:effectLst/>
                <a:latin typeface="Lato" panose="020F0502020204030203" pitchFamily="34" charset="0"/>
              </a:rPr>
              <a:t>État d'avancement de l'enquête au 2025-03-13</a:t>
            </a:r>
          </a:p>
          <a:p>
            <a:pPr algn="l">
              <a:buFont typeface="Arial" panose="020B0604020202020204" pitchFamily="34" charset="0"/>
              <a:buChar char="•"/>
            </a:pPr>
            <a:r>
              <a:rPr lang="en-US" sz="2400" b="0" i="0" dirty="0">
                <a:solidFill>
                  <a:srgbClr val="333333"/>
                </a:solidFill>
                <a:effectLst/>
                <a:latin typeface="Noto Sans" panose="020B0502040504020204" pitchFamily="34" charset="0"/>
              </a:rPr>
              <a:t>Le dépeuplement du troupeau infecté est en cours. Les animaux réactifs identifiés lors des tests sur animaux vivants seront d'abord abattus en vue d'une inspection post-mortem et de tests en laboratoire.</a:t>
            </a:r>
          </a:p>
          <a:p>
            <a:pPr marL="0" indent="0" algn="l">
              <a:buNone/>
            </a:pPr>
            <a:endParaRPr lang="en-US" sz="2400" b="0" i="0" dirty="0">
              <a:solidFill>
                <a:srgbClr val="333333"/>
              </a:solidFill>
              <a:effectLst/>
              <a:latin typeface="Noto Sans" panose="020B0502040504020204" pitchFamily="34" charset="0"/>
            </a:endParaRPr>
          </a:p>
          <a:p>
            <a:pPr algn="l">
              <a:buFont typeface="Arial" panose="020B0604020202020204" pitchFamily="34" charset="0"/>
              <a:buChar char="•"/>
            </a:pPr>
            <a:r>
              <a:rPr lang="en-US" sz="2200" b="0" i="0" dirty="0">
                <a:solidFill>
                  <a:srgbClr val="333333"/>
                </a:solidFill>
                <a:effectLst/>
                <a:latin typeface="Noto Sans" panose="020B0502040504020204" pitchFamily="34" charset="0"/>
              </a:rPr>
              <a:t>L'ACIA a entamé le processus pour les animaux et les troupeaux liés au troupeau infecté. Il s'agit des animaux suivants</a:t>
            </a:r>
          </a:p>
          <a:p>
            <a:pPr marL="742950" lvl="1" indent="-285750" algn="l">
              <a:buFont typeface="Arial" panose="020B0604020202020204" pitchFamily="34" charset="0"/>
              <a:buChar char="•"/>
            </a:pPr>
            <a:r>
              <a:rPr lang="en-US" sz="2200" b="0" i="0" dirty="0">
                <a:solidFill>
                  <a:srgbClr val="333333"/>
                </a:solidFill>
                <a:effectLst/>
                <a:latin typeface="Noto Sans" panose="020B0502040504020204" pitchFamily="34" charset="0"/>
              </a:rPr>
              <a:t>le dépistage des troupeaux qui ont été en contact avec un troupeau infecté,</a:t>
            </a:r>
          </a:p>
          <a:p>
            <a:pPr marL="742950" lvl="1" indent="-285750" algn="l">
              <a:buFont typeface="Arial" panose="020B0604020202020204" pitchFamily="34" charset="0"/>
              <a:buChar char="•"/>
            </a:pPr>
            <a:r>
              <a:rPr lang="en-US" sz="2200" b="0" i="0" dirty="0">
                <a:solidFill>
                  <a:srgbClr val="333333"/>
                </a:solidFill>
                <a:effectLst/>
                <a:latin typeface="Noto Sans" panose="020B0502040504020204" pitchFamily="34" charset="0"/>
              </a:rPr>
              <a:t>le traçage des animaux qui ont quitté le troupeau infecté au cours des cinq dernières années et l'analyse des troupeaux concernés, le cas échéant</a:t>
            </a:r>
          </a:p>
          <a:p>
            <a:pPr marL="742950" lvl="1" indent="-285750" algn="l">
              <a:buFont typeface="Arial" panose="020B0604020202020204" pitchFamily="34" charset="0"/>
              <a:buChar char="•"/>
            </a:pPr>
            <a:r>
              <a:rPr lang="en-US" sz="2200" b="0" i="0" dirty="0">
                <a:solidFill>
                  <a:srgbClr val="333333"/>
                </a:solidFill>
                <a:effectLst/>
                <a:latin typeface="Noto Sans" panose="020B0502040504020204" pitchFamily="34" charset="0"/>
              </a:rPr>
              <a:t>le traçage des animaux ayant fourni des animaux au troupeau infecté au cours des cinq dernières années et le test des troupeaux concernés, le cas échéant,</a:t>
            </a:r>
          </a:p>
          <a:p>
            <a:pPr marL="0" indent="0">
              <a:buNone/>
            </a:pPr>
            <a:endParaRPr lang="en-CA" dirty="0"/>
          </a:p>
        </p:txBody>
      </p:sp>
      <p:sp>
        <p:nvSpPr>
          <p:cNvPr id="4" name="Slide Number Placeholder 3">
            <a:extLst>
              <a:ext uri="{FF2B5EF4-FFF2-40B4-BE49-F238E27FC236}">
                <a16:creationId xmlns:a16="http://schemas.microsoft.com/office/drawing/2014/main" id="{7CB68489-A998-4880-4466-94BA23178AF0}"/>
              </a:ext>
            </a:extLst>
          </p:cNvPr>
          <p:cNvSpPr>
            <a:spLocks noGrp="1"/>
          </p:cNvSpPr>
          <p:nvPr>
            <p:ph type="sldNum" sz="quarter" idx="14"/>
          </p:nvPr>
        </p:nvSpPr>
        <p:spPr/>
        <p:txBody>
          <a:bodyPr/>
          <a:lstStyle/>
          <a:p>
            <a:pPr>
              <a:defRPr/>
            </a:pPr>
            <a:fld id="{A5F12CC5-A507-4028-B3C9-257C8E707382}" type="slidenum">
              <a:rPr lang="en-US" smtClean="0"/>
              <a:t>27</a:t>
            </a:fld>
            <a:endParaRPr lang="en-US"/>
          </a:p>
        </p:txBody>
      </p:sp>
    </p:spTree>
    <p:extLst>
      <p:ext uri="{BB962C8B-B14F-4D97-AF65-F5344CB8AC3E}">
        <p14:creationId xmlns:p14="http://schemas.microsoft.com/office/powerpoint/2010/main" val="2517568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C974C-B372-5538-FDAC-2CFE61D530FC}"/>
              </a:ext>
            </a:extLst>
          </p:cNvPr>
          <p:cNvSpPr>
            <a:spLocks noGrp="1"/>
          </p:cNvSpPr>
          <p:nvPr>
            <p:ph type="title"/>
          </p:nvPr>
        </p:nvSpPr>
        <p:spPr>
          <a:xfrm>
            <a:off x="155575" y="6350"/>
            <a:ext cx="10515600" cy="1325563"/>
          </a:xfrm>
        </p:spPr>
        <p:txBody>
          <a:bodyPr/>
          <a:lstStyle/>
          <a:p>
            <a:pPr>
              <a:defRPr/>
            </a:pPr>
            <a:r>
              <a:rPr lang="en-US" sz="3200" dirty="0"/>
              <a:t>Tuberculose bovine aux États-Unis</a:t>
            </a:r>
            <a:endParaRPr lang="en-CA" sz="3200" dirty="0"/>
          </a:p>
        </p:txBody>
      </p:sp>
      <p:sp>
        <p:nvSpPr>
          <p:cNvPr id="22531" name="Text Placeholder 2">
            <a:extLst>
              <a:ext uri="{FF2B5EF4-FFF2-40B4-BE49-F238E27FC236}">
                <a16:creationId xmlns:a16="http://schemas.microsoft.com/office/drawing/2014/main" id="{1FF49BBD-E61D-8AFE-D279-198029FBE8D2}"/>
              </a:ext>
            </a:extLst>
          </p:cNvPr>
          <p:cNvSpPr>
            <a:spLocks noGrp="1"/>
          </p:cNvSpPr>
          <p:nvPr>
            <p:ph type="body" sz="quarter" idx="13"/>
          </p:nvPr>
        </p:nvSpPr>
        <p:spPr>
          <a:xfrm>
            <a:off x="261938" y="1071563"/>
            <a:ext cx="10304462" cy="5514975"/>
          </a:xfrm>
        </p:spPr>
        <p:txBody>
          <a:bodyPr/>
          <a:lstStyle/>
          <a:p>
            <a:pPr marL="0" indent="0">
              <a:buFont typeface="Arial" panose="020B0604020202020204" pitchFamily="34" charset="0"/>
              <a:buNone/>
              <a:defRPr/>
            </a:pPr>
            <a:r>
              <a:rPr lang="en-CA" altLang="en-US" sz="2400" dirty="0">
                <a:hlinkClick r:id="rId3"/>
              </a:rPr>
              <a:t>Michigan</a:t>
            </a:r>
            <a:endParaRPr lang="en-CA" altLang="en-US" sz="2400">
              <a:ea typeface="Calibri"/>
              <a:cs typeface="Calibri"/>
            </a:endParaRPr>
          </a:p>
          <a:p>
            <a:pPr>
              <a:defRPr/>
            </a:pPr>
            <a:r>
              <a:rPr lang="en-CA" sz="2000" dirty="0"/>
              <a:t>a confirmé un cas de </a:t>
            </a:r>
            <a:r>
              <a:rPr lang="en-CA" sz="2000" err="1"/>
              <a:t>bTB</a:t>
            </a:r>
            <a:r>
              <a:rPr lang="en-CA" sz="2000" dirty="0"/>
              <a:t> dans un troupeau de bovins du comté d'Alcona (situé dans la zone accréditée modifiée).</a:t>
            </a:r>
            <a:endParaRPr lang="en-CA" sz="2000" dirty="0">
              <a:ea typeface="Calibri"/>
              <a:cs typeface="Calibri"/>
            </a:endParaRPr>
          </a:p>
          <a:p>
            <a:pPr>
              <a:defRPr/>
            </a:pPr>
            <a:r>
              <a:rPr lang="en-CA" sz="2000" dirty="0"/>
              <a:t>identifiés au cours de la surveillance de routine</a:t>
            </a:r>
            <a:endParaRPr lang="en-CA" sz="2000" dirty="0">
              <a:ea typeface="Calibri"/>
              <a:cs typeface="Calibri"/>
            </a:endParaRPr>
          </a:p>
          <a:p>
            <a:pPr>
              <a:defRPr/>
            </a:pPr>
            <a:r>
              <a:rPr lang="en-CA" sz="2000" dirty="0"/>
              <a:t>premier cas de </a:t>
            </a:r>
            <a:r>
              <a:rPr lang="en-CA" sz="2000" err="1"/>
              <a:t>tuberculose</a:t>
            </a:r>
            <a:r>
              <a:rPr lang="en-CA" sz="2000" dirty="0"/>
              <a:t> bovine identifié dans le Michigan depuis 2022 et 83ème troupeau bovin du Michigan à être trouvé avec la tuberculose bovine depuis 1998</a:t>
            </a:r>
            <a:endParaRPr lang="en-CA" sz="2000" dirty="0">
              <a:ea typeface="Calibri"/>
              <a:cs typeface="Calibri"/>
            </a:endParaRPr>
          </a:p>
          <a:p>
            <a:pPr marL="0" indent="0">
              <a:buFont typeface="Arial" panose="020B0604020202020204" pitchFamily="34" charset="0"/>
              <a:buNone/>
              <a:defRPr/>
            </a:pPr>
            <a:endParaRPr lang="en-CA" altLang="en-US" sz="2000" dirty="0">
              <a:ea typeface="Calibri"/>
              <a:cs typeface="Calibri"/>
            </a:endParaRPr>
          </a:p>
          <a:p>
            <a:pPr marL="0" indent="0">
              <a:buFont typeface="Arial" panose="020B0604020202020204" pitchFamily="34" charset="0"/>
              <a:buNone/>
              <a:defRPr/>
            </a:pPr>
            <a:r>
              <a:rPr lang="en-CA" altLang="en-US" sz="2400" dirty="0">
                <a:hlinkClick r:id="rId4"/>
              </a:rPr>
              <a:t>Dakota du Sud</a:t>
            </a:r>
            <a:endParaRPr lang="en-CA" altLang="en-US" sz="2400">
              <a:ea typeface="Calibri"/>
              <a:cs typeface="Calibri"/>
            </a:endParaRPr>
          </a:p>
          <a:p>
            <a:pPr>
              <a:defRPr/>
            </a:pPr>
            <a:r>
              <a:rPr lang="en-CA" sz="2000" dirty="0"/>
              <a:t>confirmation de plusieurs cas de TBB dans un troupeau de vaches/veaux du comté de Kingsbury, identifiés grâce aux efforts de traçabilité d'un bœuf provenant d'un parc d'engraissement du comté de Hamlin qui a été testé positif en octobre 2024.</a:t>
            </a:r>
            <a:endParaRPr lang="en-CA" sz="2000" dirty="0">
              <a:ea typeface="Calibri"/>
              <a:cs typeface="Calibri"/>
            </a:endParaRPr>
          </a:p>
          <a:p>
            <a:pPr>
              <a:defRPr/>
            </a:pPr>
            <a:r>
              <a:rPr lang="en-CA" sz="2000" dirty="0"/>
              <a:t>les efforts de traçabilité se poursuivent pour retrouver les animaux vendus à partir du troupeau de Kingsbury au cours des cinq de</a:t>
            </a:r>
            <a:r>
              <a:rPr lang="en-CA" sz="2400" dirty="0"/>
              <a:t>rnières années, afin de prévenir toute nouvelle propagation de la maladie.</a:t>
            </a:r>
            <a:endParaRPr lang="en-CA" altLang="en-US" sz="2400" b="1" dirty="0"/>
          </a:p>
          <a:p>
            <a:pPr marL="0" indent="0">
              <a:buFont typeface="Arial" panose="020B0604020202020204" pitchFamily="34" charset="0"/>
              <a:buNone/>
              <a:defRPr/>
            </a:pPr>
            <a:endParaRPr lang="en-CA" altLang="en-US" dirty="0"/>
          </a:p>
          <a:p>
            <a:pPr marL="0" indent="0">
              <a:buFont typeface="Arial" panose="020B0604020202020204" pitchFamily="34" charset="0"/>
              <a:buNone/>
              <a:defRPr/>
            </a:pPr>
            <a:endParaRPr lang="en-CA" altLang="en-US" sz="1800" dirty="0"/>
          </a:p>
          <a:p>
            <a:pPr>
              <a:defRPr/>
            </a:pPr>
            <a:endParaRPr lang="en-CA" altLang="en-US" sz="1600" dirty="0"/>
          </a:p>
        </p:txBody>
      </p:sp>
      <p:sp>
        <p:nvSpPr>
          <p:cNvPr id="37892" name="Rectangle 2">
            <a:extLst>
              <a:ext uri="{FF2B5EF4-FFF2-40B4-BE49-F238E27FC236}">
                <a16:creationId xmlns:a16="http://schemas.microsoft.com/office/drawing/2014/main" id="{EADF4E90-E120-84C8-3768-24CB342BB4A2}"/>
              </a:ext>
            </a:extLst>
          </p:cNvPr>
          <p:cNvSpPr>
            <a:spLocks noChangeArrowheads="1"/>
          </p:cNvSpPr>
          <p:nvPr/>
        </p:nvSpPr>
        <p:spPr bwMode="auto">
          <a:xfrm>
            <a:off x="6881813" y="351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F9A8-D02B-357F-9B5D-6BB39C18A595}"/>
              </a:ext>
            </a:extLst>
          </p:cNvPr>
          <p:cNvSpPr>
            <a:spLocks noGrp="1"/>
          </p:cNvSpPr>
          <p:nvPr>
            <p:ph type="title"/>
          </p:nvPr>
        </p:nvSpPr>
        <p:spPr>
          <a:xfrm>
            <a:off x="91965" y="136525"/>
            <a:ext cx="10515600" cy="1325563"/>
          </a:xfrm>
        </p:spPr>
        <p:txBody>
          <a:bodyPr/>
          <a:lstStyle/>
          <a:p>
            <a:r>
              <a:rPr lang="en-CA" dirty="0"/>
              <a:t>Résultats scientifiques</a:t>
            </a:r>
          </a:p>
        </p:txBody>
      </p:sp>
      <p:sp>
        <p:nvSpPr>
          <p:cNvPr id="3" name="Content Placeholder 2">
            <a:extLst>
              <a:ext uri="{FF2B5EF4-FFF2-40B4-BE49-F238E27FC236}">
                <a16:creationId xmlns:a16="http://schemas.microsoft.com/office/drawing/2014/main" id="{37BDDF0C-F23B-2E19-C421-1C377E5BC4EC}"/>
              </a:ext>
            </a:extLst>
          </p:cNvPr>
          <p:cNvSpPr>
            <a:spLocks noGrp="1"/>
          </p:cNvSpPr>
          <p:nvPr>
            <p:ph sz="half" idx="1"/>
          </p:nvPr>
        </p:nvSpPr>
        <p:spPr>
          <a:xfrm>
            <a:off x="554421" y="1173982"/>
            <a:ext cx="11353800" cy="5182367"/>
          </a:xfrm>
        </p:spPr>
        <p:txBody>
          <a:bodyPr/>
          <a:lstStyle/>
          <a:p>
            <a:pPr marL="0" indent="0">
              <a:buNone/>
            </a:pPr>
            <a:r>
              <a:rPr lang="en-US" sz="2400" dirty="0">
                <a:hlinkClick r:id="rId3"/>
              </a:rPr>
              <a:t>Présentations - Commission européenne</a:t>
            </a:r>
            <a:endParaRPr lang="en-US" sz="2400" dirty="0"/>
          </a:p>
          <a:p>
            <a:pPr marL="0" indent="0">
              <a:buNone/>
            </a:pPr>
            <a:r>
              <a:rPr lang="en-US" sz="2400" dirty="0">
                <a:hlinkClick r:id="rId4"/>
              </a:rPr>
              <a:t>Patients atteints de fièvre Q aiguë nécessitant un soutien de l'unité de soins intensifs en Australie tropicale, 2015-2023 - Volume 31, Numéro 2-Février 2025 - Revue des maladies infectieuses émergentes - CDC</a:t>
            </a:r>
            <a:endParaRPr lang="en-US" sz="2400" dirty="0"/>
          </a:p>
          <a:p>
            <a:pPr marL="0" indent="0">
              <a:buNone/>
            </a:pPr>
            <a:r>
              <a:rPr lang="en-US" sz="2400" b="0" i="0" dirty="0">
                <a:solidFill>
                  <a:srgbClr val="1F1F1F"/>
                </a:solidFill>
                <a:effectLst/>
                <a:latin typeface="ElsevierGulliver"/>
                <a:hlinkClick r:id="rId5"/>
              </a:rPr>
              <a:t>Neuropathologie, </a:t>
            </a:r>
            <a:r>
              <a:rPr lang="en-US" sz="2400" b="0" i="0" dirty="0" err="1">
                <a:solidFill>
                  <a:srgbClr val="1F1F1F"/>
                </a:solidFill>
                <a:effectLst/>
                <a:latin typeface="ElsevierGulliver"/>
                <a:hlinkClick r:id="rId5"/>
              </a:rPr>
              <a:t>pathomécanisme </a:t>
            </a:r>
            <a:r>
              <a:rPr lang="en-US" sz="2400" b="0" i="0" dirty="0">
                <a:solidFill>
                  <a:srgbClr val="1F1F1F"/>
                </a:solidFill>
                <a:effectLst/>
                <a:latin typeface="ElsevierGulliver"/>
                <a:hlinkClick r:id="rId5"/>
              </a:rPr>
              <a:t>et transmission de l'infection zoonotique par le virus de la maladie de Borna 1 : une revue systématique</a:t>
            </a:r>
            <a:endParaRPr lang="en-US" sz="2400" b="0" i="0" dirty="0">
              <a:solidFill>
                <a:srgbClr val="1F1F1F"/>
              </a:solidFill>
              <a:effectLst/>
              <a:latin typeface="ElsevierGulliver"/>
            </a:endParaRPr>
          </a:p>
          <a:p>
            <a:pPr marL="0" indent="0">
              <a:buNone/>
            </a:pPr>
            <a:endParaRPr lang="en-US" dirty="0"/>
          </a:p>
          <a:p>
            <a:pPr marL="0" indent="0">
              <a:buNone/>
            </a:pPr>
            <a:endParaRPr lang="en-US" sz="2400" dirty="0"/>
          </a:p>
        </p:txBody>
      </p:sp>
      <p:sp>
        <p:nvSpPr>
          <p:cNvPr id="5" name="Slide Number Placeholder 4">
            <a:extLst>
              <a:ext uri="{FF2B5EF4-FFF2-40B4-BE49-F238E27FC236}">
                <a16:creationId xmlns:a16="http://schemas.microsoft.com/office/drawing/2014/main" id="{6186A9FD-F375-4202-71F3-C7E0EC073C56}"/>
              </a:ext>
            </a:extLst>
          </p:cNvPr>
          <p:cNvSpPr>
            <a:spLocks noGrp="1"/>
          </p:cNvSpPr>
          <p:nvPr>
            <p:ph type="sldNum" sz="quarter" idx="10"/>
          </p:nvPr>
        </p:nvSpPr>
        <p:spPr/>
        <p:txBody>
          <a:bodyPr/>
          <a:lstStyle/>
          <a:p>
            <a:pPr>
              <a:defRPr/>
            </a:pPr>
            <a:fld id="{222C2B47-41F2-42A5-AA41-34CCD9669551}" type="slidenum">
              <a:rPr lang="en-US" smtClean="0"/>
              <a:t>29</a:t>
            </a:fld>
            <a:endParaRPr lang="en-US"/>
          </a:p>
        </p:txBody>
      </p:sp>
    </p:spTree>
    <p:extLst>
      <p:ext uri="{BB962C8B-B14F-4D97-AF65-F5344CB8AC3E}">
        <p14:creationId xmlns:p14="http://schemas.microsoft.com/office/powerpoint/2010/main" val="2163489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EA68E-062B-4268-B6B8-057B1CCDE587}"/>
              </a:ext>
            </a:extLst>
          </p:cNvPr>
          <p:cNvSpPr>
            <a:spLocks noGrp="1"/>
          </p:cNvSpPr>
          <p:nvPr>
            <p:ph sz="half" idx="1"/>
          </p:nvPr>
        </p:nvSpPr>
        <p:spPr>
          <a:xfrm>
            <a:off x="438150" y="1095375"/>
            <a:ext cx="6775450" cy="5602288"/>
          </a:xfrm>
        </p:spPr>
        <p:txBody>
          <a:bodyPr/>
          <a:lstStyle/>
          <a:p>
            <a:pPr marL="0" indent="0">
              <a:buFont typeface="Arial" panose="020B0604020202020204" pitchFamily="34" charset="0"/>
              <a:buNone/>
              <a:defRPr/>
            </a:pPr>
            <a:r>
              <a:rPr lang="en-CA" altLang="en-US" sz="2400" b="1" dirty="0"/>
              <a:t>FCM-12</a:t>
            </a:r>
          </a:p>
          <a:p>
            <a:pPr>
              <a:defRPr/>
            </a:pPr>
            <a:r>
              <a:rPr lang="en-CA" altLang="en-US" sz="2400" dirty="0">
                <a:hlinkClick r:id="rId3"/>
              </a:rPr>
              <a:t>Les Pays-Bas </a:t>
            </a:r>
            <a:r>
              <a:rPr lang="en-CA" altLang="en-US" sz="2400" dirty="0"/>
              <a:t>ont signalé leurs premiers cas de BTV-12 le 10 octobre 2024, chez un mouton dans une ferme de </a:t>
            </a:r>
            <a:r>
              <a:rPr lang="en-CA" altLang="en-US" sz="2400" dirty="0" err="1"/>
              <a:t>Kockengen </a:t>
            </a:r>
            <a:r>
              <a:rPr lang="en-CA" altLang="en-US" sz="2400" dirty="0"/>
              <a:t>et chez une vache et son veau dans une ferme de </a:t>
            </a:r>
            <a:r>
              <a:rPr lang="en-CA" altLang="en-US" sz="2400" dirty="0" err="1"/>
              <a:t>Harmelen.</a:t>
            </a:r>
            <a:endParaRPr lang="en-CA" altLang="en-US" sz="2400" dirty="0"/>
          </a:p>
          <a:p>
            <a:pPr>
              <a:defRPr/>
            </a:pPr>
            <a:r>
              <a:rPr lang="en-CA" sz="2400" dirty="0">
                <a:solidFill>
                  <a:srgbClr val="000000"/>
                </a:solidFill>
                <a:ea typeface="CicleGordita"/>
                <a:cs typeface="CicleGordita"/>
                <a:hlinkClick r:id="rId4"/>
              </a:rPr>
              <a:t>Les Pays-Bas </a:t>
            </a:r>
            <a:r>
              <a:rPr lang="en-CA" sz="2400" dirty="0">
                <a:solidFill>
                  <a:srgbClr val="000000"/>
                </a:solidFill>
                <a:ea typeface="CicleGordita"/>
                <a:cs typeface="CicleGordita"/>
              </a:rPr>
              <a:t>ne signalent toujours que 12 cas de BTV-12</a:t>
            </a:r>
          </a:p>
          <a:p>
            <a:pPr>
              <a:defRPr/>
            </a:pPr>
            <a:r>
              <a:rPr lang="en-CA" sz="2400" dirty="0">
                <a:solidFill>
                  <a:srgbClr val="000000"/>
                </a:solidFill>
                <a:ea typeface="CicleGordita"/>
                <a:cs typeface="CicleGordita"/>
                <a:hlinkClick r:id="rId5"/>
              </a:rPr>
              <a:t>Angleterre </a:t>
            </a:r>
            <a:r>
              <a:rPr lang="en-CA" sz="2400" dirty="0">
                <a:solidFill>
                  <a:srgbClr val="000000"/>
                </a:solidFill>
                <a:ea typeface="CicleGordita"/>
                <a:cs typeface="CicleGordita"/>
              </a:rPr>
              <a:t>BTV-12 pour la première fois le 2 </a:t>
            </a:r>
            <a:r>
              <a:rPr lang="en-CA" sz="2400" dirty="0" err="1">
                <a:solidFill>
                  <a:srgbClr val="000000"/>
                </a:solidFill>
                <a:ea typeface="CicleGordita"/>
                <a:cs typeface="CicleGordita"/>
              </a:rPr>
              <a:t>février</a:t>
            </a:r>
            <a:r>
              <a:rPr lang="en-CA" sz="2400" dirty="0">
                <a:solidFill>
                  <a:srgbClr val="000000"/>
                </a:solidFill>
                <a:ea typeface="CicleGordita"/>
                <a:cs typeface="CicleGordita"/>
              </a:rPr>
              <a:t> 2025</a:t>
            </a:r>
            <a:endParaRPr lang="en-CA" altLang="en-US" sz="2400" b="1" dirty="0"/>
          </a:p>
          <a:p>
            <a:pPr marL="0" indent="0">
              <a:buFont typeface="Arial" panose="020B0604020202020204" pitchFamily="34" charset="0"/>
              <a:buNone/>
              <a:defRPr/>
            </a:pPr>
            <a:r>
              <a:rPr lang="en-CA" altLang="en-US" sz="2400" b="1" dirty="0"/>
              <a:t>FCM-4</a:t>
            </a:r>
          </a:p>
          <a:p>
            <a:pPr>
              <a:defRPr/>
            </a:pPr>
            <a:r>
              <a:rPr lang="en-CA" sz="2400" dirty="0">
                <a:solidFill>
                  <a:srgbClr val="000000"/>
                </a:solidFill>
                <a:latin typeface="CicleGordita"/>
                <a:ea typeface="CicleGordita"/>
                <a:cs typeface="CicleGordita"/>
                <a:hlinkClick r:id="rId6"/>
              </a:rPr>
              <a:t>La Slovénie </a:t>
            </a:r>
            <a:r>
              <a:rPr lang="en-CA" sz="2400" dirty="0">
                <a:solidFill>
                  <a:srgbClr val="000000"/>
                </a:solidFill>
                <a:latin typeface="CicleGordita"/>
                <a:ea typeface="CicleGordita"/>
                <a:cs typeface="CicleGordita"/>
              </a:rPr>
              <a:t>a signalé une réapparition du BTV-4, précédemment signalé en décembre 2016.</a:t>
            </a:r>
          </a:p>
          <a:p>
            <a:pPr>
              <a:defRPr/>
            </a:pPr>
            <a:r>
              <a:rPr lang="en-CA" sz="2400" dirty="0">
                <a:solidFill>
                  <a:srgbClr val="000000"/>
                </a:solidFill>
                <a:latin typeface="CicleGordita"/>
                <a:ea typeface="CicleGordita"/>
                <a:cs typeface="CicleGordita"/>
              </a:rPr>
              <a:t>Trois cas ont été signalés chez des bovins dans le nord de la Slovénie</a:t>
            </a:r>
            <a:endParaRPr lang="en-CA" sz="2400" dirty="0"/>
          </a:p>
          <a:p>
            <a:pPr>
              <a:defRPr/>
            </a:pPr>
            <a:endParaRPr lang="en-CA" altLang="en-US" sz="2400" b="1" dirty="0"/>
          </a:p>
          <a:p>
            <a:pPr lvl="1">
              <a:defRPr/>
            </a:pPr>
            <a:endParaRPr lang="en-CA" sz="3200" dirty="0">
              <a:solidFill>
                <a:srgbClr val="000000"/>
              </a:solidFill>
              <a:ea typeface="CicleGordita"/>
              <a:cs typeface="CicleGordita"/>
            </a:endParaRPr>
          </a:p>
        </p:txBody>
      </p:sp>
      <p:sp>
        <p:nvSpPr>
          <p:cNvPr id="43011" name="Slide Number Placeholder 4">
            <a:extLst>
              <a:ext uri="{FF2B5EF4-FFF2-40B4-BE49-F238E27FC236}">
                <a16:creationId xmlns:a16="http://schemas.microsoft.com/office/drawing/2014/main" id="{9CE7A316-2DDC-AA2B-9B41-5E565D94539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4F1DE20-7841-4B84-B6F7-21C9CC6ED04F}" type="slidenum">
              <a:rPr lang="en-US" altLang="en-US" smtClean="0">
                <a:solidFill>
                  <a:srgbClr val="898989"/>
                </a:solidFill>
              </a:rPr>
              <a:t>3</a:t>
            </a:fld>
            <a:endParaRPr lang="en-US" altLang="en-US">
              <a:solidFill>
                <a:srgbClr val="898989"/>
              </a:solidFill>
            </a:endParaRPr>
          </a:p>
        </p:txBody>
      </p:sp>
      <p:pic>
        <p:nvPicPr>
          <p:cNvPr id="43012" name="Picture 6">
            <a:extLst>
              <a:ext uri="{FF2B5EF4-FFF2-40B4-BE49-F238E27FC236}">
                <a16:creationId xmlns:a16="http://schemas.microsoft.com/office/drawing/2014/main" id="{57C1E450-B77C-57C1-1564-0DF3569D505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88338" y="561975"/>
            <a:ext cx="3633787" cy="3759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3" name="Title 3">
            <a:extLst>
              <a:ext uri="{FF2B5EF4-FFF2-40B4-BE49-F238E27FC236}">
                <a16:creationId xmlns:a16="http://schemas.microsoft.com/office/drawing/2014/main" id="{99B5D2C7-AE19-1BFE-F7C8-726F0B7ED3D2}"/>
              </a:ext>
            </a:extLst>
          </p:cNvPr>
          <p:cNvSpPr txBox="1">
            <a:spLocks/>
          </p:cNvSpPr>
          <p:nvPr/>
        </p:nvSpPr>
        <p:spPr bwMode="auto">
          <a:xfrm>
            <a:off x="157163" y="160338"/>
            <a:ext cx="10515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3000" b="1" dirty="0"/>
              <a:t>Virus de la </a:t>
            </a:r>
            <a:r>
              <a:rPr lang="en-US" altLang="en-US" sz="3000" b="1" dirty="0" err="1"/>
              <a:t>fièvre</a:t>
            </a:r>
            <a:r>
              <a:rPr lang="en-US" altLang="en-US" sz="3000" b="1" dirty="0"/>
              <a:t> </a:t>
            </a:r>
            <a:r>
              <a:rPr lang="en-US" altLang="en-US" sz="3000" b="1" dirty="0" err="1"/>
              <a:t>catarrhale</a:t>
            </a:r>
            <a:r>
              <a:rPr lang="en-US" altLang="en-US" sz="3000" b="1" dirty="0"/>
              <a:t> du mouton (FCM-12 &amp; 4) </a:t>
            </a:r>
            <a:r>
              <a:rPr lang="en-US" altLang="en-US" sz="3000" b="1" dirty="0" err="1"/>
              <a:t>en</a:t>
            </a:r>
            <a:r>
              <a:rPr lang="en-US" altLang="en-US" sz="3000" b="1" dirty="0"/>
              <a:t> Europe</a:t>
            </a:r>
            <a:endParaRPr lang="en-CA" altLang="en-US" sz="3000" b="1" dirty="0"/>
          </a:p>
        </p:txBody>
      </p:sp>
      <p:pic>
        <p:nvPicPr>
          <p:cNvPr id="43014" name="Picture 9">
            <a:extLst>
              <a:ext uri="{FF2B5EF4-FFF2-40B4-BE49-F238E27FC236}">
                <a16:creationId xmlns:a16="http://schemas.microsoft.com/office/drawing/2014/main" id="{08C88950-478E-1FEE-C641-E7DAD198C04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61213" y="3271838"/>
            <a:ext cx="3754437" cy="30845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B90EE-0999-1D74-13EB-3EDEA44E701D}"/>
              </a:ext>
            </a:extLst>
          </p:cNvPr>
          <p:cNvSpPr>
            <a:spLocks noGrp="1"/>
          </p:cNvSpPr>
          <p:nvPr>
            <p:ph type="title"/>
          </p:nvPr>
        </p:nvSpPr>
        <p:spPr>
          <a:xfrm>
            <a:off x="218090" y="136526"/>
            <a:ext cx="10515600" cy="866984"/>
          </a:xfrm>
        </p:spPr>
        <p:txBody>
          <a:bodyPr/>
          <a:lstStyle/>
          <a:p>
            <a:r>
              <a:rPr lang="fr-CA" dirty="0"/>
              <a:t>Peste des petits ruminants - Europe</a:t>
            </a:r>
            <a:endParaRPr lang="en-CA" dirty="0"/>
          </a:p>
        </p:txBody>
      </p:sp>
      <p:sp>
        <p:nvSpPr>
          <p:cNvPr id="3" name="Content Placeholder 2">
            <a:extLst>
              <a:ext uri="{FF2B5EF4-FFF2-40B4-BE49-F238E27FC236}">
                <a16:creationId xmlns:a16="http://schemas.microsoft.com/office/drawing/2014/main" id="{70C1F321-F6BC-AC7F-1A6F-48690D8DE14B}"/>
              </a:ext>
            </a:extLst>
          </p:cNvPr>
          <p:cNvSpPr>
            <a:spLocks noGrp="1"/>
          </p:cNvSpPr>
          <p:nvPr>
            <p:ph sz="half" idx="1"/>
          </p:nvPr>
        </p:nvSpPr>
        <p:spPr>
          <a:xfrm>
            <a:off x="218090" y="913549"/>
            <a:ext cx="6043252" cy="2032004"/>
          </a:xfrm>
        </p:spPr>
        <p:txBody>
          <a:bodyPr/>
          <a:lstStyle/>
          <a:p>
            <a:pPr marL="0" indent="0">
              <a:buNone/>
            </a:pPr>
            <a:r>
              <a:rPr lang="fr-CA" dirty="0"/>
              <a:t>Juin - </a:t>
            </a:r>
            <a:r>
              <a:rPr lang="fr-CA" dirty="0" err="1"/>
              <a:t>décembre </a:t>
            </a:r>
            <a:r>
              <a:rPr lang="fr-CA" dirty="0"/>
              <a:t>2024</a:t>
            </a:r>
          </a:p>
          <a:p>
            <a:pPr marL="0" indent="0">
              <a:buNone/>
            </a:pPr>
            <a:r>
              <a:rPr lang="fr-CA" dirty="0" err="1"/>
              <a:t>Grèce </a:t>
            </a:r>
            <a:r>
              <a:rPr lang="fr-CA" dirty="0"/>
              <a:t>(87), Roumanie (68), </a:t>
            </a:r>
            <a:r>
              <a:rPr lang="fr-CA" dirty="0" err="1"/>
              <a:t>Bulgarie </a:t>
            </a:r>
            <a:r>
              <a:rPr lang="fr-CA" dirty="0"/>
              <a:t>(1)</a:t>
            </a:r>
          </a:p>
          <a:p>
            <a:r>
              <a:rPr lang="fr-CA" sz="2200" dirty="0"/>
              <a:t>Source originale </a:t>
            </a:r>
            <a:r>
              <a:rPr lang="fr-CA" sz="2200" dirty="0" err="1"/>
              <a:t>incertaine</a:t>
            </a:r>
            <a:endParaRPr lang="fr-CA" sz="2200" dirty="0"/>
          </a:p>
          <a:p>
            <a:r>
              <a:rPr lang="fr-CA" sz="2200" dirty="0" err="1"/>
              <a:t>Le principal </a:t>
            </a:r>
            <a:r>
              <a:rPr lang="fr-CA" sz="2200" dirty="0"/>
              <a:t>facteur de </a:t>
            </a:r>
            <a:r>
              <a:rPr lang="fr-CA" sz="2200" dirty="0" err="1"/>
              <a:t>risque est le mouvement d'animaux </a:t>
            </a:r>
            <a:r>
              <a:rPr lang="fr-CA" sz="2200" dirty="0"/>
              <a:t>vivants</a:t>
            </a:r>
            <a:endParaRPr lang="en-CA" sz="2200" dirty="0"/>
          </a:p>
        </p:txBody>
      </p:sp>
      <p:sp>
        <p:nvSpPr>
          <p:cNvPr id="5" name="Slide Number Placeholder 4">
            <a:extLst>
              <a:ext uri="{FF2B5EF4-FFF2-40B4-BE49-F238E27FC236}">
                <a16:creationId xmlns:a16="http://schemas.microsoft.com/office/drawing/2014/main" id="{E027F62E-E65C-E759-95D3-C14DF5F793E0}"/>
              </a:ext>
            </a:extLst>
          </p:cNvPr>
          <p:cNvSpPr>
            <a:spLocks noGrp="1"/>
          </p:cNvSpPr>
          <p:nvPr>
            <p:ph type="sldNum" sz="quarter" idx="10"/>
          </p:nvPr>
        </p:nvSpPr>
        <p:spPr/>
        <p:txBody>
          <a:bodyPr/>
          <a:lstStyle/>
          <a:p>
            <a:pPr>
              <a:defRPr/>
            </a:pPr>
            <a:fld id="{222C2B47-41F2-42A5-AA41-34CCD9669551}" type="slidenum">
              <a:rPr lang="en-US" smtClean="0"/>
              <a:t>4</a:t>
            </a:fld>
            <a:endParaRPr lang="en-US"/>
          </a:p>
        </p:txBody>
      </p:sp>
      <p:sp>
        <p:nvSpPr>
          <p:cNvPr id="10" name="TextBox 9">
            <a:extLst>
              <a:ext uri="{FF2B5EF4-FFF2-40B4-BE49-F238E27FC236}">
                <a16:creationId xmlns:a16="http://schemas.microsoft.com/office/drawing/2014/main" id="{D04AB7DA-4ACF-DBC1-C94D-0875E78EA76B}"/>
              </a:ext>
            </a:extLst>
          </p:cNvPr>
          <p:cNvSpPr txBox="1"/>
          <p:nvPr/>
        </p:nvSpPr>
        <p:spPr>
          <a:xfrm>
            <a:off x="6907119" y="1037338"/>
            <a:ext cx="5880125" cy="1908215"/>
          </a:xfrm>
          <a:prstGeom prst="rect">
            <a:avLst/>
          </a:prstGeom>
          <a:noFill/>
        </p:spPr>
        <p:txBody>
          <a:bodyPr wrap="square" rtlCol="0">
            <a:spAutoFit/>
          </a:bodyPr>
          <a:lstStyle/>
          <a:p>
            <a:pPr marL="0" indent="0">
              <a:buNone/>
            </a:pPr>
            <a:r>
              <a:rPr lang="fr-CA" sz="2800" dirty="0"/>
              <a:t>Du 1er </a:t>
            </a:r>
            <a:r>
              <a:rPr lang="fr-CA" sz="2800" dirty="0" err="1"/>
              <a:t>janvier </a:t>
            </a:r>
            <a:r>
              <a:rPr lang="fr-CA" sz="2800" dirty="0"/>
              <a:t>au 25 mars 2025</a:t>
            </a:r>
          </a:p>
          <a:p>
            <a:pPr marL="0" indent="0">
              <a:buNone/>
            </a:pPr>
            <a:r>
              <a:rPr lang="fr-CA" sz="2800" dirty="0"/>
              <a:t>Hongrie (3), Roumanie (1)</a:t>
            </a:r>
          </a:p>
          <a:p>
            <a:pPr marL="457200" indent="-457200">
              <a:buFont typeface="Arial" panose="020B0604020202020204" pitchFamily="34" charset="0"/>
              <a:buChar char="•"/>
            </a:pPr>
            <a:r>
              <a:rPr lang="fr-CA" sz="2200" dirty="0" err="1"/>
              <a:t>Les moutons légalement importés de </a:t>
            </a:r>
            <a:r>
              <a:rPr lang="fr-CA" sz="2200" dirty="0"/>
              <a:t>Roumanie </a:t>
            </a:r>
            <a:r>
              <a:rPr lang="fr-CA" sz="2200" dirty="0" err="1"/>
              <a:t>sont à l'origine</a:t>
            </a:r>
            <a:r>
              <a:rPr lang="fr-CA" sz="2200" dirty="0"/>
              <a:t> du saut vers la Hongrie occidentale.</a:t>
            </a:r>
          </a:p>
          <a:p>
            <a:endParaRPr lang="en-CA" dirty="0"/>
          </a:p>
        </p:txBody>
      </p:sp>
      <p:pic>
        <p:nvPicPr>
          <p:cNvPr id="8" name="Picture 7">
            <a:extLst>
              <a:ext uri="{FF2B5EF4-FFF2-40B4-BE49-F238E27FC236}">
                <a16:creationId xmlns:a16="http://schemas.microsoft.com/office/drawing/2014/main" id="{C9BDE69B-8D32-A169-C7E2-2C698EC0E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119" y="3209703"/>
            <a:ext cx="4804033" cy="366092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6D2F74C8-8364-DE22-D259-E1AAA38A7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02" y="3197073"/>
            <a:ext cx="4668736" cy="36735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0204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D7A4-73BF-870B-5AA4-16BA2237D177}"/>
              </a:ext>
            </a:extLst>
          </p:cNvPr>
          <p:cNvSpPr>
            <a:spLocks noGrp="1"/>
          </p:cNvSpPr>
          <p:nvPr>
            <p:ph type="title"/>
          </p:nvPr>
        </p:nvSpPr>
        <p:spPr/>
        <p:txBody>
          <a:bodyPr/>
          <a:lstStyle/>
          <a:p>
            <a:r>
              <a:rPr lang="en-CA" dirty="0"/>
              <a:t>La variole ovine et caprine en Europe</a:t>
            </a:r>
          </a:p>
        </p:txBody>
      </p:sp>
      <p:sp>
        <p:nvSpPr>
          <p:cNvPr id="3" name="Content Placeholder 2">
            <a:extLst>
              <a:ext uri="{FF2B5EF4-FFF2-40B4-BE49-F238E27FC236}">
                <a16:creationId xmlns:a16="http://schemas.microsoft.com/office/drawing/2014/main" id="{6BE52219-CDE6-83CD-DCF4-BDB2EFD31A06}"/>
              </a:ext>
            </a:extLst>
          </p:cNvPr>
          <p:cNvSpPr>
            <a:spLocks noGrp="1"/>
          </p:cNvSpPr>
          <p:nvPr>
            <p:ph sz="half" idx="1"/>
          </p:nvPr>
        </p:nvSpPr>
        <p:spPr>
          <a:xfrm>
            <a:off x="455140" y="1690688"/>
            <a:ext cx="4996166" cy="4351338"/>
          </a:xfrm>
        </p:spPr>
        <p:txBody>
          <a:bodyPr/>
          <a:lstStyle/>
          <a:p>
            <a:r>
              <a:rPr lang="en-CA" dirty="0"/>
              <a:t>Cas </a:t>
            </a:r>
            <a:r>
              <a:rPr lang="en-CA" dirty="0" err="1"/>
              <a:t>en</a:t>
            </a:r>
            <a:r>
              <a:rPr lang="en-CA" dirty="0"/>
              <a:t> </a:t>
            </a:r>
            <a:r>
              <a:rPr lang="en-CA" dirty="0" err="1"/>
              <a:t>cours</a:t>
            </a:r>
            <a:r>
              <a:rPr lang="en-CA" dirty="0"/>
              <a:t> </a:t>
            </a:r>
            <a:r>
              <a:rPr lang="en-CA" dirty="0" err="1"/>
              <a:t>en</a:t>
            </a:r>
            <a:r>
              <a:rPr lang="en-CA" dirty="0"/>
              <a:t> Bulgarie et </a:t>
            </a:r>
            <a:r>
              <a:rPr lang="en-CA" dirty="0" err="1"/>
              <a:t>en</a:t>
            </a:r>
            <a:r>
              <a:rPr lang="en-CA" dirty="0"/>
              <a:t> </a:t>
            </a:r>
            <a:r>
              <a:rPr lang="en-CA" dirty="0" err="1"/>
              <a:t>Grèce</a:t>
            </a:r>
            <a:r>
              <a:rPr lang="en-CA" dirty="0"/>
              <a:t> (début </a:t>
            </a:r>
            <a:r>
              <a:rPr lang="en-CA" dirty="0" err="1"/>
              <a:t>septembre</a:t>
            </a:r>
            <a:r>
              <a:rPr lang="en-CA" dirty="0"/>
              <a:t> 2024)</a:t>
            </a:r>
          </a:p>
          <a:p>
            <a:r>
              <a:rPr lang="en-CA" dirty="0"/>
              <a:t>66 cas supplémentaires depuis la dernière réunion, ralentissement des chiffres constaté</a:t>
            </a:r>
          </a:p>
          <a:p>
            <a:r>
              <a:rPr lang="en-CA" dirty="0" err="1"/>
              <a:t>Aucun</a:t>
            </a:r>
            <a:r>
              <a:rPr lang="en-CA" dirty="0"/>
              <a:t> </a:t>
            </a:r>
            <a:r>
              <a:rPr lang="en-CA" dirty="0" err="1"/>
              <a:t>autre</a:t>
            </a:r>
            <a:r>
              <a:rPr lang="en-CA" dirty="0"/>
              <a:t> pays ne </a:t>
            </a:r>
            <a:r>
              <a:rPr lang="en-CA" dirty="0" err="1"/>
              <a:t>signale</a:t>
            </a:r>
            <a:r>
              <a:rPr lang="en-CA" dirty="0"/>
              <a:t> de </a:t>
            </a:r>
            <a:r>
              <a:rPr lang="en-CA" dirty="0" err="1"/>
              <a:t>cas</a:t>
            </a:r>
            <a:endParaRPr lang="en-CA" err="1">
              <a:ea typeface="Calibri"/>
              <a:cs typeface="Calibri"/>
            </a:endParaRPr>
          </a:p>
          <a:p>
            <a:pPr marL="0" indent="0">
              <a:buNone/>
            </a:pPr>
            <a:endParaRPr lang="en-CA" dirty="0"/>
          </a:p>
        </p:txBody>
      </p:sp>
      <p:sp>
        <p:nvSpPr>
          <p:cNvPr id="5" name="Slide Number Placeholder 4">
            <a:extLst>
              <a:ext uri="{FF2B5EF4-FFF2-40B4-BE49-F238E27FC236}">
                <a16:creationId xmlns:a16="http://schemas.microsoft.com/office/drawing/2014/main" id="{94549DB5-9EB0-C27B-2D52-8CB20BC5F415}"/>
              </a:ext>
            </a:extLst>
          </p:cNvPr>
          <p:cNvSpPr>
            <a:spLocks noGrp="1"/>
          </p:cNvSpPr>
          <p:nvPr>
            <p:ph type="sldNum" sz="quarter" idx="10"/>
          </p:nvPr>
        </p:nvSpPr>
        <p:spPr/>
        <p:txBody>
          <a:bodyPr/>
          <a:lstStyle/>
          <a:p>
            <a:pPr>
              <a:defRPr/>
            </a:pPr>
            <a:fld id="{222C2B47-41F2-42A5-AA41-34CCD9669551}" type="slidenum">
              <a:rPr lang="en-US" smtClean="0"/>
              <a:t>5</a:t>
            </a:fld>
            <a:endParaRPr lang="en-US"/>
          </a:p>
        </p:txBody>
      </p:sp>
      <p:pic>
        <p:nvPicPr>
          <p:cNvPr id="7" name="Content Placeholder 6">
            <a:extLst>
              <a:ext uri="{FF2B5EF4-FFF2-40B4-BE49-F238E27FC236}">
                <a16:creationId xmlns:a16="http://schemas.microsoft.com/office/drawing/2014/main" id="{4680DD7F-823B-ECA3-8A3B-64A39010757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51306" y="1619714"/>
            <a:ext cx="6565434" cy="4493287"/>
          </a:xfrm>
        </p:spPr>
      </p:pic>
    </p:spTree>
    <p:extLst>
      <p:ext uri="{BB962C8B-B14F-4D97-AF65-F5344CB8AC3E}">
        <p14:creationId xmlns:p14="http://schemas.microsoft.com/office/powerpoint/2010/main" val="877958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9F10B-A0D3-A150-1875-D6DC2B3CA77D}"/>
              </a:ext>
            </a:extLst>
          </p:cNvPr>
          <p:cNvSpPr>
            <a:spLocks noGrp="1"/>
          </p:cNvSpPr>
          <p:nvPr>
            <p:ph type="title"/>
          </p:nvPr>
        </p:nvSpPr>
        <p:spPr>
          <a:xfrm>
            <a:off x="0" y="0"/>
            <a:ext cx="10515600" cy="1325563"/>
          </a:xfrm>
        </p:spPr>
        <p:txBody>
          <a:bodyPr/>
          <a:lstStyle/>
          <a:p>
            <a:pPr>
              <a:defRPr/>
            </a:pPr>
            <a:r>
              <a:rPr lang="en-CA" dirty="0"/>
              <a:t>Le virus de Schmallenberg en Europe</a:t>
            </a:r>
          </a:p>
        </p:txBody>
      </p:sp>
      <p:sp>
        <p:nvSpPr>
          <p:cNvPr id="3" name="Content Placeholder 2">
            <a:extLst>
              <a:ext uri="{FF2B5EF4-FFF2-40B4-BE49-F238E27FC236}">
                <a16:creationId xmlns:a16="http://schemas.microsoft.com/office/drawing/2014/main" id="{A3660E61-10D1-0446-3B68-82166F912AD8}"/>
              </a:ext>
            </a:extLst>
          </p:cNvPr>
          <p:cNvSpPr>
            <a:spLocks noGrp="1"/>
          </p:cNvSpPr>
          <p:nvPr>
            <p:ph sz="half" idx="1"/>
          </p:nvPr>
        </p:nvSpPr>
        <p:spPr>
          <a:xfrm>
            <a:off x="423973" y="1505744"/>
            <a:ext cx="5659437" cy="4351337"/>
          </a:xfrm>
        </p:spPr>
        <p:txBody>
          <a:bodyPr/>
          <a:lstStyle/>
          <a:p>
            <a:pPr>
              <a:defRPr/>
            </a:pPr>
            <a:r>
              <a:rPr lang="en-US" dirty="0">
                <a:hlinkClick r:id="rId3"/>
              </a:rPr>
              <a:t>Les agriculteurs craignent d'être "anéantis" si d'autres maladies se déclarent </a:t>
            </a:r>
            <a:r>
              <a:rPr lang="en-US" dirty="0"/>
              <a:t>(Écosse)</a:t>
            </a:r>
          </a:p>
          <a:p>
            <a:pPr>
              <a:defRPr/>
            </a:pPr>
            <a:r>
              <a:rPr lang="en-CA" dirty="0">
                <a:hlinkClick r:id="rId4"/>
              </a:rPr>
              <a:t>L'Irlande </a:t>
            </a:r>
            <a:r>
              <a:rPr lang="en-CA" dirty="0"/>
              <a:t>et l'</a:t>
            </a:r>
            <a:r>
              <a:rPr lang="en-CA" dirty="0">
                <a:hlinkClick r:id="rId3"/>
              </a:rPr>
              <a:t>Écosse </a:t>
            </a:r>
            <a:r>
              <a:rPr lang="en-CA" dirty="0"/>
              <a:t>signalent des cas de SBV</a:t>
            </a:r>
          </a:p>
          <a:p>
            <a:pPr>
              <a:defRPr/>
            </a:pPr>
            <a:r>
              <a:rPr lang="en-CA" dirty="0"/>
              <a:t>Non notifiable, de nombreux cas peuvent ne pas être signalés. </a:t>
            </a:r>
          </a:p>
          <a:p>
            <a:pPr>
              <a:defRPr/>
            </a:pPr>
            <a:r>
              <a:rPr lang="en-CA" dirty="0"/>
              <a:t>Propagé par les culicoïdes, il pourrait y avoir une augmentation des signalements comme pour le BTV.</a:t>
            </a:r>
          </a:p>
        </p:txBody>
      </p:sp>
      <p:sp>
        <p:nvSpPr>
          <p:cNvPr id="45060" name="Slide Number Placeholder 4">
            <a:extLst>
              <a:ext uri="{FF2B5EF4-FFF2-40B4-BE49-F238E27FC236}">
                <a16:creationId xmlns:a16="http://schemas.microsoft.com/office/drawing/2014/main" id="{96769F7E-D3F7-17F7-3195-304148EC3CC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257D80F-EC43-4980-A64D-E92B4D5E366A}" type="slidenum">
              <a:rPr lang="en-US" altLang="en-US" smtClean="0">
                <a:solidFill>
                  <a:srgbClr val="898989"/>
                </a:solidFill>
              </a:rPr>
              <a:t>6</a:t>
            </a:fld>
            <a:endParaRPr lang="en-US" altLang="en-US">
              <a:solidFill>
                <a:srgbClr val="898989"/>
              </a:solidFill>
            </a:endParaRPr>
          </a:p>
        </p:txBody>
      </p:sp>
      <p:pic>
        <p:nvPicPr>
          <p:cNvPr id="8" name="Picture 7">
            <a:hlinkClick r:id="rId5"/>
            <a:extLst>
              <a:ext uri="{FF2B5EF4-FFF2-40B4-BE49-F238E27FC236}">
                <a16:creationId xmlns:a16="http://schemas.microsoft.com/office/drawing/2014/main" id="{6594F3B2-B8BB-72B8-C52F-45585ECA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1567" y="1325563"/>
            <a:ext cx="5113096" cy="3971651"/>
          </a:xfrm>
          <a:prstGeom prst="rect">
            <a:avLst/>
          </a:prstGeom>
          <a:ln>
            <a:noFill/>
          </a:ln>
          <a:effectLst>
            <a:outerShdw blurRad="292100" dist="139700" dir="2700000" algn="tl" rotWithShape="0">
              <a:srgbClr val="333333">
                <a:alpha val="65000"/>
              </a:srgbClr>
            </a:outerShdw>
          </a:effectLst>
        </p:spPr>
      </p:pic>
      <p:sp>
        <p:nvSpPr>
          <p:cNvPr id="45062" name="Text Placeholder 2">
            <a:extLst>
              <a:ext uri="{FF2B5EF4-FFF2-40B4-BE49-F238E27FC236}">
                <a16:creationId xmlns:a16="http://schemas.microsoft.com/office/drawing/2014/main" id="{9CF0036F-CC1B-E486-704F-2BE9CF69E943}"/>
              </a:ext>
            </a:extLst>
          </p:cNvPr>
          <p:cNvSpPr txBox="1">
            <a:spLocks/>
          </p:cNvSpPr>
          <p:nvPr/>
        </p:nvSpPr>
        <p:spPr bwMode="auto">
          <a:xfrm>
            <a:off x="8033791" y="5355431"/>
            <a:ext cx="5659437"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CA" altLang="en-US" sz="1800" b="1" dirty="0">
                <a:hlinkClick r:id="rId7"/>
              </a:rPr>
              <a:t>AHS - Actualités (agriculture.gov.ie)</a:t>
            </a:r>
            <a:endParaRPr lang="en-CA" altLang="en-US" sz="1800" b="1" dirty="0"/>
          </a:p>
        </p:txBody>
      </p:sp>
    </p:spTree>
    <p:extLst>
      <p:ext uri="{BB962C8B-B14F-4D97-AF65-F5344CB8AC3E}">
        <p14:creationId xmlns:p14="http://schemas.microsoft.com/office/powerpoint/2010/main" val="1650030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9F10B-A0D3-A150-1875-D6DC2B3CA77D}"/>
              </a:ext>
            </a:extLst>
          </p:cNvPr>
          <p:cNvSpPr>
            <a:spLocks noGrp="1"/>
          </p:cNvSpPr>
          <p:nvPr>
            <p:ph type="title"/>
          </p:nvPr>
        </p:nvSpPr>
        <p:spPr>
          <a:xfrm>
            <a:off x="-1" y="0"/>
            <a:ext cx="12286593" cy="1325563"/>
          </a:xfrm>
        </p:spPr>
        <p:txBody>
          <a:bodyPr/>
          <a:lstStyle/>
          <a:p>
            <a:pPr marL="0" indent="0">
              <a:buFont typeface="Arial" panose="020B0604020202020204" pitchFamily="34" charset="0"/>
              <a:buNone/>
              <a:defRPr/>
            </a:pPr>
            <a:r>
              <a:rPr lang="de-DE" sz="3200" b="1" dirty="0">
                <a:solidFill>
                  <a:srgbClr val="1B3051"/>
                </a:solidFill>
                <a:hlinkClick r:id="rId3"/>
              </a:rPr>
              <a:t>Circulation extensive du virus de Schmallenberg en Allemagne, 2023</a:t>
            </a:r>
            <a:endParaRPr lang="de-DE" sz="3200" b="1" dirty="0">
              <a:solidFill>
                <a:srgbClr val="1B3051"/>
              </a:solidFill>
            </a:endParaRPr>
          </a:p>
        </p:txBody>
      </p:sp>
      <p:sp>
        <p:nvSpPr>
          <p:cNvPr id="3" name="Content Placeholder 2">
            <a:extLst>
              <a:ext uri="{FF2B5EF4-FFF2-40B4-BE49-F238E27FC236}">
                <a16:creationId xmlns:a16="http://schemas.microsoft.com/office/drawing/2014/main" id="{A3660E61-10D1-0446-3B68-82166F912AD8}"/>
              </a:ext>
            </a:extLst>
          </p:cNvPr>
          <p:cNvSpPr>
            <a:spLocks noGrp="1"/>
          </p:cNvSpPr>
          <p:nvPr>
            <p:ph sz="half" idx="1"/>
          </p:nvPr>
        </p:nvSpPr>
        <p:spPr>
          <a:xfrm>
            <a:off x="287339" y="1325563"/>
            <a:ext cx="5808661" cy="5395912"/>
          </a:xfrm>
        </p:spPr>
        <p:txBody>
          <a:bodyPr/>
          <a:lstStyle/>
          <a:p>
            <a:pPr marL="0" indent="0">
              <a:buFont typeface="Arial" panose="020B0604020202020204" pitchFamily="34" charset="0"/>
              <a:buNone/>
              <a:defRPr/>
            </a:pPr>
            <a:r>
              <a:rPr lang="de-DE" dirty="0" err="1">
                <a:solidFill>
                  <a:srgbClr val="1B3051"/>
                </a:solidFill>
              </a:rPr>
              <a:t>Séro-surveillance</a:t>
            </a:r>
            <a:r>
              <a:rPr lang="de-DE" dirty="0">
                <a:solidFill>
                  <a:srgbClr val="1B3051"/>
                </a:solidFill>
              </a:rPr>
              <a:t> du FCM et du SBV chez les </a:t>
            </a:r>
            <a:r>
              <a:rPr lang="de-DE" dirty="0" err="1">
                <a:solidFill>
                  <a:srgbClr val="1B3051"/>
                </a:solidFill>
              </a:rPr>
              <a:t>ruminants</a:t>
            </a:r>
            <a:r>
              <a:rPr lang="de-DE" dirty="0">
                <a:solidFill>
                  <a:srgbClr val="1B3051"/>
                </a:solidFill>
              </a:rPr>
              <a:t> sauvages</a:t>
            </a:r>
          </a:p>
          <a:p>
            <a:pPr>
              <a:defRPr/>
            </a:pPr>
            <a:r>
              <a:rPr lang="de-DE" dirty="0">
                <a:solidFill>
                  <a:srgbClr val="1B3051"/>
                </a:solidFill>
              </a:rPr>
              <a:t>Tous les animaux séronégatifs pour le FCM</a:t>
            </a:r>
          </a:p>
          <a:p>
            <a:pPr>
              <a:defRPr/>
            </a:pPr>
            <a:r>
              <a:rPr lang="en-CA" dirty="0">
                <a:solidFill>
                  <a:srgbClr val="1B3051"/>
                </a:solidFill>
              </a:rPr>
              <a:t>En 2022, la séroprévalence chez les animaux testés était de 4,92 % (n=61).</a:t>
            </a:r>
          </a:p>
          <a:p>
            <a:pPr lvl="1">
              <a:defRPr/>
            </a:pPr>
            <a:r>
              <a:rPr lang="en-CA" dirty="0">
                <a:solidFill>
                  <a:srgbClr val="1B3051"/>
                </a:solidFill>
              </a:rPr>
              <a:t>Cerf élaphe et chevreuil</a:t>
            </a:r>
          </a:p>
          <a:p>
            <a:pPr>
              <a:defRPr/>
            </a:pPr>
            <a:r>
              <a:rPr lang="en-CA" dirty="0">
                <a:solidFill>
                  <a:srgbClr val="1B3051"/>
                </a:solidFill>
              </a:rPr>
              <a:t>En 2023, 40,15 % des animaux ont été testés positifs (n=137).</a:t>
            </a:r>
          </a:p>
          <a:p>
            <a:pPr lvl="1">
              <a:defRPr/>
            </a:pPr>
            <a:r>
              <a:rPr lang="en-CA" dirty="0">
                <a:solidFill>
                  <a:srgbClr val="1B3051"/>
                </a:solidFill>
              </a:rPr>
              <a:t>Cerf élaphe, chevreuil, mouflon et espèces inconnues</a:t>
            </a:r>
            <a:endParaRPr lang="en-CA" dirty="0"/>
          </a:p>
        </p:txBody>
      </p:sp>
      <p:sp>
        <p:nvSpPr>
          <p:cNvPr id="45060" name="Slide Number Placeholder 4">
            <a:extLst>
              <a:ext uri="{FF2B5EF4-FFF2-40B4-BE49-F238E27FC236}">
                <a16:creationId xmlns:a16="http://schemas.microsoft.com/office/drawing/2014/main" id="{96769F7E-D3F7-17F7-3195-304148EC3CC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257D80F-EC43-4980-A64D-E92B4D5E366A}" type="slidenum">
              <a:rPr lang="en-US" altLang="en-US" smtClean="0">
                <a:solidFill>
                  <a:srgbClr val="898989"/>
                </a:solidFill>
              </a:rPr>
              <a:t>7</a:t>
            </a:fld>
            <a:endParaRPr lang="en-US" altLang="en-US">
              <a:solidFill>
                <a:srgbClr val="898989"/>
              </a:solidFill>
            </a:endParaRPr>
          </a:p>
        </p:txBody>
      </p:sp>
      <p:pic>
        <p:nvPicPr>
          <p:cNvPr id="5" name="Picture 4">
            <a:extLst>
              <a:ext uri="{FF2B5EF4-FFF2-40B4-BE49-F238E27FC236}">
                <a16:creationId xmlns:a16="http://schemas.microsoft.com/office/drawing/2014/main" id="{AB8C2B9C-1C76-BC5E-2F3C-D25BA1366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50375"/>
            <a:ext cx="6020685" cy="3330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3417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F8D5-254E-6AB3-D029-86FDE335AE60}"/>
              </a:ext>
            </a:extLst>
          </p:cNvPr>
          <p:cNvSpPr>
            <a:spLocks noGrp="1"/>
          </p:cNvSpPr>
          <p:nvPr>
            <p:ph type="title"/>
          </p:nvPr>
        </p:nvSpPr>
        <p:spPr/>
        <p:txBody>
          <a:bodyPr/>
          <a:lstStyle/>
          <a:p>
            <a:r>
              <a:rPr lang="en-US" sz="2800" dirty="0">
                <a:hlinkClick r:id="rId2"/>
              </a:rPr>
              <a:t>Le premier rapport sur la séroprévalence du virus de </a:t>
            </a:r>
            <a:r>
              <a:rPr lang="en-US" sz="2800" dirty="0" err="1">
                <a:hlinkClick r:id="rId2"/>
              </a:rPr>
              <a:t>Schmallenberg </a:t>
            </a:r>
            <a:r>
              <a:rPr lang="en-US" sz="2800" dirty="0">
                <a:hlinkClick r:id="rId2"/>
              </a:rPr>
              <a:t>et les facteurs de risque associés chez les </a:t>
            </a:r>
            <a:r>
              <a:rPr lang="en-US" sz="2800" dirty="0" err="1">
                <a:hlinkClick r:id="rId2"/>
              </a:rPr>
              <a:t>chats </a:t>
            </a:r>
            <a:r>
              <a:rPr lang="en-US" sz="2800" dirty="0">
                <a:hlinkClick r:id="rId2"/>
              </a:rPr>
              <a:t>dans le nord de l'Algérie | Tropical Animal Health and Production</a:t>
            </a:r>
            <a:endParaRPr lang="en-CA" sz="2800" dirty="0"/>
          </a:p>
        </p:txBody>
      </p:sp>
      <p:sp>
        <p:nvSpPr>
          <p:cNvPr id="3" name="Content Placeholder 2">
            <a:extLst>
              <a:ext uri="{FF2B5EF4-FFF2-40B4-BE49-F238E27FC236}">
                <a16:creationId xmlns:a16="http://schemas.microsoft.com/office/drawing/2014/main" id="{BFD885EE-9E93-0FCF-960B-0849F90A3663}"/>
              </a:ext>
            </a:extLst>
          </p:cNvPr>
          <p:cNvSpPr>
            <a:spLocks noGrp="1"/>
          </p:cNvSpPr>
          <p:nvPr>
            <p:ph sz="half" idx="1"/>
          </p:nvPr>
        </p:nvSpPr>
        <p:spPr/>
        <p:txBody>
          <a:bodyPr/>
          <a:lstStyle/>
          <a:p>
            <a:endParaRPr lang="en-US" dirty="0"/>
          </a:p>
          <a:p>
            <a:r>
              <a:rPr lang="en-CA" dirty="0">
                <a:hlinkClick r:id="rId2"/>
              </a:rPr>
              <a:t>L'Algérie </a:t>
            </a:r>
            <a:r>
              <a:rPr lang="en-CA" dirty="0"/>
              <a:t>a également signalé récemment les premiers résultats de séroprévalence chez les bovins.</a:t>
            </a:r>
          </a:p>
          <a:p>
            <a:r>
              <a:rPr lang="en-US" dirty="0"/>
              <a:t>Une séroprévalence de 44 % (IC95 %, 39 - 49,2 %) a été révélée </a:t>
            </a:r>
            <a:r>
              <a:rPr lang="en-CA" dirty="0"/>
              <a:t>chez les vaches laitières dans le nord de l'Algérie.</a:t>
            </a:r>
          </a:p>
        </p:txBody>
      </p:sp>
      <p:pic>
        <p:nvPicPr>
          <p:cNvPr id="7" name="Content Placeholder 6">
            <a:extLst>
              <a:ext uri="{FF2B5EF4-FFF2-40B4-BE49-F238E27FC236}">
                <a16:creationId xmlns:a16="http://schemas.microsoft.com/office/drawing/2014/main" id="{3C795DEF-20D3-749B-33C9-C2715929D18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137306"/>
            <a:ext cx="5864148" cy="4219044"/>
          </a:xfrm>
        </p:spPr>
      </p:pic>
      <p:sp>
        <p:nvSpPr>
          <p:cNvPr id="5" name="Slide Number Placeholder 4">
            <a:extLst>
              <a:ext uri="{FF2B5EF4-FFF2-40B4-BE49-F238E27FC236}">
                <a16:creationId xmlns:a16="http://schemas.microsoft.com/office/drawing/2014/main" id="{2729F95F-FD6B-6EFA-E43C-F5CAF4F2AD00}"/>
              </a:ext>
            </a:extLst>
          </p:cNvPr>
          <p:cNvSpPr>
            <a:spLocks noGrp="1"/>
          </p:cNvSpPr>
          <p:nvPr>
            <p:ph type="sldNum" sz="quarter" idx="10"/>
          </p:nvPr>
        </p:nvSpPr>
        <p:spPr/>
        <p:txBody>
          <a:bodyPr/>
          <a:lstStyle/>
          <a:p>
            <a:pPr>
              <a:defRPr/>
            </a:pPr>
            <a:fld id="{222C2B47-41F2-42A5-AA41-34CCD9669551}" type="slidenum">
              <a:rPr lang="en-US" smtClean="0"/>
              <a:t>8</a:t>
            </a:fld>
            <a:endParaRPr lang="en-US"/>
          </a:p>
        </p:txBody>
      </p:sp>
    </p:spTree>
    <p:extLst>
      <p:ext uri="{BB962C8B-B14F-4D97-AF65-F5344CB8AC3E}">
        <p14:creationId xmlns:p14="http://schemas.microsoft.com/office/powerpoint/2010/main" val="1873138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EC31F7-A2D1-F360-D9EB-E0B0CD71B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25" y="385046"/>
            <a:ext cx="11052810" cy="6635151"/>
          </a:xfrm>
          <a:prstGeom prst="rect">
            <a:avLst/>
          </a:prstGeom>
        </p:spPr>
      </p:pic>
      <p:sp>
        <p:nvSpPr>
          <p:cNvPr id="2" name="Title 1">
            <a:extLst>
              <a:ext uri="{FF2B5EF4-FFF2-40B4-BE49-F238E27FC236}">
                <a16:creationId xmlns:a16="http://schemas.microsoft.com/office/drawing/2014/main" id="{306CBC4F-B6F1-54A8-1534-E9E51667D89A}"/>
              </a:ext>
            </a:extLst>
          </p:cNvPr>
          <p:cNvSpPr>
            <a:spLocks noGrp="1"/>
          </p:cNvSpPr>
          <p:nvPr>
            <p:ph type="title"/>
          </p:nvPr>
        </p:nvSpPr>
        <p:spPr>
          <a:xfrm>
            <a:off x="838200" y="66143"/>
            <a:ext cx="10515600" cy="820825"/>
          </a:xfrm>
        </p:spPr>
        <p:txBody>
          <a:bodyPr/>
          <a:lstStyle/>
          <a:p>
            <a:r>
              <a:rPr lang="en-CA" b="1" dirty="0">
                <a:latin typeface="+mn-lt"/>
              </a:rPr>
              <a:t>Fièvre aphteuse - Tendance des risques</a:t>
            </a:r>
          </a:p>
        </p:txBody>
      </p:sp>
      <p:sp>
        <p:nvSpPr>
          <p:cNvPr id="5" name="Slide Number Placeholder 4">
            <a:extLst>
              <a:ext uri="{FF2B5EF4-FFF2-40B4-BE49-F238E27FC236}">
                <a16:creationId xmlns:a16="http://schemas.microsoft.com/office/drawing/2014/main" id="{DF2A89AB-3640-FA45-997A-A6BE8E9F6A79}"/>
              </a:ext>
            </a:extLst>
          </p:cNvPr>
          <p:cNvSpPr>
            <a:spLocks noGrp="1"/>
          </p:cNvSpPr>
          <p:nvPr>
            <p:ph type="sldNum" sz="quarter" idx="1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E7A136-B623-44AA-A653-F7B0DDAA2C31}" type="slidenum">
              <a:rPr lang="en-US" smtClean="0"/>
              <a:t>9</a:t>
            </a:fld>
            <a:endParaRPr lang="en-US"/>
          </a:p>
        </p:txBody>
      </p:sp>
      <p:sp>
        <p:nvSpPr>
          <p:cNvPr id="14" name="Rectangle 13">
            <a:extLst>
              <a:ext uri="{FF2B5EF4-FFF2-40B4-BE49-F238E27FC236}">
                <a16:creationId xmlns:a16="http://schemas.microsoft.com/office/drawing/2014/main" id="{1F5FAFC2-0812-299A-930C-2A1D7BE28A92}"/>
              </a:ext>
            </a:extLst>
          </p:cNvPr>
          <p:cNvSpPr/>
          <p:nvPr/>
        </p:nvSpPr>
        <p:spPr>
          <a:xfrm>
            <a:off x="5803772" y="2799503"/>
            <a:ext cx="1003300" cy="3106506"/>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6BF6CB44-A31A-2DE9-6626-EAADB7ABF8E8}"/>
              </a:ext>
            </a:extLst>
          </p:cNvPr>
          <p:cNvSpPr/>
          <p:nvPr/>
        </p:nvSpPr>
        <p:spPr>
          <a:xfrm>
            <a:off x="9074914" y="2792226"/>
            <a:ext cx="602090" cy="3106506"/>
          </a:xfrm>
          <a:prstGeom prst="rect">
            <a:avLst/>
          </a:prstGeom>
          <a:noFill/>
          <a:ln w="381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4">
            <a:extLst>
              <a:ext uri="{FF2B5EF4-FFF2-40B4-BE49-F238E27FC236}">
                <a16:creationId xmlns:a16="http://schemas.microsoft.com/office/drawing/2014/main" id="{3E0DAE79-966E-AFDD-96C5-924247E7F5D7}"/>
              </a:ext>
            </a:extLst>
          </p:cNvPr>
          <p:cNvSpPr txBox="1">
            <a:spLocks noChangeArrowheads="1"/>
          </p:cNvSpPr>
          <p:nvPr/>
        </p:nvSpPr>
        <p:spPr bwMode="auto">
          <a:xfrm>
            <a:off x="7827640" y="2124939"/>
            <a:ext cx="1090907" cy="34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Indonésie</a:t>
            </a: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17" name="Text Box 3">
            <a:extLst>
              <a:ext uri="{FF2B5EF4-FFF2-40B4-BE49-F238E27FC236}">
                <a16:creationId xmlns:a16="http://schemas.microsoft.com/office/drawing/2014/main" id="{921C1382-BDEA-F682-26FF-C02D0195AC83}"/>
              </a:ext>
            </a:extLst>
          </p:cNvPr>
          <p:cNvSpPr txBox="1">
            <a:spLocks noChangeArrowheads="1"/>
          </p:cNvSpPr>
          <p:nvPr/>
        </p:nvSpPr>
        <p:spPr bwMode="auto">
          <a:xfrm>
            <a:off x="5803772" y="2218463"/>
            <a:ext cx="1123868" cy="45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COVID</a:t>
            </a:r>
            <a:endParaRPr kumimoji="0" lang="en-CA" altLang="en-US" sz="1600" b="0" i="0" u="none" strike="noStrike" cap="none" normalizeH="0" baseline="0" dirty="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9A6903D7-5535-C0FF-6D44-12C676282FD9}"/>
              </a:ext>
            </a:extLst>
          </p:cNvPr>
          <p:cNvSpPr/>
          <p:nvPr/>
        </p:nvSpPr>
        <p:spPr>
          <a:xfrm>
            <a:off x="7972401" y="2784949"/>
            <a:ext cx="801384" cy="3113783"/>
          </a:xfrm>
          <a:prstGeom prst="rect">
            <a:avLst/>
          </a:prstGeom>
          <a:noFill/>
          <a:ln w="38100" cap="flat" cmpd="sng" algn="ctr">
            <a:solidFill>
              <a:srgbClr val="7030A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Text Box 5">
            <a:extLst>
              <a:ext uri="{FF2B5EF4-FFF2-40B4-BE49-F238E27FC236}">
                <a16:creationId xmlns:a16="http://schemas.microsoft.com/office/drawing/2014/main" id="{18C08D11-F4DB-2E59-0534-11B8F09EE9ED}"/>
              </a:ext>
            </a:extLst>
          </p:cNvPr>
          <p:cNvSpPr txBox="1">
            <a:spLocks noChangeArrowheads="1"/>
          </p:cNvSpPr>
          <p:nvPr/>
        </p:nvSpPr>
        <p:spPr bwMode="auto">
          <a:xfrm>
            <a:off x="8913683" y="2149081"/>
            <a:ext cx="1526641" cy="2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SAT-2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Moyen-Orient</a:t>
            </a:r>
            <a:endParaRPr kumimoji="0" lang="en-CA" altLang="en-US" sz="1600" b="1" i="0" u="none" strike="noStrike" cap="none" normalizeH="0" baseline="0" dirty="0">
              <a:ln>
                <a:noFill/>
              </a:ln>
              <a:solidFill>
                <a:schemeClr val="tx1"/>
              </a:solidFill>
              <a:effectLst/>
              <a:latin typeface="Arial" panose="020B0604020202020204" pitchFamily="34" charset="0"/>
            </a:endParaRPr>
          </a:p>
        </p:txBody>
      </p:sp>
      <p:sp>
        <p:nvSpPr>
          <p:cNvPr id="20" name="Arrow: Down 19">
            <a:extLst>
              <a:ext uri="{FF2B5EF4-FFF2-40B4-BE49-F238E27FC236}">
                <a16:creationId xmlns:a16="http://schemas.microsoft.com/office/drawing/2014/main" id="{9C8DB805-357A-8F4B-8DA2-0AC0306BC5B6}"/>
              </a:ext>
            </a:extLst>
          </p:cNvPr>
          <p:cNvSpPr/>
          <p:nvPr/>
        </p:nvSpPr>
        <p:spPr>
          <a:xfrm>
            <a:off x="11261725" y="2839431"/>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Text Box 7">
            <a:extLst>
              <a:ext uri="{FF2B5EF4-FFF2-40B4-BE49-F238E27FC236}">
                <a16:creationId xmlns:a16="http://schemas.microsoft.com/office/drawing/2014/main" id="{B65C13B6-515F-1AE7-2D4B-419F5A1C5061}"/>
              </a:ext>
            </a:extLst>
          </p:cNvPr>
          <p:cNvSpPr txBox="1">
            <a:spLocks noChangeArrowheads="1"/>
          </p:cNvSpPr>
          <p:nvPr/>
        </p:nvSpPr>
        <p:spPr bwMode="auto">
          <a:xfrm>
            <a:off x="10556193" y="2465165"/>
            <a:ext cx="1052174" cy="48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Allemagne </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26" name="Text Box 7">
            <a:extLst>
              <a:ext uri="{FF2B5EF4-FFF2-40B4-BE49-F238E27FC236}">
                <a16:creationId xmlns:a16="http://schemas.microsoft.com/office/drawing/2014/main" id="{D36F7D50-7D8D-D6C6-5299-5ED113B22990}"/>
              </a:ext>
            </a:extLst>
          </p:cNvPr>
          <p:cNvSpPr txBox="1">
            <a:spLocks noChangeArrowheads="1"/>
          </p:cNvSpPr>
          <p:nvPr/>
        </p:nvSpPr>
        <p:spPr bwMode="auto">
          <a:xfrm>
            <a:off x="10973955" y="935694"/>
            <a:ext cx="1052174" cy="48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Hongrie + Slovaquie</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6" name="Arrow: Down 5">
            <a:extLst>
              <a:ext uri="{FF2B5EF4-FFF2-40B4-BE49-F238E27FC236}">
                <a16:creationId xmlns:a16="http://schemas.microsoft.com/office/drawing/2014/main" id="{A00823DC-EE55-1987-F5F6-27C7E83E82DF}"/>
              </a:ext>
            </a:extLst>
          </p:cNvPr>
          <p:cNvSpPr/>
          <p:nvPr/>
        </p:nvSpPr>
        <p:spPr>
          <a:xfrm>
            <a:off x="11406437" y="1473831"/>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692444386"/>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6058f46eb4109d39f0e5235ec470b7a2">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abcc772abb0cc11166fed61406432b1d"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76AE67-86A5-4B02-8D0D-19F2369B9B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b7ed99-b5df-4a34-ab63-5ec2159bb241"/>
    <ds:schemaRef ds:uri="894e992d-1f5f-43c5-970b-dde96d23e5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5E6BFC-0980-48FB-9C18-43CAB2582CE0}">
  <ds:schemaRefs>
    <ds:schemaRef ds:uri="http://schemas.microsoft.com/office/2006/metadata/properties"/>
    <ds:schemaRef ds:uri="http://schemas.microsoft.com/office/infopath/2007/PartnerControls"/>
    <ds:schemaRef ds:uri="894e992d-1f5f-43c5-970b-dde96d23e5c3"/>
    <ds:schemaRef ds:uri="15b7ed99-b5df-4a34-ab63-5ec2159bb241"/>
  </ds:schemaRefs>
</ds:datastoreItem>
</file>

<file path=customXml/itemProps3.xml><?xml version="1.0" encoding="utf-8"?>
<ds:datastoreItem xmlns:ds="http://schemas.openxmlformats.org/officeDocument/2006/customXml" ds:itemID="{79D269CD-BB98-4F8A-B160-3FE213650E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28921</TotalTime>
  <Words>3646</Words>
  <Application>Microsoft Office PowerPoint</Application>
  <PresentationFormat>Widescreen</PresentationFormat>
  <Paragraphs>311</Paragraphs>
  <Slides>29</Slides>
  <Notes>20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2_Office Theme</vt:lpstr>
      <vt:lpstr>Communauté des maladies émergentes et zoonotiques Identifier les risques émergents grâce à l'intelligence collective</vt:lpstr>
      <vt:lpstr>Virus de la fièvre catarrhale du mouton (FCM-3) en Europe</vt:lpstr>
      <vt:lpstr>PowerPoint Presentation</vt:lpstr>
      <vt:lpstr>Peste des petits ruminants - Europe</vt:lpstr>
      <vt:lpstr>La variole ovine et caprine en Europe</vt:lpstr>
      <vt:lpstr>Le virus de Schmallenberg en Europe</vt:lpstr>
      <vt:lpstr>Circulation extensive du virus de Schmallenberg en Allemagne, 2023</vt:lpstr>
      <vt:lpstr>Le premier rapport sur la séroprévalence du virus de Schmallenberg et les facteurs de risque associés chez les chats dans le nord de l'Algérie | Tropical Animal Health and Production</vt:lpstr>
      <vt:lpstr>Fièvre aphteuse - Tendance des risques</vt:lpstr>
      <vt:lpstr>La fièvre aphteuse en Allemagne</vt:lpstr>
      <vt:lpstr>Réponse </vt:lpstr>
      <vt:lpstr>Réponse </vt:lpstr>
      <vt:lpstr>Réponse</vt:lpstr>
      <vt:lpstr>Fièvre aphteuse - Allemagne</vt:lpstr>
      <vt:lpstr>Fièvre aphteuse en Hongrie - Signalée le 6 mars 2025</vt:lpstr>
      <vt:lpstr>Fièvre aphteuse - Hongrie</vt:lpstr>
      <vt:lpstr>PowerPoint Presentation</vt:lpstr>
      <vt:lpstr>Fièvre aphteuse Hongrie</vt:lpstr>
      <vt:lpstr>Traçage</vt:lpstr>
      <vt:lpstr>Fièvre aphteuse Hongrie</vt:lpstr>
      <vt:lpstr>Slovaquie - 21 mars 2025</vt:lpstr>
      <vt:lpstr>PowerPoint Presentation</vt:lpstr>
      <vt:lpstr>PowerPoint Presentation</vt:lpstr>
      <vt:lpstr>PowerPoint Presentation</vt:lpstr>
      <vt:lpstr>Cas de fièvre aphteuse dans le monde (depuis la dernière réunion de décembre 18)</vt:lpstr>
      <vt:lpstr>Ver du nouveau monde en Amérique centrale et au Mexique</vt:lpstr>
      <vt:lpstr>Avis à l'industrie - Un troupeau de bovins de la Saskatchewan est déclaré infecté par la tuberculose bovine - inspection.canada.ca </vt:lpstr>
      <vt:lpstr>Tuberculose bovine aux États-Unis</vt:lpstr>
      <vt:lpstr>Résultats scientifiques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keywords>, docId:491B66D1C90A376AD271BDC099577BC0</cp:keywords>
  <cp:lastModifiedBy>Osborn, Andrea (CFIA/ACIA)</cp:lastModifiedBy>
  <cp:revision>543</cp:revision>
  <dcterms:created xsi:type="dcterms:W3CDTF">2020-02-07T23:34:08Z</dcterms:created>
  <dcterms:modified xsi:type="dcterms:W3CDTF">2025-04-30T03:46:36Z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y fmtid="{D5CDD505-2E9C-101B-9397-08002B2CF9AE}" pid="3" name="MediaServiceImageTags">
    <vt:lpwstr/>
  </property>
</Properties>
</file>