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6" r:id="rId5"/>
    <p:sldId id="257" r:id="rId6"/>
    <p:sldId id="487" r:id="rId7"/>
    <p:sldId id="488" r:id="rId8"/>
    <p:sldId id="309" r:id="rId9"/>
    <p:sldId id="329" r:id="rId10"/>
    <p:sldId id="502" r:id="rId11"/>
    <p:sldId id="468" r:id="rId12"/>
    <p:sldId id="509" r:id="rId13"/>
    <p:sldId id="490" r:id="rId14"/>
    <p:sldId id="510" r:id="rId15"/>
    <p:sldId id="508" r:id="rId16"/>
    <p:sldId id="506" r:id="rId17"/>
    <p:sldId id="486" r:id="rId18"/>
    <p:sldId id="511" r:id="rId19"/>
    <p:sldId id="331" r:id="rId20"/>
    <p:sldId id="512"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604BF-5877-21BD-EBB3-1258C2779B6D}" v="2" dt="2025-08-01T16:07:12.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02" autoAdjust="0"/>
    <p:restoredTop sz="69548" autoAdjust="0"/>
  </p:normalViewPr>
  <p:slideViewPr>
    <p:cSldViewPr snapToGrid="0">
      <p:cViewPr varScale="1">
        <p:scale>
          <a:sx n="47" d="100"/>
          <a:sy n="47" d="100"/>
        </p:scale>
        <p:origin x="744" y="44"/>
      </p:cViewPr>
      <p:guideLst/>
    </p:cSldViewPr>
  </p:slideViewPr>
  <p:notesTextViewPr>
    <p:cViewPr>
      <p:scale>
        <a:sx n="1" d="1"/>
        <a:sy n="1" d="1"/>
      </p:scale>
      <p:origin x="0" y="-30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99CC614B-5540-45E4-9083-AF7AA0AE66C1}"/>
    <pc:docChg chg="custSel modSld">
      <pc:chgData name="Osborn, Andrea (CFIA/ACIA)" userId="016df1cd-5d71-41bc-8fec-8f09298258d4" providerId="ADAL" clId="{99CC614B-5540-45E4-9083-AF7AA0AE66C1}" dt="2025-07-16T17:46:24.416" v="117" actId="20577"/>
      <pc:docMkLst>
        <pc:docMk/>
      </pc:docMkLst>
      <pc:sldChg chg="modSp mod">
        <pc:chgData name="Osborn, Andrea (CFIA/ACIA)" userId="016df1cd-5d71-41bc-8fec-8f09298258d4" providerId="ADAL" clId="{99CC614B-5540-45E4-9083-AF7AA0AE66C1}" dt="2025-07-16T17:40:40.483" v="90" actId="20577"/>
        <pc:sldMkLst>
          <pc:docMk/>
          <pc:sldMk cId="0" sldId="490"/>
        </pc:sldMkLst>
        <pc:spChg chg="mod">
          <ac:chgData name="Osborn, Andrea (CFIA/ACIA)" userId="016df1cd-5d71-41bc-8fec-8f09298258d4" providerId="ADAL" clId="{99CC614B-5540-45E4-9083-AF7AA0AE66C1}" dt="2025-07-16T17:40:40.483" v="90" actId="20577"/>
          <ac:spMkLst>
            <pc:docMk/>
            <pc:sldMk cId="0" sldId="490"/>
            <ac:spMk id="26628" creationId="{C1D959E4-DDF9-4541-5F6E-56395291A798}"/>
          </ac:spMkLst>
        </pc:spChg>
      </pc:sldChg>
      <pc:sldChg chg="modNotesTx">
        <pc:chgData name="Osborn, Andrea (CFIA/ACIA)" userId="016df1cd-5d71-41bc-8fec-8f09298258d4" providerId="ADAL" clId="{99CC614B-5540-45E4-9083-AF7AA0AE66C1}" dt="2025-07-16T17:45:53.136" v="91" actId="33524"/>
        <pc:sldMkLst>
          <pc:docMk/>
          <pc:sldMk cId="0" sldId="508"/>
        </pc:sldMkLst>
      </pc:sldChg>
      <pc:sldChg chg="modSp mod modNotesTx">
        <pc:chgData name="Osborn, Andrea (CFIA/ACIA)" userId="016df1cd-5d71-41bc-8fec-8f09298258d4" providerId="ADAL" clId="{99CC614B-5540-45E4-9083-AF7AA0AE66C1}" dt="2025-07-16T17:39:35.961" v="80" actId="20577"/>
        <pc:sldMkLst>
          <pc:docMk/>
          <pc:sldMk cId="0" sldId="510"/>
        </pc:sldMkLst>
        <pc:spChg chg="mod">
          <ac:chgData name="Osborn, Andrea (CFIA/ACIA)" userId="016df1cd-5d71-41bc-8fec-8f09298258d4" providerId="ADAL" clId="{99CC614B-5540-45E4-9083-AF7AA0AE66C1}" dt="2025-07-16T17:39:35.961" v="80" actId="20577"/>
          <ac:spMkLst>
            <pc:docMk/>
            <pc:sldMk cId="0" sldId="510"/>
            <ac:spMk id="40963" creationId="{74E54CFB-E406-1FE0-2BF7-03931211EC58}"/>
          </ac:spMkLst>
        </pc:spChg>
      </pc:sldChg>
      <pc:sldChg chg="modSp mod">
        <pc:chgData name="Osborn, Andrea (CFIA/ACIA)" userId="016df1cd-5d71-41bc-8fec-8f09298258d4" providerId="ADAL" clId="{99CC614B-5540-45E4-9083-AF7AA0AE66C1}" dt="2025-07-16T17:46:24.416" v="117" actId="20577"/>
        <pc:sldMkLst>
          <pc:docMk/>
          <pc:sldMk cId="3587266451" sldId="511"/>
        </pc:sldMkLst>
        <pc:spChg chg="mod">
          <ac:chgData name="Osborn, Andrea (CFIA/ACIA)" userId="016df1cd-5d71-41bc-8fec-8f09298258d4" providerId="ADAL" clId="{99CC614B-5540-45E4-9083-AF7AA0AE66C1}" dt="2025-07-16T17:46:24.416" v="117" actId="20577"/>
          <ac:spMkLst>
            <pc:docMk/>
            <pc:sldMk cId="3587266451" sldId="511"/>
            <ac:spMk id="5" creationId="{C7C54CA5-BD95-34F0-0C7B-C8C1E997D4BC}"/>
          </ac:spMkLst>
        </pc:spChg>
      </pc:sldChg>
    </pc:docChg>
  </pc:docChgLst>
  <pc:docChgLst>
    <pc:chgData name="Murray Gillies" userId="S::mgillies@animalhealthcanada.ca::1cd6b1ce-44ca-4ba9-a610-e2ff726d2f20" providerId="AD" clId="Web-{192604BF-5877-21BD-EBB3-1258C2779B6D}"/>
    <pc:docChg chg="modSld">
      <pc:chgData name="Murray Gillies" userId="S::mgillies@animalhealthcanada.ca::1cd6b1ce-44ca-4ba9-a610-e2ff726d2f20" providerId="AD" clId="Web-{192604BF-5877-21BD-EBB3-1258C2779B6D}" dt="2025-08-01T16:07:12.248" v="6" actId="1076"/>
      <pc:docMkLst>
        <pc:docMk/>
      </pc:docMkLst>
      <pc:sldChg chg="modNotes">
        <pc:chgData name="Murray Gillies" userId="S::mgillies@animalhealthcanada.ca::1cd6b1ce-44ca-4ba9-a610-e2ff726d2f20" providerId="AD" clId="Web-{192604BF-5877-21BD-EBB3-1258C2779B6D}" dt="2025-08-01T16:06:41.810" v="4"/>
        <pc:sldMkLst>
          <pc:docMk/>
          <pc:sldMk cId="0" sldId="257"/>
        </pc:sldMkLst>
      </pc:sldChg>
      <pc:sldChg chg="modSp">
        <pc:chgData name="Murray Gillies" userId="S::mgillies@animalhealthcanada.ca::1cd6b1ce-44ca-4ba9-a610-e2ff726d2f20" providerId="AD" clId="Web-{192604BF-5877-21BD-EBB3-1258C2779B6D}" dt="2025-08-01T16:07:12.248" v="6" actId="1076"/>
        <pc:sldMkLst>
          <pc:docMk/>
          <pc:sldMk cId="3060204668" sldId="309"/>
        </pc:sldMkLst>
        <pc:spChg chg="mod">
          <ac:chgData name="Murray Gillies" userId="S::mgillies@animalhealthcanada.ca::1cd6b1ce-44ca-4ba9-a610-e2ff726d2f20" providerId="AD" clId="Web-{192604BF-5877-21BD-EBB3-1258C2779B6D}" dt="2025-08-01T16:07:12.248" v="6" actId="1076"/>
          <ac:spMkLst>
            <pc:docMk/>
            <pc:sldMk cId="3060204668" sldId="309"/>
            <ac:spMk id="10" creationId="{D04AB7DA-4ACF-DBC1-C94D-0875E78EA76B}"/>
          </ac:spMkLst>
        </pc:spChg>
      </pc:sldChg>
    </pc:docChg>
  </pc:docChgLst>
  <pc:docChgLst>
    <pc:chgData name="Osborn, Andrea (CFIA/ACIA)" userId="016df1cd-5d71-41bc-8fec-8f09298258d4" providerId="ADAL" clId="{29C72F92-1CB6-4E9F-A7B2-7B1152DF7017}"/>
    <pc:docChg chg="modSld">
      <pc:chgData name="Osborn, Andrea (CFIA/ACIA)" userId="016df1cd-5d71-41bc-8fec-8f09298258d4" providerId="ADAL" clId="{29C72F92-1CB6-4E9F-A7B2-7B1152DF7017}" dt="2025-07-18T17:27:52.581" v="213"/>
      <pc:docMkLst>
        <pc:docMk/>
      </pc:docMkLst>
      <pc:sldChg chg="modSp mod">
        <pc:chgData name="Osborn, Andrea (CFIA/ACIA)" userId="016df1cd-5d71-41bc-8fec-8f09298258d4" providerId="ADAL" clId="{29C72F92-1CB6-4E9F-A7B2-7B1152DF7017}" dt="2025-07-18T17:20:12.220" v="24" actId="6549"/>
        <pc:sldMkLst>
          <pc:docMk/>
          <pc:sldMk cId="1644282483" sldId="256"/>
        </pc:sldMkLst>
        <pc:spChg chg="mod">
          <ac:chgData name="Osborn, Andrea (CFIA/ACIA)" userId="016df1cd-5d71-41bc-8fec-8f09298258d4" providerId="ADAL" clId="{29C72F92-1CB6-4E9F-A7B2-7B1152DF7017}" dt="2025-07-18T17:20:12.220" v="24" actId="6549"/>
          <ac:spMkLst>
            <pc:docMk/>
            <pc:sldMk cId="1644282483" sldId="256"/>
            <ac:spMk id="14339" creationId="{00000000-0000-0000-0000-000000000000}"/>
          </ac:spMkLst>
        </pc:spChg>
      </pc:sldChg>
      <pc:sldChg chg="modSp mod">
        <pc:chgData name="Osborn, Andrea (CFIA/ACIA)" userId="016df1cd-5d71-41bc-8fec-8f09298258d4" providerId="ADAL" clId="{29C72F92-1CB6-4E9F-A7B2-7B1152DF7017}" dt="2025-07-18T17:20:49.940" v="30" actId="1076"/>
        <pc:sldMkLst>
          <pc:docMk/>
          <pc:sldMk cId="0" sldId="257"/>
        </pc:sldMkLst>
        <pc:spChg chg="mod">
          <ac:chgData name="Osborn, Andrea (CFIA/ACIA)" userId="016df1cd-5d71-41bc-8fec-8f09298258d4" providerId="ADAL" clId="{29C72F92-1CB6-4E9F-A7B2-7B1152DF7017}" dt="2025-07-18T17:20:43.545" v="29" actId="1076"/>
          <ac:spMkLst>
            <pc:docMk/>
            <pc:sldMk cId="0" sldId="257"/>
            <ac:spMk id="3" creationId="{D789AAB0-2AE7-AE52-3AA1-58EDE9EC79F1}"/>
          </ac:spMkLst>
        </pc:spChg>
        <pc:spChg chg="mod">
          <ac:chgData name="Osborn, Andrea (CFIA/ACIA)" userId="016df1cd-5d71-41bc-8fec-8f09298258d4" providerId="ADAL" clId="{29C72F92-1CB6-4E9F-A7B2-7B1152DF7017}" dt="2025-07-18T17:20:20.841" v="25" actId="14100"/>
          <ac:spMkLst>
            <pc:docMk/>
            <pc:sldMk cId="0" sldId="257"/>
            <ac:spMk id="4" creationId="{B2CA081E-B829-E7BA-9104-85EC51FE73A0}"/>
          </ac:spMkLst>
        </pc:spChg>
        <pc:spChg chg="mod">
          <ac:chgData name="Osborn, Andrea (CFIA/ACIA)" userId="016df1cd-5d71-41bc-8fec-8f09298258d4" providerId="ADAL" clId="{29C72F92-1CB6-4E9F-A7B2-7B1152DF7017}" dt="2025-07-18T17:20:49.940" v="30" actId="1076"/>
          <ac:spMkLst>
            <pc:docMk/>
            <pc:sldMk cId="0" sldId="257"/>
            <ac:spMk id="8" creationId="{4ED53C19-761D-A8B4-BEE3-4CEF15B0470C}"/>
          </ac:spMkLst>
        </pc:spChg>
        <pc:spChg chg="mod">
          <ac:chgData name="Osborn, Andrea (CFIA/ACIA)" userId="016df1cd-5d71-41bc-8fec-8f09298258d4" providerId="ADAL" clId="{29C72F92-1CB6-4E9F-A7B2-7B1152DF7017}" dt="2025-07-18T17:20:29.227" v="27" actId="255"/>
          <ac:spMkLst>
            <pc:docMk/>
            <pc:sldMk cId="0" sldId="257"/>
            <ac:spMk id="18435" creationId="{AF04A97E-368E-6495-EAEA-6C55A9AAC1D3}"/>
          </ac:spMkLst>
        </pc:spChg>
      </pc:sldChg>
      <pc:sldChg chg="modNotesTx">
        <pc:chgData name="Osborn, Andrea (CFIA/ACIA)" userId="016df1cd-5d71-41bc-8fec-8f09298258d4" providerId="ADAL" clId="{29C72F92-1CB6-4E9F-A7B2-7B1152DF7017}" dt="2025-07-18T17:27:16.751" v="212" actId="20577"/>
        <pc:sldMkLst>
          <pc:docMk/>
          <pc:sldMk cId="1642397886" sldId="468"/>
        </pc:sldMkLst>
      </pc:sldChg>
      <pc:sldChg chg="modSp">
        <pc:chgData name="Osborn, Andrea (CFIA/ACIA)" userId="016df1cd-5d71-41bc-8fec-8f09298258d4" providerId="ADAL" clId="{29C72F92-1CB6-4E9F-A7B2-7B1152DF7017}" dt="2025-07-18T17:25:15.898" v="130" actId="1076"/>
        <pc:sldMkLst>
          <pc:docMk/>
          <pc:sldMk cId="2381103646" sldId="486"/>
        </pc:sldMkLst>
        <pc:spChg chg="mod">
          <ac:chgData name="Osborn, Andrea (CFIA/ACIA)" userId="016df1cd-5d71-41bc-8fec-8f09298258d4" providerId="ADAL" clId="{29C72F92-1CB6-4E9F-A7B2-7B1152DF7017}" dt="2025-07-18T17:25:06.646" v="127" actId="14100"/>
          <ac:spMkLst>
            <pc:docMk/>
            <pc:sldMk cId="2381103646" sldId="486"/>
            <ac:spMk id="3" creationId="{6DA3A709-72E2-0EDC-94C4-F67159845BB3}"/>
          </ac:spMkLst>
        </pc:spChg>
        <pc:picChg chg="mod">
          <ac:chgData name="Osborn, Andrea (CFIA/ACIA)" userId="016df1cd-5d71-41bc-8fec-8f09298258d4" providerId="ADAL" clId="{29C72F92-1CB6-4E9F-A7B2-7B1152DF7017}" dt="2025-07-18T17:25:15.898" v="130" actId="1076"/>
          <ac:picMkLst>
            <pc:docMk/>
            <pc:sldMk cId="2381103646" sldId="486"/>
            <ac:picMk id="7" creationId="{E81C27CF-D464-2881-0B4C-1977A1A62B02}"/>
          </ac:picMkLst>
        </pc:picChg>
      </pc:sldChg>
      <pc:sldChg chg="modSp mod">
        <pc:chgData name="Osborn, Andrea (CFIA/ACIA)" userId="016df1cd-5d71-41bc-8fec-8f09298258d4" providerId="ADAL" clId="{29C72F92-1CB6-4E9F-A7B2-7B1152DF7017}" dt="2025-07-18T17:23:18.021" v="95" actId="20577"/>
        <pc:sldMkLst>
          <pc:docMk/>
          <pc:sldMk cId="0" sldId="490"/>
        </pc:sldMkLst>
        <pc:spChg chg="mod">
          <ac:chgData name="Osborn, Andrea (CFIA/ACIA)" userId="016df1cd-5d71-41bc-8fec-8f09298258d4" providerId="ADAL" clId="{29C72F92-1CB6-4E9F-A7B2-7B1152DF7017}" dt="2025-07-18T17:22:24.210" v="83" actId="20577"/>
          <ac:spMkLst>
            <pc:docMk/>
            <pc:sldMk cId="0" sldId="490"/>
            <ac:spMk id="2" creationId="{51A6D15D-9478-0CC8-7F93-8C16FD0BFD1C}"/>
          </ac:spMkLst>
        </pc:spChg>
        <pc:spChg chg="mod">
          <ac:chgData name="Osborn, Andrea (CFIA/ACIA)" userId="016df1cd-5d71-41bc-8fec-8f09298258d4" providerId="ADAL" clId="{29C72F92-1CB6-4E9F-A7B2-7B1152DF7017}" dt="2025-07-18T17:23:18.021" v="95" actId="20577"/>
          <ac:spMkLst>
            <pc:docMk/>
            <pc:sldMk cId="0" sldId="490"/>
            <ac:spMk id="26628" creationId="{C1D959E4-DDF9-4541-5F6E-56395291A798}"/>
          </ac:spMkLst>
        </pc:spChg>
      </pc:sldChg>
      <pc:sldChg chg="modSp mod">
        <pc:chgData name="Osborn, Andrea (CFIA/ACIA)" userId="016df1cd-5d71-41bc-8fec-8f09298258d4" providerId="ADAL" clId="{29C72F92-1CB6-4E9F-A7B2-7B1152DF7017}" dt="2025-07-18T17:21:21.809" v="38" actId="20577"/>
        <pc:sldMkLst>
          <pc:docMk/>
          <pc:sldMk cId="0" sldId="502"/>
        </pc:sldMkLst>
        <pc:spChg chg="mod">
          <ac:chgData name="Osborn, Andrea (CFIA/ACIA)" userId="016df1cd-5d71-41bc-8fec-8f09298258d4" providerId="ADAL" clId="{29C72F92-1CB6-4E9F-A7B2-7B1152DF7017}" dt="2025-07-18T17:21:21.809" v="38" actId="20577"/>
          <ac:spMkLst>
            <pc:docMk/>
            <pc:sldMk cId="0" sldId="502"/>
            <ac:spMk id="8" creationId="{EE3ACBDD-6587-B8BC-B283-BE48CC7727F0}"/>
          </ac:spMkLst>
        </pc:spChg>
      </pc:sldChg>
      <pc:sldChg chg="modSp mod">
        <pc:chgData name="Osborn, Andrea (CFIA/ACIA)" userId="016df1cd-5d71-41bc-8fec-8f09298258d4" providerId="ADAL" clId="{29C72F92-1CB6-4E9F-A7B2-7B1152DF7017}" dt="2025-07-18T17:25:50.843" v="132" actId="113"/>
        <pc:sldMkLst>
          <pc:docMk/>
          <pc:sldMk cId="0" sldId="506"/>
        </pc:sldMkLst>
        <pc:spChg chg="mod">
          <ac:chgData name="Osborn, Andrea (CFIA/ACIA)" userId="016df1cd-5d71-41bc-8fec-8f09298258d4" providerId="ADAL" clId="{29C72F92-1CB6-4E9F-A7B2-7B1152DF7017}" dt="2025-07-18T17:25:50.843" v="132" actId="113"/>
          <ac:spMkLst>
            <pc:docMk/>
            <pc:sldMk cId="0" sldId="506"/>
            <ac:spMk id="32772" creationId="{0D25D48C-7FD8-FECF-E916-37759B89D0C8}"/>
          </ac:spMkLst>
        </pc:spChg>
      </pc:sldChg>
      <pc:sldChg chg="modSp mod">
        <pc:chgData name="Osborn, Andrea (CFIA/ACIA)" userId="016df1cd-5d71-41bc-8fec-8f09298258d4" providerId="ADAL" clId="{29C72F92-1CB6-4E9F-A7B2-7B1152DF7017}" dt="2025-07-18T17:24:29.959" v="125" actId="1076"/>
        <pc:sldMkLst>
          <pc:docMk/>
          <pc:sldMk cId="0" sldId="508"/>
        </pc:sldMkLst>
        <pc:spChg chg="mod">
          <ac:chgData name="Osborn, Andrea (CFIA/ACIA)" userId="016df1cd-5d71-41bc-8fec-8f09298258d4" providerId="ADAL" clId="{29C72F92-1CB6-4E9F-A7B2-7B1152DF7017}" dt="2025-07-18T17:24:29.959" v="125" actId="1076"/>
          <ac:spMkLst>
            <pc:docMk/>
            <pc:sldMk cId="0" sldId="508"/>
            <ac:spMk id="5" creationId="{CE02C21A-F801-7BF4-472F-A9FAD1D577C4}"/>
          </ac:spMkLst>
        </pc:spChg>
      </pc:sldChg>
      <pc:sldChg chg="modSp mod modNotesTx">
        <pc:chgData name="Osborn, Andrea (CFIA/ACIA)" userId="016df1cd-5d71-41bc-8fec-8f09298258d4" providerId="ADAL" clId="{29C72F92-1CB6-4E9F-A7B2-7B1152DF7017}" dt="2025-07-18T17:27:52.581" v="213"/>
        <pc:sldMkLst>
          <pc:docMk/>
          <pc:sldMk cId="2286709229" sldId="509"/>
        </pc:sldMkLst>
        <pc:spChg chg="mod">
          <ac:chgData name="Osborn, Andrea (CFIA/ACIA)" userId="016df1cd-5d71-41bc-8fec-8f09298258d4" providerId="ADAL" clId="{29C72F92-1CB6-4E9F-A7B2-7B1152DF7017}" dt="2025-07-18T17:22:02.444" v="44" actId="1076"/>
          <ac:spMkLst>
            <pc:docMk/>
            <pc:sldMk cId="2286709229" sldId="509"/>
            <ac:spMk id="6" creationId="{182BF2DC-77C0-3756-8CDA-B4BC9DCF05C6}"/>
          </ac:spMkLst>
        </pc:spChg>
        <pc:picChg chg="mod">
          <ac:chgData name="Osborn, Andrea (CFIA/ACIA)" userId="016df1cd-5d71-41bc-8fec-8f09298258d4" providerId="ADAL" clId="{29C72F92-1CB6-4E9F-A7B2-7B1152DF7017}" dt="2025-07-18T17:21:47.197" v="39" actId="14100"/>
          <ac:picMkLst>
            <pc:docMk/>
            <pc:sldMk cId="2286709229" sldId="509"/>
            <ac:picMk id="9" creationId="{38ACD7E8-C178-7EB7-F43D-14FC592BD723}"/>
          </ac:picMkLst>
        </pc:picChg>
      </pc:sldChg>
      <pc:sldChg chg="modSp mod">
        <pc:chgData name="Osborn, Andrea (CFIA/ACIA)" userId="016df1cd-5d71-41bc-8fec-8f09298258d4" providerId="ADAL" clId="{29C72F92-1CB6-4E9F-A7B2-7B1152DF7017}" dt="2025-07-18T17:23:57.357" v="121" actId="1076"/>
        <pc:sldMkLst>
          <pc:docMk/>
          <pc:sldMk cId="0" sldId="510"/>
        </pc:sldMkLst>
        <pc:spChg chg="mod">
          <ac:chgData name="Osborn, Andrea (CFIA/ACIA)" userId="016df1cd-5d71-41bc-8fec-8f09298258d4" providerId="ADAL" clId="{29C72F92-1CB6-4E9F-A7B2-7B1152DF7017}" dt="2025-07-18T17:23:39.237" v="117" actId="20577"/>
          <ac:spMkLst>
            <pc:docMk/>
            <pc:sldMk cId="0" sldId="510"/>
            <ac:spMk id="2" creationId="{81129F54-410F-D04B-557E-5B7C8501F3F8}"/>
          </ac:spMkLst>
        </pc:spChg>
        <pc:spChg chg="mod">
          <ac:chgData name="Osborn, Andrea (CFIA/ACIA)" userId="016df1cd-5d71-41bc-8fec-8f09298258d4" providerId="ADAL" clId="{29C72F92-1CB6-4E9F-A7B2-7B1152DF7017}" dt="2025-07-18T17:23:53.398" v="120" actId="14100"/>
          <ac:spMkLst>
            <pc:docMk/>
            <pc:sldMk cId="0" sldId="510"/>
            <ac:spMk id="40963" creationId="{74E54CFB-E406-1FE0-2BF7-03931211EC58}"/>
          </ac:spMkLst>
        </pc:spChg>
        <pc:picChg chg="mod">
          <ac:chgData name="Osborn, Andrea (CFIA/ACIA)" userId="016df1cd-5d71-41bc-8fec-8f09298258d4" providerId="ADAL" clId="{29C72F92-1CB6-4E9F-A7B2-7B1152DF7017}" dt="2025-07-18T17:23:57.357" v="121" actId="1076"/>
          <ac:picMkLst>
            <pc:docMk/>
            <pc:sldMk cId="0" sldId="510"/>
            <ac:picMk id="40965" creationId="{7D70FC46-8A10-96C4-2F8A-702EEC4BF448}"/>
          </ac:picMkLst>
        </pc:picChg>
      </pc:sldChg>
      <pc:sldChg chg="modSp">
        <pc:chgData name="Osborn, Andrea (CFIA/ACIA)" userId="016df1cd-5d71-41bc-8fec-8f09298258d4" providerId="ADAL" clId="{29C72F92-1CB6-4E9F-A7B2-7B1152DF7017}" dt="2025-07-18T17:25:26" v="131" actId="255"/>
        <pc:sldMkLst>
          <pc:docMk/>
          <pc:sldMk cId="3587266451" sldId="511"/>
        </pc:sldMkLst>
        <pc:spChg chg="mod">
          <ac:chgData name="Osborn, Andrea (CFIA/ACIA)" userId="016df1cd-5d71-41bc-8fec-8f09298258d4" providerId="ADAL" clId="{29C72F92-1CB6-4E9F-A7B2-7B1152DF7017}" dt="2025-07-18T17:25:26" v="131" actId="255"/>
          <ac:spMkLst>
            <pc:docMk/>
            <pc:sldMk cId="3587266451" sldId="511"/>
            <ac:spMk id="3" creationId="{6DA3A709-72E2-0EDC-94C4-F67159845B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0A1E6EF-84BC-E23A-C20C-3B568DC78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2B894A6-EFE0-3AE7-B94A-E1A7096F6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222222"/>
                </a:solidFill>
                <a:latin typeface="-apple-system"/>
              </a:rPr>
              <a:t>Les cartes de répartition environnementale de </a:t>
            </a:r>
            <a:r>
              <a:rPr lang="en-CA" altLang="en-US" i="1" dirty="0">
                <a:solidFill>
                  <a:srgbClr val="222222"/>
                </a:solidFill>
                <a:latin typeface="-apple-system"/>
              </a:rPr>
              <a:t>C. </a:t>
            </a:r>
            <a:r>
              <a:rPr lang="en-CA" altLang="en-US" i="1" dirty="0" err="1">
                <a:solidFill>
                  <a:srgbClr val="222222"/>
                </a:solidFill>
                <a:latin typeface="-apple-system"/>
              </a:rPr>
              <a:t>hominivorax </a:t>
            </a:r>
            <a:r>
              <a:rPr lang="en-CA" altLang="en-US" dirty="0">
                <a:solidFill>
                  <a:srgbClr val="222222"/>
                </a:solidFill>
                <a:latin typeface="-apple-system"/>
              </a:rPr>
              <a:t>suggèrent que son aire de répartition potentielle couvre presque tous les pays d'Amérique centrale, les côtes pacifique et atlantique du Mexique, ainsi que les États du sud et du sud-est du pays. Aux États-Unis, les États du sud de la côte atlantique et la Californie présentent également des conditions favorables.</a:t>
            </a:r>
          </a:p>
          <a:p>
            <a:endParaRPr lang="en-CA" altLang="en-US" dirty="0">
              <a:solidFill>
                <a:srgbClr val="222222"/>
              </a:solidFill>
              <a:latin typeface="-apple-system"/>
            </a:endParaRPr>
          </a:p>
          <a:p>
            <a:r>
              <a:rPr lang="en-CA" altLang="en-US" dirty="0">
                <a:solidFill>
                  <a:srgbClr val="222222"/>
                </a:solidFill>
                <a:latin typeface="-apple-system"/>
              </a:rPr>
              <a:t>Chiapas, Campeche, Tabasco et Veracruz sont des points critiques de dispersion dans le nord. </a:t>
            </a:r>
          </a:p>
          <a:p>
            <a:endParaRPr lang="en-CA" altLang="en-US" dirty="0">
              <a:solidFill>
                <a:srgbClr val="222222"/>
              </a:solidFill>
              <a:latin typeface="-apple-system"/>
            </a:endParaRPr>
          </a:p>
          <a:p>
            <a:r>
              <a:rPr lang="en-CA" altLang="en-US" dirty="0">
                <a:solidFill>
                  <a:srgbClr val="222222"/>
                </a:solidFill>
                <a:latin typeface="-apple-system"/>
              </a:rPr>
              <a:t>Les zones les plus propices aux États-Unis se trouvent dans le sud-est du pays (Texas et Floride).</a:t>
            </a:r>
          </a:p>
          <a:p>
            <a:endParaRPr lang="en-CA" altLang="en-US" dirty="0">
              <a:solidFill>
                <a:srgbClr val="222222"/>
              </a:solidFill>
              <a:latin typeface="-apple-system"/>
            </a:endParaRPr>
          </a:p>
          <a:p>
            <a:r>
              <a:rPr lang="en-CA" altLang="en-US" dirty="0">
                <a:solidFill>
                  <a:srgbClr val="222222"/>
                </a:solidFill>
                <a:latin typeface="-apple-system"/>
              </a:rPr>
              <a:t>Les régions à forte densité de bétail dans les deux pays présentent des conditions climatiques particulièrement propices au développement de ce ravageur. </a:t>
            </a:r>
            <a:endParaRPr lang="en-CA" altLang="en-US" dirty="0"/>
          </a:p>
          <a:p>
            <a:endParaRPr lang="en-CA" altLang="en-US" dirty="0"/>
          </a:p>
        </p:txBody>
      </p:sp>
      <p:sp>
        <p:nvSpPr>
          <p:cNvPr id="41988" name="Slide Number Placeholder 3">
            <a:extLst>
              <a:ext uri="{FF2B5EF4-FFF2-40B4-BE49-F238E27FC236}">
                <a16:creationId xmlns:a16="http://schemas.microsoft.com/office/drawing/2014/main" id="{A5B26338-1480-6CB3-6854-3D432CE8AC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30B604-F193-4248-80D1-34046CEB0FE8}"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0F9F4E-5F78-9882-528C-4970DCFF1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47936E-EEC4-D056-78A1-8840DD94C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424242"/>
                </a:solidFill>
                <a:latin typeface="Segoe Sans"/>
              </a:rPr>
              <a:t>En raison de ressources limitées et de priorités concurrentes, les appels de surveillance ont été suspendus jusqu'à ce qu'une autre organisation puisse prendre le relais. La carte de répartition actuelle est obsolète (dernière mise à jour en avril 2025) et ne reflète plus l'évolution de la situation. Environ 59 % des comtés touchés sont désormais considérés comme établis </a:t>
            </a:r>
            <a:r>
              <a:rPr lang="en-US" altLang="en-US" dirty="0"/>
              <a:t>(au moins six tiques individuelles, ou deux des trois stades de vie collectés au cours d'une seule période de collecte (un an)).</a:t>
            </a:r>
          </a:p>
          <a:p>
            <a:endParaRPr lang="en-US" altLang="en-US" dirty="0"/>
          </a:p>
          <a:p>
            <a:r>
              <a:rPr lang="en-CA" altLang="en-US" dirty="0">
                <a:solidFill>
                  <a:srgbClr val="424242"/>
                </a:solidFill>
                <a:latin typeface="Segoe Sans"/>
              </a:rPr>
              <a:t>Le Michigan a confirmé sa première détection d'ALHT le 11 juin 2025, avec deux nymphes trouvées dans le comté de Berrien, à seulement 400 km de la frontière canadienne. Parallèlement, l'Iowa a signalé deux cas de </a:t>
            </a:r>
            <a:r>
              <a:rPr lang="en-CA" altLang="en-US" i="1" dirty="0" err="1">
                <a:solidFill>
                  <a:srgbClr val="424242"/>
                </a:solidFill>
                <a:latin typeface="Segoe Sans"/>
              </a:rPr>
              <a:t>Theileria orientalis </a:t>
            </a:r>
            <a:r>
              <a:rPr lang="en-CA" altLang="en-US" i="1" dirty="0">
                <a:solidFill>
                  <a:srgbClr val="424242"/>
                </a:solidFill>
                <a:latin typeface="Segoe Sans"/>
              </a:rPr>
              <a:t>Ikeda </a:t>
            </a:r>
            <a:r>
              <a:rPr lang="en-CA" altLang="en-US" dirty="0">
                <a:solidFill>
                  <a:srgbClr val="424242"/>
                </a:solidFill>
                <a:latin typeface="Segoe Sans"/>
              </a:rPr>
              <a:t>chez des bovins dans le sud-est, notamment dans le comté de Van Buren. La modélisation de l'habitat suggère que la majeure partie de l'Iowa est impropre à la tique, le risque étant concentré dans le sud-est.</a:t>
            </a:r>
          </a:p>
          <a:p>
            <a:endParaRPr lang="en-CA" altLang="en-US" dirty="0">
              <a:solidFill>
                <a:srgbClr val="424242"/>
              </a:solidFill>
              <a:latin typeface="Segoe Sans"/>
            </a:endParaRPr>
          </a:p>
          <a:p>
            <a:r>
              <a:rPr lang="en-CA" altLang="en-US" dirty="0">
                <a:solidFill>
                  <a:srgbClr val="424242"/>
                </a:solidFill>
                <a:latin typeface="Segoe Sans"/>
              </a:rPr>
              <a:t>Une publication récente a également signalé la présence d'ADN </a:t>
            </a:r>
            <a:r>
              <a:rPr lang="en-CA" altLang="en-US" i="1" dirty="0" err="1">
                <a:solidFill>
                  <a:srgbClr val="424242"/>
                </a:solidFill>
                <a:latin typeface="Segoe Sans"/>
              </a:rPr>
              <a:t>d'Ehrlichia chaffeensis </a:t>
            </a:r>
            <a:r>
              <a:rPr lang="en-CA" altLang="en-US" dirty="0">
                <a:solidFill>
                  <a:srgbClr val="424242"/>
                </a:solidFill>
                <a:latin typeface="Segoe Sans"/>
              </a:rPr>
              <a:t>dans un ALHT dans le Connecticut. </a:t>
            </a:r>
            <a:r>
              <a:rPr lang="en-CA" altLang="en-US" i="1" dirty="0">
                <a:solidFill>
                  <a:srgbClr val="424242"/>
                </a:solidFill>
                <a:latin typeface="Segoe Sans"/>
              </a:rPr>
              <a:t>E. </a:t>
            </a:r>
            <a:r>
              <a:rPr lang="en-CA" altLang="en-US" i="1" dirty="0" err="1">
                <a:solidFill>
                  <a:srgbClr val="424242"/>
                </a:solidFill>
                <a:latin typeface="Segoe Sans"/>
              </a:rPr>
              <a:t>chaffeensis </a:t>
            </a:r>
            <a:r>
              <a:rPr lang="en-CA" altLang="en-US" dirty="0">
                <a:solidFill>
                  <a:srgbClr val="424242"/>
                </a:solidFill>
                <a:latin typeface="Segoe Sans"/>
              </a:rPr>
              <a:t>est le principal agent de l'ehrlichiose monocyticienne humaine (HME), généralement transmise par la tique étoilée. </a:t>
            </a:r>
          </a:p>
          <a:p>
            <a:r>
              <a:rPr lang="en-CA" altLang="en-US" dirty="0">
                <a:solidFill>
                  <a:srgbClr val="424242"/>
                </a:solidFill>
                <a:latin typeface="Segoe Sans"/>
              </a:rPr>
              <a:t>Les chercheurs ont également trouvé de l'ADN </a:t>
            </a:r>
            <a:r>
              <a:rPr lang="en-CA" altLang="en-US" i="1" dirty="0">
                <a:solidFill>
                  <a:srgbClr val="424242"/>
                </a:solidFill>
                <a:latin typeface="Segoe Sans"/>
              </a:rPr>
              <a:t>de Borrelia burgdorferi </a:t>
            </a:r>
            <a:r>
              <a:rPr lang="en-CA" altLang="en-US" dirty="0">
                <a:solidFill>
                  <a:srgbClr val="424242"/>
                </a:solidFill>
                <a:latin typeface="Segoe Sans"/>
              </a:rPr>
              <a:t>dans deux autres ALHT, mais des études en laboratoire ont montré que l'ALHT ne transmet pas la maladie de Lyme. On ne sait pas encore si elle peut également transmettre </a:t>
            </a:r>
            <a:r>
              <a:rPr lang="en-CA" altLang="en-US" dirty="0" err="1">
                <a:solidFill>
                  <a:srgbClr val="424242"/>
                </a:solidFill>
                <a:latin typeface="Segoe Sans"/>
              </a:rPr>
              <a:t>Ehrlichia</a:t>
            </a:r>
            <a:r>
              <a:rPr lang="en-CA" altLang="en-US" dirty="0">
                <a:solidFill>
                  <a:srgbClr val="424242"/>
                </a:solidFill>
                <a:latin typeface="Segoe Sans"/>
              </a:rPr>
              <a:t>.</a:t>
            </a:r>
            <a:endParaRPr lang="en-US" altLang="en-US" dirty="0"/>
          </a:p>
        </p:txBody>
      </p:sp>
      <p:sp>
        <p:nvSpPr>
          <p:cNvPr id="37892" name="Slide Number Placeholder 3">
            <a:extLst>
              <a:ext uri="{FF2B5EF4-FFF2-40B4-BE49-F238E27FC236}">
                <a16:creationId xmlns:a16="http://schemas.microsoft.com/office/drawing/2014/main" id="{526EE379-4D4A-08FC-E8BE-1225650E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9F20E3-08A0-4DF8-AE17-3F715068F51A}" type="slidenum">
              <a:rPr lang="en-US" altLang="en-US" smtClean="0"/>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02358E0-72F9-673E-1925-51AB562288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2E4F305C-EDDD-A205-8906-DA2C7E7EC1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CA" altLang="en-US" b="1" dirty="0">
                <a:solidFill>
                  <a:srgbClr val="424242"/>
                </a:solidFill>
                <a:latin typeface="Segoe Sans"/>
              </a:rPr>
              <a:t>Cas au Manitoba (9 juin 2025) </a:t>
            </a:r>
            <a:r>
              <a:rPr lang="en-CA" altLang="en-US" dirty="0">
                <a:solidFill>
                  <a:srgbClr val="424242"/>
                </a:solidFill>
                <a:latin typeface="Segoe Sans"/>
              </a:rPr>
              <a:t>:</a:t>
            </a:r>
            <a:br>
              <a:rPr lang="en-CA" altLang="en-US" dirty="0">
                <a:solidFill>
                  <a:srgbClr val="424242"/>
                </a:solidFill>
                <a:latin typeface="Segoe Sans"/>
              </a:rPr>
            </a:br>
            <a:r>
              <a:rPr lang="en-CA" altLang="en-US" dirty="0">
                <a:solidFill>
                  <a:srgbClr val="424242"/>
                </a:solidFill>
                <a:latin typeface="Segoe Sans"/>
              </a:rPr>
              <a:t>Une vache laitière âgée de 7 ans provenant de la région de Pembina Valley a été testée positive à la tuberculose bovine dans un abattoir agréé par le gouvernement fédéral. L'abattage du troupeau infecté est en cours. La souche est génétiquement différente de toutes celles signalées précédemment en Amérique du Nord. L'ACIA procède activement à la recherche et à la préparation des tests sur les troupeaux apparentés.</a:t>
            </a:r>
          </a:p>
          <a:p>
            <a:pPr>
              <a:buFont typeface="+mj-lt"/>
              <a:buNone/>
            </a:pPr>
            <a:endParaRPr lang="en-CA" altLang="en-US" dirty="0">
              <a:solidFill>
                <a:srgbClr val="424242"/>
              </a:solidFill>
              <a:latin typeface="Segoe Sans"/>
            </a:endParaRPr>
          </a:p>
          <a:p>
            <a:endParaRPr lang="en-CA" altLang="en-US" dirty="0"/>
          </a:p>
        </p:txBody>
      </p:sp>
      <p:sp>
        <p:nvSpPr>
          <p:cNvPr id="33796" name="Slide Number Placeholder 3">
            <a:extLst>
              <a:ext uri="{FF2B5EF4-FFF2-40B4-BE49-F238E27FC236}">
                <a16:creationId xmlns:a16="http://schemas.microsoft.com/office/drawing/2014/main" id="{7E7CA52A-2E57-8BCB-0BDE-7F5BD355FC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8DB088-9F46-469B-8E3D-0765497AC4D3}" type="slidenum">
              <a:rPr lang="en-US" altLang="en-US" smtClean="0"/>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16</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374583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2CB9B81-17CA-AE88-74DD-50F0F2652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03D0CC-9D3A-C180-A5F8-D5AFD1F57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sérotype 3 du virus de la maladie catarrhale ovine (BTV) est une maladie à déclaration obligatoire au Canada</a:t>
            </a:r>
          </a:p>
          <a:p>
            <a:endParaRPr lang="en-CA" altLang="en-US" dirty="0"/>
          </a:p>
          <a:p>
            <a:r>
              <a:rPr lang="en-CA" altLang="en-US" dirty="0"/>
              <a:t>Nous </a:t>
            </a:r>
            <a:r>
              <a:rPr lang="en-CA" altLang="en-US" dirty="0" err="1"/>
              <a:t>signalons</a:t>
            </a:r>
            <a:r>
              <a:rPr lang="en-CA" altLang="en-US" dirty="0"/>
              <a:t> les </a:t>
            </a:r>
            <a:r>
              <a:rPr lang="en-CA" altLang="en-US" dirty="0" err="1"/>
              <a:t>cas</a:t>
            </a:r>
            <a:r>
              <a:rPr lang="en-CA" altLang="en-US" dirty="0"/>
              <a:t> de virus de la </a:t>
            </a:r>
            <a:r>
              <a:rPr lang="en-CA" altLang="en-US" dirty="0" err="1"/>
              <a:t>fièvre</a:t>
            </a:r>
            <a:r>
              <a:rPr lang="en-CA" altLang="en-US" dirty="0"/>
              <a:t> </a:t>
            </a:r>
            <a:r>
              <a:rPr lang="en-CA" altLang="en-US" dirty="0" err="1"/>
              <a:t>catarrhale</a:t>
            </a:r>
            <a:r>
              <a:rPr lang="en-CA" altLang="en-US" dirty="0"/>
              <a:t> ovine de </a:t>
            </a:r>
            <a:r>
              <a:rPr lang="en-CA" altLang="en-US" dirty="0" err="1"/>
              <a:t>sérotype</a:t>
            </a:r>
            <a:r>
              <a:rPr lang="en-CA" altLang="en-US" dirty="0"/>
              <a:t> 3 </a:t>
            </a:r>
            <a:r>
              <a:rPr lang="en-CA" altLang="en-US" dirty="0" err="1"/>
              <a:t>en</a:t>
            </a:r>
            <a:r>
              <a:rPr lang="en-CA" altLang="en-US" dirty="0"/>
              <a:t> Europe </a:t>
            </a:r>
            <a:r>
              <a:rPr lang="en-CA" altLang="en-US" dirty="0" err="1"/>
              <a:t>depuis</a:t>
            </a:r>
            <a:r>
              <a:rPr lang="en-CA" altLang="en-US" dirty="0"/>
              <a:t> </a:t>
            </a:r>
            <a:r>
              <a:rPr lang="en-CA" altLang="en-US" dirty="0" err="1"/>
              <a:t>l'automne</a:t>
            </a:r>
            <a:r>
              <a:rPr lang="en-CA" altLang="en-US" dirty="0"/>
              <a:t> 2023. Cette </a:t>
            </a:r>
            <a:r>
              <a:rPr lang="en-CA" altLang="en-US" dirty="0" err="1"/>
              <a:t>épidémie</a:t>
            </a:r>
            <a:r>
              <a:rPr lang="en-CA" altLang="en-US" dirty="0"/>
              <a:t> a </a:t>
            </a:r>
            <a:r>
              <a:rPr lang="en-CA" altLang="en-US" dirty="0" err="1"/>
              <a:t>débuté</a:t>
            </a:r>
            <a:r>
              <a:rPr lang="en-CA" altLang="en-US" dirty="0"/>
              <a:t> aux Pays-Bas à </a:t>
            </a:r>
            <a:r>
              <a:rPr lang="en-CA" altLang="en-US" dirty="0" err="1"/>
              <a:t>l'automne</a:t>
            </a:r>
            <a:r>
              <a:rPr lang="en-CA" altLang="en-US" dirty="0"/>
              <a:t> 2023 et </a:t>
            </a:r>
            <a:r>
              <a:rPr lang="en-CA" altLang="en-US" dirty="0" err="1"/>
              <a:t>s'est</a:t>
            </a:r>
            <a:r>
              <a:rPr lang="en-CA" altLang="en-US" dirty="0"/>
              <a:t> </a:t>
            </a:r>
            <a:r>
              <a:rPr lang="en-CA" altLang="en-US" dirty="0" err="1"/>
              <a:t>rapidement</a:t>
            </a:r>
            <a:r>
              <a:rPr lang="en-CA" altLang="en-US" dirty="0"/>
              <a:t> </a:t>
            </a:r>
            <a:r>
              <a:rPr lang="en-CA" altLang="en-US" dirty="0" err="1"/>
              <a:t>propagée</a:t>
            </a:r>
            <a:r>
              <a:rPr lang="en-CA" altLang="en-US" dirty="0"/>
              <a:t> à travers </a:t>
            </a:r>
            <a:r>
              <a:rPr lang="en-CA" altLang="en-US" dirty="0" err="1"/>
              <a:t>l'Europe</a:t>
            </a:r>
            <a:r>
              <a:rPr lang="en-CA" altLang="en-US" dirty="0"/>
              <a:t> </a:t>
            </a:r>
            <a:r>
              <a:rPr lang="en-CA" altLang="en-US" dirty="0" err="1"/>
              <a:t>en</a:t>
            </a:r>
            <a:r>
              <a:rPr lang="en-CA" altLang="en-US" dirty="0"/>
              <a:t> 2024, </a:t>
            </a:r>
            <a:r>
              <a:rPr lang="en-CA" altLang="en-US" dirty="0" err="1"/>
              <a:t>touchant</a:t>
            </a:r>
            <a:r>
              <a:rPr lang="en-CA" altLang="en-US" dirty="0"/>
              <a:t> 17 pays et des </a:t>
            </a:r>
            <a:r>
              <a:rPr lang="en-CA" altLang="en-US" dirty="0" err="1"/>
              <a:t>dizaines</a:t>
            </a:r>
            <a:r>
              <a:rPr lang="en-CA" altLang="en-US" dirty="0"/>
              <a:t> de </a:t>
            </a:r>
            <a:r>
              <a:rPr lang="en-CA" altLang="en-US" dirty="0" err="1"/>
              <a:t>milliers</a:t>
            </a:r>
            <a:r>
              <a:rPr lang="en-CA" altLang="en-US" dirty="0"/>
              <a:t> </a:t>
            </a:r>
            <a:r>
              <a:rPr lang="en-CA" altLang="en-US" dirty="0" err="1"/>
              <a:t>d'exploitations</a:t>
            </a:r>
            <a:r>
              <a:rPr lang="en-CA" altLang="en-US" dirty="0"/>
              <a:t> </a:t>
            </a:r>
            <a:r>
              <a:rPr lang="en-CA" altLang="en-US" dirty="0" err="1"/>
              <a:t>agricoles</a:t>
            </a:r>
            <a:r>
              <a:rPr lang="en-CA" altLang="en-US" dirty="0"/>
              <a:t>. La source de </a:t>
            </a:r>
            <a:r>
              <a:rPr lang="en-CA" altLang="en-US" dirty="0" err="1"/>
              <a:t>l'infection</a:t>
            </a:r>
            <a:r>
              <a:rPr lang="en-CA" altLang="en-US" dirty="0"/>
              <a:t> </a:t>
            </a:r>
            <a:r>
              <a:rPr lang="en-CA" altLang="en-US" dirty="0" err="1"/>
              <a:t>n'a</a:t>
            </a:r>
            <a:r>
              <a:rPr lang="en-CA" altLang="en-US" dirty="0"/>
              <a:t> jamais </a:t>
            </a:r>
            <a:r>
              <a:rPr lang="en-CA" altLang="en-US" dirty="0" err="1"/>
              <a:t>été</a:t>
            </a:r>
            <a:r>
              <a:rPr lang="en-CA" altLang="en-US" dirty="0"/>
              <a:t> </a:t>
            </a:r>
            <a:r>
              <a:rPr lang="en-CA" altLang="en-US" dirty="0" err="1"/>
              <a:t>identifiée</a:t>
            </a:r>
            <a:r>
              <a:rPr lang="en-CA" altLang="en-US" dirty="0"/>
              <a:t>.</a:t>
            </a:r>
            <a:endParaRPr lang="en-CA" altLang="en-US" dirty="0">
              <a:ea typeface="Calibri"/>
              <a:cs typeface="Calibri"/>
            </a:endParaRPr>
          </a:p>
          <a:p>
            <a:endParaRPr lang="en-CA" altLang="en-US" dirty="0"/>
          </a:p>
          <a:p>
            <a:r>
              <a:rPr lang="en-CA" altLang="en-US" dirty="0"/>
              <a:t>Bien que le nombre de cas détectés en Europe ait considérablement diminué cet hiver, il est préoccupant que des cas continuent d'être signalés pendant les mois d'hiver, à une période où l'activité des moucherons est normalement considérée comme minimale.</a:t>
            </a:r>
          </a:p>
          <a:p>
            <a:endParaRPr lang="en-CA" altLang="en-US" dirty="0"/>
          </a:p>
          <a:p>
            <a:r>
              <a:rPr lang="en-CA" altLang="en-US" dirty="0"/>
              <a:t>Depuis notre dernière réunion, des cas ont été signalés au Royaume-Uni, en Norvège et en Belgique.</a:t>
            </a:r>
          </a:p>
          <a:p>
            <a:endParaRPr lang="en-CA" altLang="en-US" dirty="0"/>
          </a:p>
        </p:txBody>
      </p:sp>
      <p:sp>
        <p:nvSpPr>
          <p:cNvPr id="4" name="Slide Number Placeholder 3">
            <a:extLst>
              <a:ext uri="{FF2B5EF4-FFF2-40B4-BE49-F238E27FC236}">
                <a16:creationId xmlns:a16="http://schemas.microsoft.com/office/drawing/2014/main" id="{5C5B0BC0-B674-D316-6FA4-2BBD62224D7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AE01C0-90C6-4DCF-806F-16ADF484E5D0}" type="slidenum">
              <a:rPr lang="en-US" altLang="en-US"/>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Les Pays-Bas mettent en place des « compartiments » géographiques </a:t>
            </a:r>
          </a:p>
          <a:p>
            <a:pPr algn="l"/>
            <a:r>
              <a:rPr lang="en-US" sz="1800" b="0" i="0" u="none" strike="noStrike" baseline="0" dirty="0">
                <a:latin typeface="Arial" panose="020B0604020202020204" pitchFamily="34" charset="0"/>
              </a:rPr>
              <a:t>1. afin d'évaluer la circulation du virus dans les zones infectées et soumises à des restrictions :</a:t>
            </a:r>
          </a:p>
          <a:p>
            <a:pPr lvl="1" algn="l"/>
            <a:r>
              <a:rPr lang="en-US" sz="1800" b="0" i="0" u="none" strike="noStrike" baseline="0" dirty="0">
                <a:latin typeface="Arial" panose="020B0604020202020204" pitchFamily="34" charset="0"/>
              </a:rPr>
              <a:t>a. mieux définir l'étendue appropriée des zones infectées et soumises à des restrictions</a:t>
            </a:r>
          </a:p>
          <a:p>
            <a:pPr lvl="1" algn="l"/>
            <a:r>
              <a:rPr lang="en-US" sz="1800" b="0" i="0" u="none" strike="noStrike" baseline="0" dirty="0">
                <a:latin typeface="Arial" panose="020B0604020202020204" pitchFamily="34" charset="0"/>
              </a:rPr>
              <a:t>b. définir la répartition temporelle et géographique et la progression du virus</a:t>
            </a:r>
          </a:p>
          <a:p>
            <a:pPr algn="l"/>
            <a:r>
              <a:rPr lang="en-US" sz="1800" b="0" i="0" u="none" strike="noStrike" baseline="0" dirty="0">
                <a:latin typeface="Arial" panose="020B0604020202020204" pitchFamily="34" charset="0"/>
              </a:rPr>
              <a:t>2. pour recueillir des informations sur la présence :</a:t>
            </a:r>
          </a:p>
          <a:p>
            <a:pPr algn="l"/>
            <a:r>
              <a:rPr lang="en-US" sz="1800" b="0" i="0" u="none" strike="noStrike" baseline="0" dirty="0">
                <a:latin typeface="Arial" panose="020B0604020202020204" pitchFamily="34" charset="0"/>
              </a:rPr>
              <a:t>	a. des espèces vectrices impliquées et de leur compétence</a:t>
            </a:r>
          </a:p>
          <a:p>
            <a:pPr algn="l"/>
            <a:r>
              <a:rPr lang="en-CA" sz="1800" b="0" i="0" u="none" strike="noStrike" baseline="0" dirty="0">
                <a:latin typeface="Arial" panose="020B0604020202020204" pitchFamily="34" charset="0"/>
              </a:rPr>
              <a:t>	b. estimation quantitative des vecteurs</a:t>
            </a:r>
          </a:p>
          <a:p>
            <a:pPr algn="l"/>
            <a:r>
              <a:rPr lang="en-US" sz="1800" b="0" i="0" u="none" strike="noStrike" baseline="0" dirty="0">
                <a:latin typeface="Arial" panose="020B0604020202020204" pitchFamily="34" charset="0"/>
              </a:rPr>
              <a:t>	c. identification de la saison ou des périodes exemptes de vecteurs ou présentant le risque le plus faible de </a:t>
            </a:r>
            <a:r>
              <a:rPr lang="en-CA" sz="1800" b="0" i="0" u="none" strike="noStrike" baseline="0" dirty="0">
                <a:latin typeface="Arial" panose="020B0604020202020204" pitchFamily="34" charset="0"/>
              </a:rPr>
              <a:t>transmission</a:t>
            </a:r>
            <a:r>
              <a:rPr lang="en-US" sz="1800" b="0" i="0" u="none" strike="noStrike" baseline="0" dirty="0">
                <a:latin typeface="Arial" panose="020B0604020202020204" pitchFamily="34" charset="0"/>
              </a:rPr>
              <a:t>virale</a:t>
            </a:r>
          </a:p>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La surveillance sérologique des ruminants vise à évaluer la circulation du BTV dans les zones infectées</a:t>
            </a:r>
          </a:p>
          <a:p>
            <a:pPr algn="l"/>
            <a:r>
              <a:rPr lang="en-CA" sz="1800" b="0" i="0" u="none" strike="noStrike" baseline="0" dirty="0">
                <a:latin typeface="Arial" panose="020B0604020202020204" pitchFamily="34" charset="0"/>
              </a:rPr>
              <a:t>et restreintes à l'aide d'animaux sentinelles.</a:t>
            </a:r>
          </a:p>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La surveillance entomologique a deux objectifs :</a:t>
            </a:r>
          </a:p>
          <a:p>
            <a:pPr algn="l"/>
            <a:r>
              <a:rPr lang="en-US" sz="1800" b="0" i="0" u="none" strike="noStrike" baseline="0" dirty="0">
                <a:latin typeface="Arial" panose="020B0604020202020204" pitchFamily="34" charset="0"/>
              </a:rPr>
              <a:t>1. déterminer la dynamique des populations et les caractéristiques d'hivernage des espèces</a:t>
            </a:r>
            <a:r>
              <a:rPr lang="en-US" sz="1800" b="0" i="1" u="none" strike="noStrike" baseline="0" dirty="0">
                <a:latin typeface="Arial" panose="020B0604020202020204" pitchFamily="34" charset="0"/>
              </a:rPr>
              <a:t> de Culicoides </a:t>
            </a:r>
            <a:r>
              <a:rPr lang="en-CA" sz="1800" b="0" i="0" u="none" strike="noStrike" baseline="0" dirty="0">
                <a:latin typeface="Arial" panose="020B0604020202020204" pitchFamily="34" charset="0"/>
              </a:rPr>
              <a:t>aux Pays-Bas.</a:t>
            </a:r>
          </a:p>
          <a:p>
            <a:pPr algn="l"/>
            <a:r>
              <a:rPr lang="en-US" sz="1800" b="0" i="0" u="none" strike="noStrike" baseline="0" dirty="0">
                <a:latin typeface="Arial" panose="020B0604020202020204" pitchFamily="34" charset="0"/>
              </a:rPr>
              <a:t>2. définir la répartition géographique et l'abondance des différentes espèces</a:t>
            </a:r>
            <a:r>
              <a:rPr lang="en-US" sz="1800" b="0" i="1" u="none" strike="noStrike" baseline="0" dirty="0">
                <a:latin typeface="Arial" panose="020B0604020202020204" pitchFamily="34" charset="0"/>
              </a:rPr>
              <a:t> de Culicoides </a:t>
            </a:r>
            <a:r>
              <a:rPr lang="en-US" sz="1800" b="0" i="0" u="none" strike="noStrike" baseline="0" dirty="0">
                <a:latin typeface="Arial" panose="020B0604020202020204" pitchFamily="34" charset="0"/>
              </a:rPr>
              <a:t>aux </a:t>
            </a:r>
            <a:r>
              <a:rPr lang="en-CA" sz="1800" b="0" i="0" u="none" strike="noStrike" baseline="0" dirty="0">
                <a:latin typeface="Arial" panose="020B0604020202020204" pitchFamily="34" charset="0"/>
              </a:rPr>
              <a:t>Pays-Bas.</a:t>
            </a:r>
          </a:p>
          <a:p>
            <a:pPr algn="l"/>
            <a:endParaRPr lang="en-CA"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La fièvre catarrhale ovine est une maladie à déclaration obligatoire aux Pays-Bas. La surveillance clinique vise à détecter précocement</a:t>
            </a:r>
          </a:p>
          <a:p>
            <a:pPr algn="l"/>
            <a:r>
              <a:rPr lang="en-US" sz="1800" b="0" i="0" u="none" strike="noStrike" baseline="0" dirty="0">
                <a:latin typeface="Arial" panose="020B0604020202020204" pitchFamily="34" charset="0"/>
              </a:rPr>
              <a:t>la circulation du virus. La surveillance clinique sera spécialement renforcée pendant la saison d'activité des vecteurs</a:t>
            </a:r>
          </a:p>
          <a:p>
            <a:pPr algn="l"/>
            <a:r>
              <a:rPr lang="en-US" sz="1800" b="0" i="0" u="none" strike="noStrike" baseline="0" dirty="0">
                <a:latin typeface="Arial" panose="020B0604020202020204" pitchFamily="34" charset="0"/>
              </a:rPr>
              <a:t>activité des vecteurs, et en particulier au début de celle-ci.</a:t>
            </a:r>
          </a:p>
          <a:p>
            <a:pPr algn="l"/>
            <a:endParaRPr lang="en-US" sz="1800" b="0" i="0" u="none" strike="noStrike" baseline="0" dirty="0">
              <a:latin typeface="Arial" panose="020B0604020202020204" pitchFamily="34" charset="0"/>
            </a:endParaRPr>
          </a:p>
          <a:p>
            <a:pPr algn="l"/>
            <a:r>
              <a:rPr lang="en-CA" sz="1800" b="1" i="0" u="none" strike="noStrike" baseline="0" dirty="0">
                <a:latin typeface="Arial" panose="020B0604020202020204" pitchFamily="34" charset="0"/>
              </a:rPr>
              <a:t>2.2.2.2. Surveillance de la faune sauvage</a:t>
            </a:r>
          </a:p>
          <a:p>
            <a:pPr algn="l"/>
            <a:r>
              <a:rPr lang="en-US" sz="1800" b="0" i="0" u="none" strike="noStrike" baseline="0" dirty="0">
                <a:latin typeface="Arial" panose="020B0604020202020204" pitchFamily="34" charset="0"/>
              </a:rPr>
              <a:t>Dans le sud des Pays-Bas, 60 chevreuils seront examinés pour détecter la fièvre catarrhale ovine.</a:t>
            </a:r>
          </a:p>
          <a:p>
            <a:pPr algn="l"/>
            <a:endParaRPr lang="en-US" sz="1800" b="0" i="0" u="none" strike="noStrike" baseline="0" dirty="0">
              <a:latin typeface="Arial" panose="020B0604020202020204" pitchFamily="34" charset="0"/>
            </a:endParaRPr>
          </a:p>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3</a:t>
            </a:fld>
            <a:endParaRPr lang="en-US"/>
          </a:p>
        </p:txBody>
      </p:sp>
    </p:spTree>
    <p:extLst>
      <p:ext uri="{BB962C8B-B14F-4D97-AF65-F5344CB8AC3E}">
        <p14:creationId xmlns:p14="http://schemas.microsoft.com/office/powerpoint/2010/main" val="31723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92824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dirty="0" err="1">
                <a:solidFill>
                  <a:srgbClr val="000000"/>
                </a:solidFill>
                <a:effectLst/>
                <a:latin typeface="Candara" panose="020E0502030303020204" pitchFamily="34" charset="0"/>
                <a:ea typeface="Calibri" panose="020F0502020204030204" pitchFamily="34" charset="0"/>
                <a:cs typeface="Calibri" panose="020F0502020204030204" pitchFamily="34" charset="0"/>
              </a:rPr>
              <a:t>La peste </a:t>
            </a: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des petits ruminants est une maladie à déclaration obligatoire qui n'est pas présente au Canada. </a:t>
            </a:r>
          </a:p>
          <a:p>
            <a:pPr marL="0" indent="0">
              <a:buFontTx/>
              <a:buNone/>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Au cours de l'année écoulée, on a constaté une augmentation inattendue des cas de PPR en Europe de l'Est.</a:t>
            </a:r>
          </a:p>
          <a:p>
            <a:pPr marL="0" indent="0">
              <a:buFontTx/>
              <a:buNone/>
            </a:pPr>
            <a:endPar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Entre juin et décembre 2024, la Grèce et la Roumanie ont enregistré respectivement 87 et 68 cas, tandis que la Bulgarie n'en a signalé qu'un seul.</a:t>
            </a:r>
          </a:p>
          <a:p>
            <a:pPr marL="0" indent="0">
              <a:buFontTx/>
              <a:buNone/>
            </a:pPr>
            <a:endPar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Depuis le 1er janvier</a:t>
            </a:r>
            <a:r>
              <a:rPr lang="en-US" sz="1800" b="0" i="0" baseline="300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st</a:t>
            </a: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 , 2025, seuls 4 cas ont été signalés, dont 3 en Hongrie et 1 en Roumanie.  Les cas en Hongrie étaient liés à des mouvements légaux d'animaux. </a:t>
            </a:r>
          </a:p>
          <a:p>
            <a:pPr marL="0" indent="0">
              <a:buFontTx/>
              <a:buNone/>
            </a:pPr>
            <a:endPar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r>
              <a:rPr lang="en-US" sz="1800" b="0" i="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Entre mars et juillet, des cas sont apparus en Albanie et au Kosovo.</a:t>
            </a:r>
          </a:p>
          <a:p>
            <a:pPr marL="0" indent="0">
              <a:buFontTx/>
              <a:buNone/>
            </a:pPr>
            <a:endPar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endParaRPr lang="en-US" sz="1800" b="0" i="0" dirty="0">
              <a:solidFill>
                <a:srgbClr val="000000"/>
              </a:solidFill>
              <a:effectLst/>
              <a:latin typeface="Candara" panose="020E0502030303020204" pitchFamily="34" charset="0"/>
              <a:cs typeface="Calibri" panose="020F0502020204030204" pitchFamily="34" charset="0"/>
            </a:endParaRPr>
          </a:p>
          <a:p>
            <a:pPr marL="171450" indent="-171450">
              <a:buFontTx/>
              <a:buChar char="-"/>
            </a:pPr>
            <a:endParaRPr lang="en-CA" b="0" i="0" dirty="0">
              <a:solidFill>
                <a:srgbClr val="444444"/>
              </a:solidFill>
              <a:effectLst/>
              <a:latin typeface="Verdana" panose="020B060403050404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39766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172530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6882189-6DC5-9D84-8297-7EF371E7D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259A196-87E8-D2EC-C2CC-E7A9072BE0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Tendances de la </a:t>
            </a:r>
            <a:r>
              <a:rPr lang="en-CA" altLang="en-US" dirty="0" err="1"/>
              <a:t>fièvre</a:t>
            </a:r>
            <a:r>
              <a:rPr lang="en-CA" altLang="en-US" dirty="0"/>
              <a:t> </a:t>
            </a:r>
            <a:r>
              <a:rPr lang="en-CA" altLang="en-US" dirty="0" err="1"/>
              <a:t>aphteuse</a:t>
            </a:r>
            <a:r>
              <a:rPr lang="en-CA" altLang="en-US" dirty="0"/>
              <a:t> au </a:t>
            </a:r>
            <a:r>
              <a:rPr lang="en-CA" altLang="en-US" dirty="0" err="1"/>
              <a:t>cours</a:t>
            </a:r>
            <a:r>
              <a:rPr lang="en-CA" altLang="en-US" dirty="0"/>
              <a:t> des </a:t>
            </a:r>
            <a:r>
              <a:rPr lang="en-CA" altLang="en-US" dirty="0" err="1"/>
              <a:t>neuf</a:t>
            </a:r>
            <a:r>
              <a:rPr lang="en-CA" altLang="en-US" dirty="0"/>
              <a:t> </a:t>
            </a:r>
            <a:r>
              <a:rPr lang="en-CA" altLang="en-US" dirty="0" err="1"/>
              <a:t>dernières</a:t>
            </a:r>
            <a:r>
              <a:rPr lang="en-CA" altLang="en-US" dirty="0"/>
              <a:t> </a:t>
            </a:r>
            <a:r>
              <a:rPr lang="en-CA" altLang="en-US" dirty="0" err="1"/>
              <a:t>années</a:t>
            </a:r>
            <a:r>
              <a:rPr lang="en-CA" altLang="en-US" dirty="0"/>
              <a:t> environ. On constate </a:t>
            </a:r>
            <a:r>
              <a:rPr lang="en-CA" altLang="en-US" dirty="0" err="1"/>
              <a:t>une</a:t>
            </a:r>
            <a:r>
              <a:rPr lang="en-CA" altLang="en-US" dirty="0"/>
              <a:t> recrudescence de </a:t>
            </a:r>
            <a:r>
              <a:rPr lang="en-CA" altLang="en-US" dirty="0" err="1"/>
              <a:t>l'activité</a:t>
            </a:r>
            <a:r>
              <a:rPr lang="en-CA" altLang="en-US" dirty="0"/>
              <a:t> </a:t>
            </a:r>
            <a:r>
              <a:rPr lang="en-CA" altLang="en-US" dirty="0" err="1"/>
              <a:t>ces</a:t>
            </a:r>
            <a:r>
              <a:rPr lang="en-CA" altLang="en-US" dirty="0"/>
              <a:t> </a:t>
            </a:r>
            <a:r>
              <a:rPr lang="en-CA" altLang="en-US" dirty="0" err="1"/>
              <a:t>dernières</a:t>
            </a:r>
            <a:r>
              <a:rPr lang="en-CA" altLang="en-US" dirty="0"/>
              <a:t> </a:t>
            </a:r>
            <a:r>
              <a:rPr lang="en-CA" altLang="en-US" dirty="0" err="1"/>
              <a:t>années</a:t>
            </a:r>
            <a:r>
              <a:rPr lang="en-CA" altLang="en-US" dirty="0"/>
              <a:t>, qui a </a:t>
            </a:r>
            <a:r>
              <a:rPr lang="en-CA" altLang="en-US" dirty="0" err="1"/>
              <a:t>commencé</a:t>
            </a:r>
            <a:r>
              <a:rPr lang="en-CA" altLang="en-US" dirty="0"/>
              <a:t> par </a:t>
            </a:r>
            <a:r>
              <a:rPr lang="en-CA" altLang="en-US" dirty="0" err="1"/>
              <a:t>sa</a:t>
            </a:r>
            <a:r>
              <a:rPr lang="en-CA" altLang="en-US" dirty="0"/>
              <a:t> propagation </a:t>
            </a:r>
            <a:r>
              <a:rPr lang="en-CA" altLang="en-US" dirty="0" err="1"/>
              <a:t>en</a:t>
            </a:r>
            <a:r>
              <a:rPr lang="en-CA" altLang="en-US" dirty="0"/>
              <a:t> </a:t>
            </a:r>
            <a:r>
              <a:rPr lang="en-CA" altLang="en-US" dirty="0" err="1"/>
              <a:t>Indonésie</a:t>
            </a:r>
            <a:r>
              <a:rPr lang="en-CA" altLang="en-US" dirty="0"/>
              <a:t>, </a:t>
            </a:r>
            <a:r>
              <a:rPr lang="en-CA" altLang="en-US" dirty="0" err="1"/>
              <a:t>puis</a:t>
            </a:r>
            <a:r>
              <a:rPr lang="en-CA" altLang="en-US" dirty="0"/>
              <a:t> par </a:t>
            </a:r>
            <a:r>
              <a:rPr lang="en-CA" altLang="en-US" dirty="0" err="1"/>
              <a:t>l'émergence</a:t>
            </a:r>
            <a:r>
              <a:rPr lang="en-CA" altLang="en-US" dirty="0"/>
              <a:t> du SAT-2 au </a:t>
            </a:r>
            <a:r>
              <a:rPr lang="en-CA" altLang="en-US" dirty="0" err="1"/>
              <a:t>Moyen</a:t>
            </a:r>
            <a:r>
              <a:rPr lang="en-CA" altLang="en-US" dirty="0"/>
              <a:t>-Orient. </a:t>
            </a:r>
            <a:r>
              <a:rPr lang="en-CA" altLang="en-US" dirty="0" err="1"/>
              <a:t>Cette</a:t>
            </a:r>
            <a:r>
              <a:rPr lang="en-CA" altLang="en-US" dirty="0"/>
              <a:t> </a:t>
            </a:r>
            <a:r>
              <a:rPr lang="en-CA" altLang="en-US" dirty="0" err="1"/>
              <a:t>année</a:t>
            </a:r>
            <a:r>
              <a:rPr lang="en-CA" altLang="en-US" dirty="0"/>
              <a:t>, des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a:t>
            </a:r>
            <a:r>
              <a:rPr lang="en-CA" altLang="en-US" dirty="0" err="1"/>
              <a:t>en</a:t>
            </a:r>
            <a:r>
              <a:rPr lang="en-CA" altLang="en-US" dirty="0"/>
              <a:t> Europe, </a:t>
            </a:r>
            <a:r>
              <a:rPr lang="en-CA" altLang="en-US" dirty="0" err="1"/>
              <a:t>en</a:t>
            </a:r>
            <a:r>
              <a:rPr lang="en-CA" altLang="en-US" dirty="0"/>
              <a:t> </a:t>
            </a:r>
            <a:r>
              <a:rPr lang="en-CA" altLang="en-US" dirty="0" err="1"/>
              <a:t>Allemagne</a:t>
            </a:r>
            <a:r>
              <a:rPr lang="en-CA" altLang="en-US" dirty="0"/>
              <a:t>, </a:t>
            </a:r>
            <a:r>
              <a:rPr lang="en-CA" altLang="en-US" dirty="0" err="1"/>
              <a:t>puis</a:t>
            </a:r>
            <a:r>
              <a:rPr lang="en-CA" altLang="en-US" dirty="0"/>
              <a:t> </a:t>
            </a:r>
            <a:r>
              <a:rPr lang="en-CA" altLang="en-US" dirty="0" err="1"/>
              <a:t>en</a:t>
            </a:r>
            <a:r>
              <a:rPr lang="en-CA" altLang="en-US" dirty="0"/>
              <a:t> </a:t>
            </a:r>
            <a:r>
              <a:rPr lang="en-CA" altLang="en-US" dirty="0" err="1"/>
              <a:t>Hongrie</a:t>
            </a:r>
            <a:r>
              <a:rPr lang="en-CA" altLang="en-US" dirty="0"/>
              <a:t> et </a:t>
            </a:r>
            <a:r>
              <a:rPr lang="en-CA" altLang="en-US" dirty="0" err="1"/>
              <a:t>en</a:t>
            </a:r>
            <a:r>
              <a:rPr lang="en-CA" altLang="en-US" dirty="0"/>
              <a:t> </a:t>
            </a:r>
            <a:r>
              <a:rPr lang="en-CA" altLang="en-US" dirty="0" err="1"/>
              <a:t>Slovaquie</a:t>
            </a:r>
            <a:r>
              <a:rPr lang="en-CA" altLang="en-US" dirty="0"/>
              <a:t>. En </a:t>
            </a:r>
            <a:r>
              <a:rPr lang="en-CA" altLang="en-US" dirty="0" err="1"/>
              <a:t>outre</a:t>
            </a:r>
            <a:r>
              <a:rPr lang="en-CA" altLang="en-US" dirty="0"/>
              <a:t>, le </a:t>
            </a:r>
            <a:r>
              <a:rPr lang="en-CA" altLang="en-US" dirty="0" err="1"/>
              <a:t>sérotype</a:t>
            </a:r>
            <a:r>
              <a:rPr lang="en-CA" altLang="en-US" dirty="0"/>
              <a:t> SAT-1 </a:t>
            </a:r>
            <a:r>
              <a:rPr lang="en-CA" altLang="en-US" dirty="0" err="1"/>
              <a:t>est</a:t>
            </a:r>
            <a:r>
              <a:rPr lang="en-CA" altLang="en-US" dirty="0"/>
              <a:t> </a:t>
            </a:r>
            <a:r>
              <a:rPr lang="en-CA" altLang="en-US" dirty="0" err="1"/>
              <a:t>également</a:t>
            </a:r>
            <a:r>
              <a:rPr lang="en-CA" altLang="en-US" dirty="0"/>
              <a:t> </a:t>
            </a:r>
            <a:r>
              <a:rPr lang="en-CA" altLang="en-US" dirty="0" err="1"/>
              <a:t>apparu</a:t>
            </a:r>
            <a:r>
              <a:rPr lang="en-CA" altLang="en-US" dirty="0"/>
              <a:t> au </a:t>
            </a:r>
            <a:r>
              <a:rPr lang="en-CA" altLang="en-US" dirty="0" err="1"/>
              <a:t>Moyen</a:t>
            </a:r>
            <a:r>
              <a:rPr lang="en-CA" altLang="en-US" dirty="0"/>
              <a:t>-Orient et </a:t>
            </a:r>
            <a:r>
              <a:rPr lang="en-CA" altLang="en-US" dirty="0" err="1"/>
              <a:t>en</a:t>
            </a:r>
            <a:r>
              <a:rPr lang="en-CA" altLang="en-US" dirty="0"/>
              <a:t> </a:t>
            </a:r>
            <a:r>
              <a:rPr lang="en-CA" altLang="en-US" dirty="0" err="1"/>
              <a:t>Turquie</a:t>
            </a:r>
            <a:r>
              <a:rPr lang="en-CA" altLang="en-US" dirty="0"/>
              <a:t>.</a:t>
            </a:r>
          </a:p>
        </p:txBody>
      </p:sp>
      <p:sp>
        <p:nvSpPr>
          <p:cNvPr id="21508" name="Slide Number Placeholder 3">
            <a:extLst>
              <a:ext uri="{FF2B5EF4-FFF2-40B4-BE49-F238E27FC236}">
                <a16:creationId xmlns:a16="http://schemas.microsoft.com/office/drawing/2014/main" id="{4797DAA0-A91F-B7CC-4F9C-9818355FB4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A4F1DB-9682-4572-8C1B-919FA27B1814}"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plupart des cas ont été recensés dans des zones endémiques. La Hongrie n'a enregistré aucun cas depuis le 17 avril</a:t>
            </a:r>
            <a:r>
              <a:rPr lang="en-CA" baseline="30000" dirty="0"/>
              <a:t>th</a:t>
            </a:r>
            <a:r>
              <a:rPr lang="en-CA" dirty="0"/>
              <a:t> et le dernier cas en Slovaquie remonte au 4 avril 2025.</a:t>
            </a:r>
          </a:p>
          <a:p>
            <a:endParaRPr lang="en-CA" dirty="0"/>
          </a:p>
          <a:p>
            <a:r>
              <a:rPr lang="en-CA" dirty="0"/>
              <a:t>Le SAT-1 a eu un impact important au Moyen-Orient, qui n'est pas une zone endémique habituelle pour ce type de virus, de sorte que la couverture vaccinale n'est pas suffisante. La Turquie, en particulier, a signalé une recrudescence des cas après l'Aïd, début juin. </a:t>
            </a:r>
            <a:r>
              <a:rPr lang="fr-FR" dirty="0"/>
              <a:t>Les rapports en provenance de Turquie sous-estiment probablement le nombre de cas.</a:t>
            </a:r>
            <a:endParaRPr lang="en-CA" dirty="0"/>
          </a:p>
        </p:txBody>
      </p:sp>
      <p:sp>
        <p:nvSpPr>
          <p:cNvPr id="4" name="Slide Number Placeholder 3"/>
          <p:cNvSpPr>
            <a:spLocks noGrp="1"/>
          </p:cNvSpPr>
          <p:nvPr>
            <p:ph type="sldNum" sz="quarter" idx="5"/>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64286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génotypage a clairement établi un lien entre les cas de fièvre aphteuse en Hongrie et en Slovaquie et une seule introduction.</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3754566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https://content.govdelivery.com/attachments/fancy_images/USDAAPHIS/2025/07/11942266/6300913/nws-update-map_crop.jpg" TargetMode="External"/><Relationship Id="rId4" Type="http://schemas.openxmlformats.org/officeDocument/2006/relationships/hyperlink" Target="https://www.aphis.usda.gov/livestock-poultry-disease/cattle/ticks/screwworm/outbreak-central-americ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ature.com/articles/s41598-025-04804-9"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hyperlink" Target="https://wwwnc.cdc.gov/eid/article/31/6/25-0034_article" TargetMode="External"/><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investigations#a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inspection.canada.ca/en/animal-health/terrestrial-animals/diseases/reportable/bovine-tuberculosis/manitoba-dairy-her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ubmed.ncbi.nlm.nih.gov/40378218/"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2352771424002052?via%3Dihub" TargetMode="External"/><Relationship Id="rId2" Type="http://schemas.openxmlformats.org/officeDocument/2006/relationships/hyperlink" Target="https://pubmed.ncbi.nlm.nih.gov/40378218/"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biorxiv.org/content/10.1101/2025.04.01.646514v1" TargetMode="External"/><Relationship Id="rId3" Type="http://schemas.openxmlformats.org/officeDocument/2006/relationships/hyperlink" Target="https://wwwnc.cdc.gov/eid/article/31/6/25-0052_article?ACSTrackingID=USCDC_1303-DM148109&amp;ACSTrackingLabel=Journal%20Updates%3A%20Emerging%20Infectious%20Diseases&amp;deliveryName=USCDC_1303-DM148109" TargetMode="External"/><Relationship Id="rId7" Type="http://schemas.openxmlformats.org/officeDocument/2006/relationships/hyperlink" Target="https://www.mdpi.com/1999-4915/17/4/47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mdpi.com/2076-0817/14/4/349" TargetMode="External"/><Relationship Id="rId5" Type="http://schemas.openxmlformats.org/officeDocument/2006/relationships/hyperlink" Target="https://parasitesandvectors.biomedcentral.com/articles/10.1186/s13071-025-06913-w" TargetMode="External"/><Relationship Id="rId4" Type="http://schemas.openxmlformats.org/officeDocument/2006/relationships/hyperlink" Target="https://pmc.ncbi.nlm.nih.gov/articles/PMC11936097/" TargetMode="External"/><Relationship Id="rId9" Type="http://schemas.openxmlformats.org/officeDocument/2006/relationships/hyperlink" Target="https://parasitesandvectors.biomedcentral.com/articles/10.1186/s13071-025-06780-5"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ubmed.ncbi.nlm.nih.gov/40559572/" TargetMode="External"/><Relationship Id="rId3" Type="http://schemas.openxmlformats.org/officeDocument/2006/relationships/hyperlink" Target="https://parasitesandvectors.biomedcentral.com/articles/10.1186/s13071-025-06780-5" TargetMode="External"/><Relationship Id="rId7" Type="http://schemas.openxmlformats.org/officeDocument/2006/relationships/hyperlink" Target="https://wwwnc.cdc.gov/eid/article/31/7/24-1800_articl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rontiersin.org/journals/cellular-and-infection-microbiology/articles/10.3389/fcimb.2025.1578518/full" TargetMode="External"/><Relationship Id="rId11" Type="http://schemas.openxmlformats.org/officeDocument/2006/relationships/hyperlink" Target="https://veterinaryresearch.biomedcentral.com/articles/10.1186/s13567-025-01561-5" TargetMode="External"/><Relationship Id="rId5" Type="http://schemas.openxmlformats.org/officeDocument/2006/relationships/hyperlink" Target="https://www.mdpi.com/1999-4915/17/4/521" TargetMode="External"/><Relationship Id="rId10" Type="http://schemas.openxmlformats.org/officeDocument/2006/relationships/hyperlink" Target="https://www.paho.org/en/documents/progress-foot-and-mouth-disease-eradication-americas-1951" TargetMode="External"/><Relationship Id="rId4" Type="http://schemas.openxmlformats.org/officeDocument/2006/relationships/hyperlink" Target="https://www.researchsquare.com/article/rs-6405356/v1" TargetMode="External"/><Relationship Id="rId9" Type="http://schemas.openxmlformats.org/officeDocument/2006/relationships/hyperlink" Target="https://www.mdpi.com/2306-7381/12/5/505"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epidemiolog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wi.co.uk/livestock/health-welfare/livestock-diseases/bluetongue-restrictions-to-change-in-april-as-new-cases-emerg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gov.uk/guidance/bluetongu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zoek.officielebekendmakingen.nl/kst-30669-6-b1.pdf" TargetMode="External"/><Relationship Id="rId5" Type="http://schemas.openxmlformats.org/officeDocument/2006/relationships/hyperlink" Target="https://www.arcgis.com/apps/webappviewer/index.html?id=514ec88edec74575958d860f0196d2ea"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food.ec.europa.eu/document/download/0c2e7ca6-96eb-42e9-830e-27f43a3a01ba_en?filename=ad_control-measures_bt_restrictedzones-map.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food.ec.europa.eu/animals/animal-diseases/surveillance-eradication-programmes-and-disease-free-status/bluetongue_e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empres-i.apps.fao.org/gener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empres-i.apps.fao.org/diseases"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food.ec.europa.eu/document/download/ed3babeb-70ca-450b-bf23-3daa07cd27f1_en?filename=comm_ahac_20250627_pres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Communauté </a:t>
            </a:r>
            <a:r>
              <a:rPr lang="fr-FR" sz="2800" dirty="0"/>
              <a:t>pour </a:t>
            </a:r>
            <a:r>
              <a:rPr lang="fr-FR" sz="2800" dirty="0" err="1"/>
              <a:t>les maladies émergentes </a:t>
            </a:r>
            <a:r>
              <a:rPr lang="fr-FR" sz="2800" dirty="0"/>
              <a:t>et </a:t>
            </a:r>
            <a:r>
              <a:rPr lang="fr-FR" sz="2800" dirty="0" err="1"/>
              <a:t>zoonotiques</a:t>
            </a:r>
            <a:br>
              <a:rPr lang="fr-FR" sz="2800" dirty="0"/>
            </a:br>
            <a:r>
              <a:rPr lang="fr-FR" sz="2000" i="1" dirty="0" err="1"/>
              <a:t>Identifier les risques émergents grâce à </a:t>
            </a:r>
            <a:r>
              <a:rPr lang="fr-FR" sz="2000" i="1" dirty="0"/>
              <a:t>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petits ruminants du SCSSA</a:t>
            </a:r>
          </a:p>
          <a:p>
            <a:pPr eaLnBrk="1" hangingPunct="1"/>
            <a:r>
              <a:rPr lang="en-CA" altLang="en-US" dirty="0"/>
              <a:t>16 juillet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a:t>
            </a:r>
            <a:r>
              <a:rPr lang="en-CA" altLang="en-US" sz="3600">
                <a:solidFill>
                  <a:srgbClr val="FFFFFF"/>
                </a:solidFill>
              </a:rPr>
              <a:t>ca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3"/>
          <a:stretch>
            <a:fillRect/>
          </a:stretch>
        </p:blipFill>
        <p:spPr>
          <a:xfrm>
            <a:off x="8465907" y="3921957"/>
            <a:ext cx="3726094" cy="2876511"/>
          </a:xfrm>
          <a:prstGeom prst="rect">
            <a:avLst/>
          </a:prstGeom>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88913" y="488885"/>
            <a:ext cx="6206824" cy="1179844"/>
          </a:xfrm>
        </p:spPr>
        <p:txBody>
          <a:bodyPr/>
          <a:lstStyle/>
          <a:p>
            <a:pPr>
              <a:defRPr/>
            </a:pPr>
            <a:r>
              <a:rPr lang="en-US" sz="3200" dirty="0">
                <a:hlinkClick r:id="rId4"/>
              </a:rPr>
              <a:t>La </a:t>
            </a:r>
            <a:r>
              <a:rPr lang="en-US" sz="3200" dirty="0" err="1">
                <a:hlinkClick r:id="rId4"/>
              </a:rPr>
              <a:t>myiase</a:t>
            </a:r>
            <a:r>
              <a:rPr lang="en-US" sz="3200" dirty="0">
                <a:hlinkClick r:id="rId4"/>
              </a:rPr>
              <a:t> du nouveau monde en Amérique centrale et au Mexique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866378"/>
            <a:ext cx="6448193" cy="4258849"/>
          </a:xfrm>
        </p:spPr>
        <p:txBody>
          <a:bodyPr/>
          <a:lstStyle/>
          <a:p>
            <a:r>
              <a:rPr lang="en-US" altLang="en-US" dirty="0"/>
              <a:t>La </a:t>
            </a:r>
            <a:r>
              <a:rPr lang="en-US" altLang="en-US" dirty="0" err="1"/>
              <a:t>myiase</a:t>
            </a:r>
            <a:r>
              <a:rPr lang="en-US" altLang="en-US" dirty="0"/>
              <a:t> du Nouveau Monde continue de se propager vers le nord, au-delà de la zone de lâcher de mouches stériles</a:t>
            </a:r>
          </a:p>
          <a:p>
            <a:r>
              <a:rPr lang="en-US" altLang="en-US" dirty="0"/>
              <a:t>10 juillet : fermeture une nouvelle fois de la frontière entre le Mexique et les États-Unis à</a:t>
            </a:r>
            <a:r>
              <a:rPr lang="en-US" altLang="en-US" baseline="30000" dirty="0"/>
              <a:t>th</a:t>
            </a:r>
            <a:r>
              <a:rPr lang="en-US" altLang="en-US" dirty="0"/>
              <a:t> </a:t>
            </a:r>
          </a:p>
          <a:p>
            <a:r>
              <a:rPr lang="en-US" altLang="en-US" dirty="0"/>
              <a:t>Tous les animaux à sang chaud sont sensibles à ce parasite</a:t>
            </a:r>
          </a:p>
          <a:p>
            <a:r>
              <a:rPr lang="en-US" altLang="en-US" dirty="0"/>
              <a:t>Le parasite ne devrait survivre aux températures hivernales nulle part au Canada</a:t>
            </a:r>
          </a:p>
        </p:txBody>
      </p:sp>
      <p:pic>
        <p:nvPicPr>
          <p:cNvPr id="1026" name="Picture 2" descr="New World Screwworm update map">
            <a:extLst>
              <a:ext uri="{FF2B5EF4-FFF2-40B4-BE49-F238E27FC236}">
                <a16:creationId xmlns:a16="http://schemas.microsoft.com/office/drawing/2014/main" id="{F8560DE0-B377-8A25-520B-40075206CB09}"/>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762750" y="0"/>
            <a:ext cx="54292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9F54-410F-D04B-557E-5B7C8501F3F8}"/>
              </a:ext>
            </a:extLst>
          </p:cNvPr>
          <p:cNvSpPr>
            <a:spLocks noGrp="1"/>
          </p:cNvSpPr>
          <p:nvPr>
            <p:ph type="title"/>
          </p:nvPr>
        </p:nvSpPr>
        <p:spPr>
          <a:xfrm>
            <a:off x="385763" y="323850"/>
            <a:ext cx="10515600" cy="1325563"/>
          </a:xfrm>
        </p:spPr>
        <p:txBody>
          <a:bodyPr/>
          <a:lstStyle/>
          <a:p>
            <a:pPr>
              <a:defRPr/>
            </a:pPr>
            <a:r>
              <a:rPr lang="en-CA" sz="4000" dirty="0">
                <a:solidFill>
                  <a:srgbClr val="222222"/>
                </a:solidFill>
                <a:latin typeface="-apple-system"/>
                <a:hlinkClick r:id="rId3"/>
              </a:rPr>
              <a:t>La réapparition de la </a:t>
            </a:r>
            <a:r>
              <a:rPr lang="en-CA" sz="4000" dirty="0" err="1">
                <a:solidFill>
                  <a:srgbClr val="222222"/>
                </a:solidFill>
                <a:latin typeface="-apple-system"/>
                <a:hlinkClick r:id="rId3"/>
              </a:rPr>
              <a:t>myiase</a:t>
            </a:r>
            <a:r>
              <a:rPr lang="en-CA" sz="4000" dirty="0">
                <a:solidFill>
                  <a:srgbClr val="222222"/>
                </a:solidFill>
                <a:latin typeface="-apple-system"/>
                <a:hlinkClick r:id="rId3"/>
              </a:rPr>
              <a:t> du Nouveau Monde et sa répartition potentielle en Amérique du Nord</a:t>
            </a:r>
            <a:endParaRPr lang="en-CA" dirty="0"/>
          </a:p>
        </p:txBody>
      </p:sp>
      <p:sp>
        <p:nvSpPr>
          <p:cNvPr id="40963" name="Text Placeholder 2">
            <a:extLst>
              <a:ext uri="{FF2B5EF4-FFF2-40B4-BE49-F238E27FC236}">
                <a16:creationId xmlns:a16="http://schemas.microsoft.com/office/drawing/2014/main" id="{74E54CFB-E406-1FE0-2BF7-03931211EC58}"/>
              </a:ext>
            </a:extLst>
          </p:cNvPr>
          <p:cNvSpPr>
            <a:spLocks noGrp="1"/>
          </p:cNvSpPr>
          <p:nvPr>
            <p:ph type="body" sz="quarter" idx="13"/>
          </p:nvPr>
        </p:nvSpPr>
        <p:spPr>
          <a:xfrm>
            <a:off x="173038" y="1883391"/>
            <a:ext cx="6375400" cy="3998794"/>
          </a:xfrm>
        </p:spPr>
        <p:txBody>
          <a:bodyPr/>
          <a:lstStyle/>
          <a:p>
            <a:r>
              <a:rPr lang="en-CA" altLang="en-US" sz="2400" dirty="0">
                <a:solidFill>
                  <a:srgbClr val="222222"/>
                </a:solidFill>
                <a:latin typeface="-apple-system"/>
              </a:rPr>
              <a:t>Au Mexique, les modèles ont prédit des zones propices dans le sud (où des cas de réapparition ont été enregistrés en 2024-2025) et le long des côtes pacifique et atlantique.</a:t>
            </a:r>
          </a:p>
          <a:p>
            <a:r>
              <a:rPr lang="en-CA" altLang="en-US" sz="2400" dirty="0">
                <a:solidFill>
                  <a:srgbClr val="222222"/>
                </a:solidFill>
                <a:latin typeface="-apple-system"/>
              </a:rPr>
              <a:t>Chiapas, Campeche, Tabasco et Veracruz sont des points critiques de dispersion vers le nord</a:t>
            </a:r>
          </a:p>
          <a:p>
            <a:r>
              <a:rPr lang="en-CA" altLang="en-US" sz="2400" dirty="0">
                <a:solidFill>
                  <a:srgbClr val="222222"/>
                </a:solidFill>
                <a:latin typeface="-apple-system"/>
              </a:rPr>
              <a:t>Aux États-Unis, les zones les plus propices se trouvaient dans le sud-est du pays (Texas et Floride)</a:t>
            </a:r>
          </a:p>
          <a:p>
            <a:r>
              <a:rPr lang="en-CA" altLang="en-US" sz="2400" dirty="0">
                <a:solidFill>
                  <a:srgbClr val="222222"/>
                </a:solidFill>
                <a:latin typeface="-apple-system"/>
              </a:rPr>
              <a:t>Les régions à forte densité de bétail dans les deux pays présentent des conditions climatiques particulièrement propices à ce ravageur. </a:t>
            </a:r>
            <a:endParaRPr lang="en-CA" altLang="en-US" sz="2400" dirty="0"/>
          </a:p>
        </p:txBody>
      </p:sp>
      <p:sp>
        <p:nvSpPr>
          <p:cNvPr id="40964" name="Slide Number Placeholder 3">
            <a:extLst>
              <a:ext uri="{FF2B5EF4-FFF2-40B4-BE49-F238E27FC236}">
                <a16:creationId xmlns:a16="http://schemas.microsoft.com/office/drawing/2014/main" id="{F08B9D75-E7DB-2B70-AC68-69564F639EC9}"/>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AAC9E2F-525B-4EA3-AF8F-5D82D4C23BF2}" type="slidenum">
              <a:rPr lang="en-US" altLang="en-US" sz="1200" smtClean="0">
                <a:solidFill>
                  <a:srgbClr val="898989"/>
                </a:solidFill>
              </a:rPr>
              <a:t>11</a:t>
            </a:fld>
            <a:endParaRPr lang="en-US" altLang="en-US" sz="1200">
              <a:solidFill>
                <a:srgbClr val="898989"/>
              </a:solidFill>
            </a:endParaRPr>
          </a:p>
        </p:txBody>
      </p:sp>
      <p:pic>
        <p:nvPicPr>
          <p:cNvPr id="40965" name="Picture 5">
            <a:extLst>
              <a:ext uri="{FF2B5EF4-FFF2-40B4-BE49-F238E27FC236}">
                <a16:creationId xmlns:a16="http://schemas.microsoft.com/office/drawing/2014/main" id="{7D70FC46-8A10-96C4-2F8A-702EEC4BF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2835" y="1649413"/>
            <a:ext cx="5270500" cy="50434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4C7-8A96-3CAC-B1F8-562B70ABFD6E}"/>
              </a:ext>
            </a:extLst>
          </p:cNvPr>
          <p:cNvSpPr>
            <a:spLocks noGrp="1"/>
          </p:cNvSpPr>
          <p:nvPr>
            <p:ph type="title"/>
          </p:nvPr>
        </p:nvSpPr>
        <p:spPr>
          <a:xfrm>
            <a:off x="0" y="1"/>
            <a:ext cx="10515600" cy="777876"/>
          </a:xfrm>
        </p:spPr>
        <p:txBody>
          <a:bodyPr/>
          <a:lstStyle/>
          <a:p>
            <a:pPr>
              <a:defRPr/>
            </a:pPr>
            <a:r>
              <a:rPr lang="en-US" sz="3200" dirty="0"/>
              <a:t>Tique Longhorn aux États-Unis</a:t>
            </a:r>
            <a:endParaRPr lang="en-CA" sz="3200" dirty="0"/>
          </a:p>
        </p:txBody>
      </p:sp>
      <p:sp>
        <p:nvSpPr>
          <p:cNvPr id="36867" name="Text Placeholder 2">
            <a:extLst>
              <a:ext uri="{FF2B5EF4-FFF2-40B4-BE49-F238E27FC236}">
                <a16:creationId xmlns:a16="http://schemas.microsoft.com/office/drawing/2014/main" id="{BA390CDF-9386-CDAD-E874-CE8A35684570}"/>
              </a:ext>
            </a:extLst>
          </p:cNvPr>
          <p:cNvSpPr>
            <a:spLocks noGrp="1"/>
          </p:cNvSpPr>
          <p:nvPr>
            <p:ph type="body" sz="quarter" idx="13"/>
          </p:nvPr>
        </p:nvSpPr>
        <p:spPr>
          <a:xfrm>
            <a:off x="277812" y="777877"/>
            <a:ext cx="6453187" cy="3676650"/>
          </a:xfrm>
        </p:spPr>
        <p:txBody>
          <a:bodyPr/>
          <a:lstStyle/>
          <a:p>
            <a:r>
              <a:rPr lang="en-CA" altLang="en-US" sz="2000" dirty="0"/>
              <a:t>Les appels de mise à jour de l'USDA ALHT ont été annulés. </a:t>
            </a:r>
          </a:p>
          <a:p>
            <a:r>
              <a:rPr lang="en-CA" altLang="en-US" sz="2000" dirty="0"/>
              <a:t>La carte est obsolète – dernières données datant d'avril 2025 (ne reflète plus la situation actuelle)</a:t>
            </a:r>
          </a:p>
          <a:p>
            <a:r>
              <a:rPr lang="en-CA" altLang="en-US" sz="2000" dirty="0"/>
              <a:t>Environ 59 % des comtés touchés sont établis</a:t>
            </a:r>
          </a:p>
          <a:p>
            <a:r>
              <a:rPr lang="en-CA" altLang="en-US" sz="2000" dirty="0">
                <a:hlinkClick r:id="rId3"/>
              </a:rPr>
              <a:t>Le Michigan </a:t>
            </a:r>
            <a:r>
              <a:rPr lang="en-CA" altLang="en-US" sz="2000" dirty="0"/>
              <a:t>a signalé sa première détection de la tique ALHT dans l'État</a:t>
            </a:r>
          </a:p>
          <a:p>
            <a:pPr lvl="1"/>
            <a:r>
              <a:rPr lang="en-CA" altLang="en-US" sz="2000" dirty="0"/>
              <a:t>Deux nymphes d'ALHT ont été confirmées dans le comté de Berrien le 11 juin 2025</a:t>
            </a:r>
          </a:p>
          <a:p>
            <a:pPr lvl="1"/>
            <a:r>
              <a:rPr lang="en-CA" altLang="en-US" sz="2000" dirty="0"/>
              <a:t>À environ 400 km de la frontière canadienne</a:t>
            </a:r>
          </a:p>
          <a:p>
            <a:r>
              <a:rPr lang="en-CA" altLang="en-US" sz="2000" dirty="0"/>
              <a:t>L'Iowa a confirmé </a:t>
            </a:r>
            <a:r>
              <a:rPr lang="en-CA" altLang="en-US" sz="2000" dirty="0">
                <a:hlinkClick r:id="rId4"/>
              </a:rPr>
              <a:t>deux cas </a:t>
            </a:r>
            <a:r>
              <a:rPr lang="en-CA" altLang="en-US" sz="2000" dirty="0"/>
              <a:t>de </a:t>
            </a:r>
            <a:r>
              <a:rPr lang="en-CA" altLang="en-US" sz="2000" i="1" dirty="0" err="1"/>
              <a:t>Theileria orientalis </a:t>
            </a:r>
            <a:r>
              <a:rPr lang="en-CA" altLang="en-US" sz="2000" dirty="0"/>
              <a:t>Ikeda chez des bovins</a:t>
            </a:r>
          </a:p>
          <a:p>
            <a:pPr lvl="1"/>
            <a:r>
              <a:rPr lang="en-CA" altLang="en-US" sz="2000" dirty="0"/>
              <a:t>Tous deux situés dans le sud-est de l'Iowa (1</a:t>
            </a:r>
            <a:r>
              <a:rPr lang="en-CA" altLang="en-US" sz="2000" baseline="30000" dirty="0"/>
              <a:t>st</a:t>
            </a:r>
            <a:r>
              <a:rPr lang="en-CA" altLang="en-US" sz="2000" dirty="0"/>
              <a:t> dans </a:t>
            </a:r>
            <a:r>
              <a:rPr lang="en-CA" altLang="en-US" sz="2000" dirty="0">
                <a:hlinkClick r:id="rId5"/>
              </a:rPr>
              <a:t>le comté de Van Buren</a:t>
            </a:r>
            <a:r>
              <a:rPr lang="en-CA" altLang="en-US" sz="2000" dirty="0"/>
              <a:t>)</a:t>
            </a:r>
          </a:p>
          <a:p>
            <a:pPr lvl="1"/>
            <a:r>
              <a:rPr lang="en-CA" altLang="en-US" sz="2000" dirty="0"/>
              <a:t>Selon les modèles, la majeure partie de l'Iowa ne constitue pas un habitat propice à la tique, qui affecterait principalement le sud-est de l'État</a:t>
            </a:r>
          </a:p>
        </p:txBody>
      </p:sp>
      <p:sp>
        <p:nvSpPr>
          <p:cNvPr id="36868" name="Rectangle 2">
            <a:extLst>
              <a:ext uri="{FF2B5EF4-FFF2-40B4-BE49-F238E27FC236}">
                <a16:creationId xmlns:a16="http://schemas.microsoft.com/office/drawing/2014/main" id="{91173AA0-3EA4-B80D-BDB2-93E9F7B1213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A99A603D-E6BC-74D8-8086-D18EC3911320}"/>
              </a:ext>
            </a:extLst>
          </p:cNvPr>
          <p:cNvSpPr txBox="1">
            <a:spLocks noChangeArrowheads="1"/>
          </p:cNvSpPr>
          <p:nvPr/>
        </p:nvSpPr>
        <p:spPr bwMode="auto">
          <a:xfrm>
            <a:off x="7310436" y="445452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Rapport de situation de l'USDA sur </a:t>
            </a:r>
            <a:r>
              <a:rPr lang="en-CA" altLang="en-US" sz="1400" b="1" i="1" dirty="0" err="1"/>
              <a:t>Haemaphysalis </a:t>
            </a:r>
            <a:r>
              <a:rPr lang="en-CA" altLang="en-US" sz="1400" b="1" i="1" dirty="0"/>
              <a:t>longicornis </a:t>
            </a:r>
            <a:r>
              <a:rPr lang="en-CA" altLang="en-US" sz="1400" b="1" dirty="0"/>
              <a:t>(tique </a:t>
            </a:r>
            <a:r>
              <a:rPr lang="en-CA" altLang="en-US" sz="1400" b="1" dirty="0" err="1"/>
              <a:t>à longues cornes</a:t>
            </a:r>
            <a:r>
              <a:rPr lang="en-CA" altLang="en-US" sz="1400" b="1" dirty="0"/>
              <a:t> asiatique) – avril 2025</a:t>
            </a:r>
          </a:p>
        </p:txBody>
      </p:sp>
      <p:sp>
        <p:nvSpPr>
          <p:cNvPr id="36870" name="TextBox 3">
            <a:extLst>
              <a:ext uri="{FF2B5EF4-FFF2-40B4-BE49-F238E27FC236}">
                <a16:creationId xmlns:a16="http://schemas.microsoft.com/office/drawing/2014/main" id="{B55B58B6-EB39-FBAA-249F-AD17B52E41D8}"/>
              </a:ext>
            </a:extLst>
          </p:cNvPr>
          <p:cNvSpPr txBox="1">
            <a:spLocks noChangeArrowheads="1"/>
          </p:cNvSpPr>
          <p:nvPr/>
        </p:nvSpPr>
        <p:spPr bwMode="auto">
          <a:xfrm>
            <a:off x="7850188" y="378446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a:t>
            </a:r>
            <a:r>
              <a:rPr lang="en-CA" altLang="en-US" sz="1800" dirty="0"/>
              <a:t>io/haemaphysalis/ </a:t>
            </a:r>
          </a:p>
        </p:txBody>
      </p:sp>
      <p:pic>
        <p:nvPicPr>
          <p:cNvPr id="36871" name="Picture 3">
            <a:extLst>
              <a:ext uri="{FF2B5EF4-FFF2-40B4-BE49-F238E27FC236}">
                <a16:creationId xmlns:a16="http://schemas.microsoft.com/office/drawing/2014/main" id="{7FBAF831-1FF0-08D8-7ED7-94C24F8B59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2" y="123554"/>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02C21A-F801-7BF4-472F-A9FAD1D577C4}"/>
              </a:ext>
            </a:extLst>
          </p:cNvPr>
          <p:cNvSpPr txBox="1"/>
          <p:nvPr/>
        </p:nvSpPr>
        <p:spPr>
          <a:xfrm>
            <a:off x="6339314" y="5232403"/>
            <a:ext cx="5987222" cy="1415772"/>
          </a:xfrm>
          <a:prstGeom prst="rect">
            <a:avLst/>
          </a:prstGeom>
          <a:noFill/>
        </p:spPr>
        <p:txBody>
          <a:bodyPr wrap="square">
            <a:spAutoFit/>
          </a:bodyPr>
          <a:lstStyle/>
          <a:p>
            <a:pPr>
              <a:defRPr/>
            </a:pPr>
            <a:r>
              <a:rPr lang="en-CA" sz="1600" dirty="0">
                <a:solidFill>
                  <a:srgbClr val="222222"/>
                </a:solidFill>
                <a:latin typeface="+mn-lt"/>
                <a:hlinkClick r:id="rId8"/>
              </a:rPr>
              <a:t>ADN </a:t>
            </a:r>
            <a:r>
              <a:rPr lang="en-CA" sz="1600" i="1" dirty="0" err="1">
                <a:solidFill>
                  <a:srgbClr val="222222"/>
                </a:solidFill>
                <a:latin typeface="+mn-lt"/>
                <a:hlinkClick r:id="rId8"/>
              </a:rPr>
              <a:t>d'Ehrlichia chaffeensis </a:t>
            </a:r>
            <a:r>
              <a:rPr lang="en-CA" sz="1600" dirty="0">
                <a:solidFill>
                  <a:srgbClr val="222222"/>
                </a:solidFill>
                <a:latin typeface="+mn-lt"/>
                <a:hlinkClick r:id="rId8"/>
              </a:rPr>
              <a:t>dans des tiques </a:t>
            </a:r>
            <a:r>
              <a:rPr lang="en-CA" sz="1600" i="1" dirty="0">
                <a:solidFill>
                  <a:srgbClr val="222222"/>
                </a:solidFill>
                <a:latin typeface="+mn-lt"/>
                <a:hlinkClick r:id="rId8"/>
              </a:rPr>
              <a:t>Haemaphysalis longicornis</a:t>
            </a:r>
            <a:r>
              <a:rPr lang="en-CA" sz="1600" dirty="0">
                <a:solidFill>
                  <a:srgbClr val="222222"/>
                </a:solidFill>
                <a:latin typeface="+mn-lt"/>
                <a:hlinkClick r:id="rId8"/>
              </a:rPr>
              <a:t>, Connecticut, États-Unis</a:t>
            </a:r>
            <a:endParaRPr lang="en-CA" sz="1600" dirty="0">
              <a:solidFill>
                <a:srgbClr val="222222"/>
              </a:solidFill>
              <a:latin typeface="+mn-lt"/>
            </a:endParaRPr>
          </a:p>
          <a:p>
            <a:pPr marL="285750" indent="-285750">
              <a:buFont typeface="Arial" panose="020B0604020202020204" pitchFamily="34" charset="0"/>
              <a:buChar char="•"/>
              <a:defRPr/>
            </a:pPr>
            <a:r>
              <a:rPr lang="en-CA" dirty="0"/>
              <a:t>Une nymphe ALHT a été testée positive à </a:t>
            </a:r>
            <a:r>
              <a:rPr lang="en-CA" i="1" dirty="0"/>
              <a:t>E. </a:t>
            </a:r>
            <a:r>
              <a:rPr lang="en-CA" i="1" dirty="0" err="1"/>
              <a:t>chaffeensis </a:t>
            </a:r>
            <a:r>
              <a:rPr lang="en-CA" dirty="0"/>
              <a:t>dans le comté de Stratford, dans le Connecticut, à partir d'un échantillon prélevé en mai 2021.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8E112F-B4A2-2783-A9B2-79439541ADCF}"/>
              </a:ext>
            </a:extLst>
          </p:cNvPr>
          <p:cNvSpPr>
            <a:spLocks noGrp="1"/>
          </p:cNvSpPr>
          <p:nvPr>
            <p:ph type="body" sz="quarter" idx="13"/>
          </p:nvPr>
        </p:nvSpPr>
        <p:spPr>
          <a:xfrm>
            <a:off x="425450" y="1460310"/>
            <a:ext cx="11118850" cy="4896040"/>
          </a:xfrm>
        </p:spPr>
        <p:txBody>
          <a:bodyPr/>
          <a:lstStyle/>
          <a:p>
            <a:pPr marL="0" indent="0">
              <a:buFont typeface="Arial" panose="020B0604020202020204" pitchFamily="34" charset="0"/>
              <a:buNone/>
              <a:defRPr/>
            </a:pPr>
            <a:r>
              <a:rPr lang="en-US" sz="2400" b="1" dirty="0">
                <a:solidFill>
                  <a:srgbClr val="333333"/>
                </a:solidFill>
              </a:rPr>
              <a:t>Manitoba (9 juin 2025) :</a:t>
            </a:r>
          </a:p>
          <a:p>
            <a:pPr>
              <a:defRPr/>
            </a:pPr>
            <a:r>
              <a:rPr lang="en-CA" sz="2400" dirty="0"/>
              <a:t>L'ACIA a signalé un cas de tuberculose bovine chez une vache laitière âgée de 7 ans provenant de la région de Pembina Valley, au Manitoba, qui a été abattue dans un abattoir agréé par le gouvernement fédéral au Manitoba</a:t>
            </a:r>
          </a:p>
          <a:p>
            <a:pPr>
              <a:defRPr/>
            </a:pPr>
            <a:r>
              <a:rPr lang="en-US" sz="2400" dirty="0"/>
              <a:t>Un troupeau infecté a été abattu sans cruauté. Des tests en laboratoire sont en cours.</a:t>
            </a:r>
          </a:p>
          <a:p>
            <a:pPr>
              <a:defRPr/>
            </a:pPr>
            <a:r>
              <a:rPr lang="en-US" sz="2400" dirty="0"/>
              <a:t>La souche trouvée dans le troupeau infecté ne correspond pas étroitement à une souche précédemment signalée chez le bétail ou la faune sauvage en Amérique du Nord.</a:t>
            </a:r>
          </a:p>
          <a:p>
            <a:pPr>
              <a:defRPr/>
            </a:pPr>
            <a:r>
              <a:rPr lang="en-CA" sz="2400" dirty="0">
                <a:solidFill>
                  <a:srgbClr val="333333"/>
                </a:solidFill>
              </a:rPr>
              <a:t>L'ACIA continue d'identifier les troupeaux sources, les troupeaux exposés, les troupeaux de référence et les troupeaux contacts, et se prépare à effectuer des tests.</a:t>
            </a:r>
            <a:endParaRPr lang="en-US" sz="2400" dirty="0">
              <a:solidFill>
                <a:srgbClr val="333333"/>
              </a:solidFill>
            </a:endParaRPr>
          </a:p>
          <a:p>
            <a:pPr marL="0" indent="0">
              <a:buNone/>
              <a:defRPr/>
            </a:pPr>
            <a:endParaRPr lang="en-US" sz="1100" dirty="0">
              <a:solidFill>
                <a:srgbClr val="333333"/>
              </a:solidFill>
            </a:endParaRPr>
          </a:p>
          <a:p>
            <a:pPr marL="0" indent="0">
              <a:buNone/>
              <a:defRPr/>
            </a:pPr>
            <a:r>
              <a:rPr lang="en-US" sz="2400" dirty="0">
                <a:solidFill>
                  <a:srgbClr val="333333"/>
                </a:solidFill>
                <a:hlinkClick r:id="rId3"/>
              </a:rPr>
              <a:t>État de l'enquête</a:t>
            </a:r>
            <a:endParaRPr lang="en-CA" sz="2400" dirty="0">
              <a:solidFill>
                <a:srgbClr val="333333"/>
              </a:solidFill>
            </a:endParaRPr>
          </a:p>
        </p:txBody>
      </p:sp>
      <p:sp>
        <p:nvSpPr>
          <p:cNvPr id="32771" name="Slide Number Placeholder 3">
            <a:extLst>
              <a:ext uri="{FF2B5EF4-FFF2-40B4-BE49-F238E27FC236}">
                <a16:creationId xmlns:a16="http://schemas.microsoft.com/office/drawing/2014/main" id="{C27FD92C-852A-04D7-6F29-A89EAF61E886}"/>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F617CF4-57E7-4C06-8A56-8A02ABCDAF0B}" type="slidenum">
              <a:rPr lang="en-US" altLang="en-US" sz="1200" smtClean="0">
                <a:solidFill>
                  <a:srgbClr val="898989"/>
                </a:solidFill>
              </a:rPr>
              <a:t>13</a:t>
            </a:fld>
            <a:endParaRPr lang="en-US" altLang="en-US" sz="1200">
              <a:solidFill>
                <a:srgbClr val="898989"/>
              </a:solidFill>
            </a:endParaRPr>
          </a:p>
        </p:txBody>
      </p:sp>
      <p:sp>
        <p:nvSpPr>
          <p:cNvPr id="32772" name="Title 1">
            <a:extLst>
              <a:ext uri="{FF2B5EF4-FFF2-40B4-BE49-F238E27FC236}">
                <a16:creationId xmlns:a16="http://schemas.microsoft.com/office/drawing/2014/main" id="{0D25D48C-7FD8-FECF-E916-37759B89D0C8}"/>
              </a:ext>
            </a:extLst>
          </p:cNvPr>
          <p:cNvSpPr txBox="1">
            <a:spLocks/>
          </p:cNvSpPr>
          <p:nvPr/>
        </p:nvSpPr>
        <p:spPr bwMode="auto">
          <a:xfrm>
            <a:off x="171450" y="-11113"/>
            <a:ext cx="1183858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buNone/>
            </a:pPr>
            <a:r>
              <a:rPr lang="en-US" sz="3600" b="1" dirty="0">
                <a:hlinkClick r:id="rId4"/>
              </a:rPr>
              <a:t>Avis à l'industrie : Un troupeau laitier du Manitoba déclaré infecté par la tuberculose bovine - inspection.canada.ca</a:t>
            </a:r>
            <a:endParaRPr lang="en-CA" sz="36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p:txBody>
          <a:bodyPr/>
          <a:lstStyle/>
          <a:p>
            <a:r>
              <a:rPr lang="en-CA" dirty="0">
                <a:hlinkClick r:id="rId2"/>
              </a:rPr>
              <a:t>Les moutons servent d'hôtes amplificateurs de l'encéphalite japonaise</a:t>
            </a:r>
            <a:endParaRPr lang="en-CA" dirty="0"/>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a:xfrm>
            <a:off x="436728" y="1825625"/>
            <a:ext cx="5583072" cy="4351338"/>
          </a:xfrm>
        </p:spPr>
        <p:txBody>
          <a:bodyPr/>
          <a:lstStyle/>
          <a:p>
            <a:r>
              <a:rPr lang="en-CA" sz="2400" dirty="0"/>
              <a:t>Le virus de l'encéphalite japonaise est généralement considéré comme une maladie transmise entre les oiseaux sauvages et les porcs ; les humains et les chevaux sont des hôtes finaux</a:t>
            </a:r>
          </a:p>
          <a:p>
            <a:r>
              <a:rPr lang="en-CA" sz="2400" dirty="0"/>
              <a:t>Moutons cliniquement atteints dans une ferme en Chine</a:t>
            </a:r>
          </a:p>
          <a:p>
            <a:pPr lvl="1"/>
            <a:r>
              <a:rPr lang="en-CA" dirty="0"/>
              <a:t>Signes neurologiques</a:t>
            </a:r>
          </a:p>
          <a:p>
            <a:pPr lvl="1"/>
            <a:r>
              <a:rPr lang="en-CA" dirty="0"/>
              <a:t>Rotations sur soi-même et ataxie</a:t>
            </a:r>
          </a:p>
          <a:p>
            <a:r>
              <a:rPr lang="en-CA" sz="2400" dirty="0"/>
              <a:t>Virus JEV isolé uniquement à partir de tissus cérébraux</a:t>
            </a:r>
          </a:p>
        </p:txBody>
      </p:sp>
      <p:pic>
        <p:nvPicPr>
          <p:cNvPr id="7" name="Content Placeholder 6">
            <a:extLst>
              <a:ext uri="{FF2B5EF4-FFF2-40B4-BE49-F238E27FC236}">
                <a16:creationId xmlns:a16="http://schemas.microsoft.com/office/drawing/2014/main" id="{E81C27CF-D464-2881-0B4C-1977A1A62B02}"/>
              </a:ext>
            </a:extLst>
          </p:cNvPr>
          <p:cNvPicPr>
            <a:picLocks noGrp="1" noChangeAspect="1"/>
          </p:cNvPicPr>
          <p:nvPr>
            <p:ph sz="half" idx="2"/>
          </p:nvPr>
        </p:nvPicPr>
        <p:blipFill>
          <a:blip r:embed="rId3"/>
          <a:stretch>
            <a:fillRect/>
          </a:stretch>
        </p:blipFill>
        <p:spPr>
          <a:xfrm>
            <a:off x="6946709" y="1690688"/>
            <a:ext cx="5114167" cy="4733404"/>
          </a:xfrm>
        </p:spPr>
      </p:pic>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p:txBody>
          <a:bodyPr/>
          <a:lstStyle/>
          <a:p>
            <a:pPr>
              <a:defRPr/>
            </a:pPr>
            <a:fld id="{A5F12CC5-A507-4028-B3C9-257C8E707382}" type="slidenum">
              <a:rPr lang="en-US" smtClean="0"/>
              <a:t>14</a:t>
            </a:fld>
            <a:endParaRPr lang="en-US"/>
          </a:p>
        </p:txBody>
      </p:sp>
    </p:spTree>
    <p:extLst>
      <p:ext uri="{BB962C8B-B14F-4D97-AF65-F5344CB8AC3E}">
        <p14:creationId xmlns:p14="http://schemas.microsoft.com/office/powerpoint/2010/main" val="238110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A681-77CA-714C-3C3B-F6E02B5501ED}"/>
              </a:ext>
            </a:extLst>
          </p:cNvPr>
          <p:cNvSpPr>
            <a:spLocks noGrp="1"/>
          </p:cNvSpPr>
          <p:nvPr>
            <p:ph type="title"/>
          </p:nvPr>
        </p:nvSpPr>
        <p:spPr/>
        <p:txBody>
          <a:bodyPr/>
          <a:lstStyle/>
          <a:p>
            <a:r>
              <a:rPr lang="en-CA" dirty="0">
                <a:hlinkClick r:id="rId2"/>
              </a:rPr>
              <a:t>Les moutons servent d'hôtes amplificateurs de l'encéphalite japonaise</a:t>
            </a:r>
            <a:endParaRPr lang="en-CA" dirty="0"/>
          </a:p>
        </p:txBody>
      </p:sp>
      <p:sp>
        <p:nvSpPr>
          <p:cNvPr id="3" name="Text Placeholder 2">
            <a:extLst>
              <a:ext uri="{FF2B5EF4-FFF2-40B4-BE49-F238E27FC236}">
                <a16:creationId xmlns:a16="http://schemas.microsoft.com/office/drawing/2014/main" id="{6DA3A709-72E2-0EDC-94C4-F67159845BB3}"/>
              </a:ext>
            </a:extLst>
          </p:cNvPr>
          <p:cNvSpPr>
            <a:spLocks noGrp="1"/>
          </p:cNvSpPr>
          <p:nvPr>
            <p:ph sz="half" idx="1"/>
          </p:nvPr>
        </p:nvSpPr>
        <p:spPr/>
        <p:txBody>
          <a:bodyPr/>
          <a:lstStyle/>
          <a:p>
            <a:r>
              <a:rPr lang="en-CA" sz="2400" dirty="0"/>
              <a:t>Des chercheurs ont infecté des moutons naïfs avec le virus (SC ou IV) </a:t>
            </a:r>
          </a:p>
          <a:p>
            <a:r>
              <a:rPr lang="en-CA" sz="2400" dirty="0"/>
              <a:t>Les animaux ont développé des signes cliniques légers et non spécifiques</a:t>
            </a:r>
          </a:p>
          <a:p>
            <a:pPr lvl="1"/>
            <a:r>
              <a:rPr lang="en-CA" dirty="0"/>
              <a:t>Anorexie, rougeur conjonctivale, gémissements, agitation, impatience</a:t>
            </a:r>
          </a:p>
          <a:p>
            <a:r>
              <a:rPr lang="en-CA" sz="2400" dirty="0"/>
              <a:t>Une virémie s'est développée</a:t>
            </a:r>
          </a:p>
          <a:p>
            <a:r>
              <a:rPr lang="en-CA" sz="2400" dirty="0"/>
              <a:t>Quantité suffisante de virus pour infecter les moustiques</a:t>
            </a:r>
          </a:p>
          <a:p>
            <a:r>
              <a:rPr lang="en-CA" sz="2400" dirty="0"/>
              <a:t>Le virus a été excrété dans les sécrétions nasales et anales</a:t>
            </a:r>
          </a:p>
          <a:p>
            <a:endParaRPr lang="en-CA" sz="2400" dirty="0"/>
          </a:p>
        </p:txBody>
      </p:sp>
      <p:sp>
        <p:nvSpPr>
          <p:cNvPr id="4" name="Slide Number Placeholder 3">
            <a:extLst>
              <a:ext uri="{FF2B5EF4-FFF2-40B4-BE49-F238E27FC236}">
                <a16:creationId xmlns:a16="http://schemas.microsoft.com/office/drawing/2014/main" id="{DD0D7B63-94CF-EAB5-B3FE-7DEFE779643D}"/>
              </a:ext>
            </a:extLst>
          </p:cNvPr>
          <p:cNvSpPr>
            <a:spLocks noGrp="1"/>
          </p:cNvSpPr>
          <p:nvPr>
            <p:ph type="sldNum" sz="quarter" idx="10"/>
          </p:nvPr>
        </p:nvSpPr>
        <p:spPr/>
        <p:txBody>
          <a:bodyPr/>
          <a:lstStyle/>
          <a:p>
            <a:pPr>
              <a:defRPr/>
            </a:pPr>
            <a:fld id="{A5F12CC5-A507-4028-B3C9-257C8E707382}" type="slidenum">
              <a:rPr lang="en-US" smtClean="0"/>
              <a:t>15</a:t>
            </a:fld>
            <a:endParaRPr lang="en-US" dirty="0"/>
          </a:p>
        </p:txBody>
      </p:sp>
      <p:sp>
        <p:nvSpPr>
          <p:cNvPr id="5" name="Content Placeholder 4">
            <a:extLst>
              <a:ext uri="{FF2B5EF4-FFF2-40B4-BE49-F238E27FC236}">
                <a16:creationId xmlns:a16="http://schemas.microsoft.com/office/drawing/2014/main" id="{C7C54CA5-BD95-34F0-0C7B-C8C1E997D4BC}"/>
              </a:ext>
            </a:extLst>
          </p:cNvPr>
          <p:cNvSpPr>
            <a:spLocks noGrp="1"/>
          </p:cNvSpPr>
          <p:nvPr>
            <p:ph sz="half" idx="2"/>
          </p:nvPr>
        </p:nvSpPr>
        <p:spPr>
          <a:xfrm>
            <a:off x="6172200" y="1825625"/>
            <a:ext cx="5619466" cy="4351338"/>
          </a:xfrm>
        </p:spPr>
        <p:txBody>
          <a:bodyPr/>
          <a:lstStyle/>
          <a:p>
            <a:r>
              <a:rPr lang="en-CA" dirty="0"/>
              <a:t>Sérosurveillance dans 31 provinces avec 19 cas positifs</a:t>
            </a:r>
          </a:p>
          <a:p>
            <a:r>
              <a:rPr lang="en-CA" dirty="0"/>
              <a:t>Les auteurs concluent que les moutons pourraient servir d'hôtes amplificateurs du virus JEV</a:t>
            </a:r>
          </a:p>
          <a:p>
            <a:r>
              <a:rPr lang="en-CA" dirty="0"/>
              <a:t>Le JEV n'est pas présent au Canada </a:t>
            </a:r>
          </a:p>
          <a:p>
            <a:r>
              <a:rPr lang="en-CA" dirty="0"/>
              <a:t>Les vecteurs constituent une voie d'introduction possible</a:t>
            </a:r>
          </a:p>
          <a:p>
            <a:pPr marL="0" indent="0">
              <a:buNone/>
            </a:pPr>
            <a:r>
              <a:rPr lang="en-US" sz="1600" dirty="0">
                <a:hlinkClick r:id="rId3"/>
              </a:rPr>
              <a:t>Réexamen du risque d'introduction du virus de l'encéphalite japonaise (JEV) aux États-Unis – Une évaluation semi-quantitative actualisée des risques - ScienceDirect</a:t>
            </a:r>
            <a:endParaRPr lang="en-CA" sz="1600" dirty="0"/>
          </a:p>
        </p:txBody>
      </p:sp>
    </p:spTree>
    <p:extLst>
      <p:ext uri="{BB962C8B-B14F-4D97-AF65-F5344CB8AC3E}">
        <p14:creationId xmlns:p14="http://schemas.microsoft.com/office/powerpoint/2010/main" val="358726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81805" y="428385"/>
            <a:ext cx="10515600" cy="662781"/>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249271" y="915857"/>
            <a:ext cx="11860924" cy="5182367"/>
          </a:xfrm>
        </p:spPr>
        <p:txBody>
          <a:bodyPr/>
          <a:lstStyle/>
          <a:p>
            <a:pPr marL="0" indent="0">
              <a:buNone/>
            </a:pPr>
            <a:endParaRPr lang="en-US" sz="2400" b="0" i="0" dirty="0">
              <a:solidFill>
                <a:srgbClr val="FF0000"/>
              </a:solidFill>
              <a:effectLst/>
              <a:latin typeface="ElsevierGulliver"/>
            </a:endParaRPr>
          </a:p>
          <a:p>
            <a:r>
              <a:rPr lang="en-US" sz="2400" dirty="0">
                <a:hlinkClick r:id="rId3"/>
              </a:rPr>
              <a:t>Une approche « Une seule santé » pour étudier le virus de Cache Valley, Arkansas, États-Unis, juillet 2023 - Volume 31, numéro 6 — juin 2025 - Revue Emerging Infectious Diseases – CDC</a:t>
            </a:r>
            <a:endParaRPr lang="en-US" sz="2400" dirty="0"/>
          </a:p>
          <a:p>
            <a:r>
              <a:rPr lang="en-US" sz="2400" i="0" dirty="0">
                <a:solidFill>
                  <a:srgbClr val="212121"/>
                </a:solidFill>
                <a:effectLst/>
                <a:hlinkClick r:id="rId4"/>
              </a:rPr>
              <a:t>Épidémiologie et analyse génétique d</a:t>
            </a:r>
            <a:r>
              <a:rPr lang="en-US" sz="2400" i="0" dirty="0" err="1">
                <a:solidFill>
                  <a:srgbClr val="212121"/>
                </a:solidFill>
                <a:effectLst/>
                <a:hlinkClick r:id="rId4"/>
              </a:rPr>
              <a:t>'Oestrus ovis </a:t>
            </a:r>
            <a:r>
              <a:rPr lang="en-US" sz="2400" i="0" dirty="0">
                <a:solidFill>
                  <a:srgbClr val="212121"/>
                </a:solidFill>
                <a:effectLst/>
                <a:hlinkClick r:id="rId4"/>
              </a:rPr>
              <a:t>chez des moutons abattus dans la province de Sulaymaniyah, en Irak</a:t>
            </a:r>
            <a:endParaRPr lang="en-US" sz="2400" i="0" dirty="0">
              <a:solidFill>
                <a:srgbClr val="212121"/>
              </a:solidFill>
              <a:effectLst/>
            </a:endParaRPr>
          </a:p>
          <a:p>
            <a:r>
              <a:rPr lang="en-US" sz="2400" dirty="0">
                <a:hlinkClick r:id="rId5"/>
              </a:rPr>
              <a:t>Surveillance du virus de Schmallenberg, du virus de la fièvre catarrhale ovine et du virus de la maladie </a:t>
            </a:r>
            <a:r>
              <a:rPr lang="en-US" sz="2400" dirty="0" err="1">
                <a:hlinkClick r:id="rId5"/>
              </a:rPr>
              <a:t>hémorragique</a:t>
            </a:r>
            <a:r>
              <a:rPr lang="en-US" sz="2400" dirty="0">
                <a:hlinkClick r:id="rId5"/>
              </a:rPr>
              <a:t> épizootique chez les moucherons piqueurs en Allemagne 2019-2023 | Parasites &amp;amp; Vectors | Texte intégral</a:t>
            </a:r>
            <a:endParaRPr lang="en-US" sz="2400" i="0" dirty="0">
              <a:solidFill>
                <a:srgbClr val="212121"/>
              </a:solidFill>
              <a:effectLst/>
              <a:hlinkClick r:id="rId6"/>
            </a:endParaRPr>
          </a:p>
          <a:p>
            <a:r>
              <a:rPr lang="en-US" sz="2400" i="0" dirty="0">
                <a:solidFill>
                  <a:srgbClr val="212121"/>
                </a:solidFill>
                <a:effectLst/>
                <a:hlinkClick r:id="rId6"/>
              </a:rPr>
              <a:t>Évaluation de la maladie à virus de Schmallenberg en Sardaigne (Italie) après le premier épisode épidémique en 2012</a:t>
            </a:r>
            <a:endParaRPr lang="en-US" sz="2400" i="0" dirty="0">
              <a:solidFill>
                <a:srgbClr val="212121"/>
              </a:solidFill>
              <a:effectLst/>
            </a:endParaRPr>
          </a:p>
          <a:p>
            <a:r>
              <a:rPr lang="en-US" sz="2400" dirty="0">
                <a:hlinkClick r:id="rId7"/>
              </a:rPr>
              <a:t>Observation et analyse des tendances mondiales de la variole ovine et caprine : une étude descriptive sur 18 ans</a:t>
            </a:r>
            <a:endParaRPr lang="en-US" sz="2400" dirty="0"/>
          </a:p>
          <a:p>
            <a:r>
              <a:rPr lang="en-US" sz="2400" dirty="0">
                <a:hlinkClick r:id="rId8"/>
              </a:rPr>
              <a:t>Enquête sur le transport mondial des moucherons piqueurs Culicoides, vecteurs d'arbovirus chez les bovins et les équidés, à partir d'usines d'emballage de fleurs au Kenya</a:t>
            </a:r>
            <a:endParaRPr lang="en-US" sz="2400" dirty="0">
              <a:hlinkClick r:id="rId9"/>
            </a:endParaRPr>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t>16</a:t>
            </a:fld>
            <a:endParaRPr lang="en-US"/>
          </a:p>
        </p:txBody>
      </p:sp>
    </p:spTree>
    <p:extLst>
      <p:ext uri="{BB962C8B-B14F-4D97-AF65-F5344CB8AC3E}">
        <p14:creationId xmlns:p14="http://schemas.microsoft.com/office/powerpoint/2010/main" val="216348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91965" y="-5050"/>
            <a:ext cx="10515600" cy="662781"/>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239111" y="326341"/>
            <a:ext cx="11860924" cy="5182367"/>
          </a:xfrm>
        </p:spPr>
        <p:txBody>
          <a:bodyPr/>
          <a:lstStyle/>
          <a:p>
            <a:pPr marL="0" indent="0">
              <a:buNone/>
            </a:pPr>
            <a:endParaRPr lang="en-US" sz="2200" b="0" i="0" dirty="0">
              <a:solidFill>
                <a:srgbClr val="FF0000"/>
              </a:solidFill>
              <a:effectLst/>
              <a:latin typeface="ElsevierGulliver"/>
            </a:endParaRPr>
          </a:p>
          <a:p>
            <a:r>
              <a:rPr lang="en-US" sz="2200" dirty="0">
                <a:hlinkClick r:id="rId3"/>
              </a:rPr>
              <a:t>Élucidation des relations entre l'abondance et l'incidence des moucherons, les communautés microbiennes et les propriétés du sol et de l'eau dans une prairie haute protégée</a:t>
            </a:r>
            <a:endParaRPr lang="en-US" sz="2200" dirty="0"/>
          </a:p>
          <a:p>
            <a:r>
              <a:rPr lang="en-US" sz="2200" dirty="0">
                <a:hlinkClick r:id="rId4"/>
              </a:rPr>
              <a:t>Virus de la fièvre </a:t>
            </a:r>
            <a:r>
              <a:rPr lang="en-US" sz="2200" dirty="0" err="1">
                <a:hlinkClick r:id="rId4"/>
              </a:rPr>
              <a:t>hémorragique</a:t>
            </a:r>
            <a:r>
              <a:rPr lang="en-US" sz="2200" dirty="0">
                <a:hlinkClick r:id="rId4"/>
              </a:rPr>
              <a:t> de Crimée-Congo dans l'est du Portugal ; preuves chez les bovins et les cerfs élaphes</a:t>
            </a:r>
            <a:endParaRPr lang="en-US" sz="2200" dirty="0"/>
          </a:p>
          <a:p>
            <a:r>
              <a:rPr lang="en-US" sz="2200" dirty="0">
                <a:hlinkClick r:id="rId5"/>
              </a:rPr>
              <a:t>Impact de la circulation du virus BTV-3 en Belgique en 2024 et lacunes actuelles des connaissances entravant la mise en place d'un programme de contrôle fondé sur des données probantes</a:t>
            </a:r>
            <a:endParaRPr lang="en-US" sz="2200" dirty="0"/>
          </a:p>
          <a:p>
            <a:r>
              <a:rPr lang="en-US" sz="2200" dirty="0">
                <a:hlinkClick r:id="rId6"/>
              </a:rPr>
              <a:t>Premier rapport sur l'exposition au virus de la fièvre hémorragique de Crimée-Congo chez les populations humaines et animales, région du Centre, Cameroun</a:t>
            </a:r>
            <a:endParaRPr lang="en-US" sz="2200" dirty="0"/>
          </a:p>
          <a:p>
            <a:r>
              <a:rPr lang="en-US" sz="2200" dirty="0">
                <a:hlinkClick r:id="rId7"/>
              </a:rPr>
              <a:t>Détection de nouveaux </a:t>
            </a:r>
            <a:r>
              <a:rPr lang="en-US" sz="2200" dirty="0" err="1">
                <a:hlinkClick r:id="rId7"/>
              </a:rPr>
              <a:t>réassortiments d'orthobunyavirus </a:t>
            </a:r>
            <a:r>
              <a:rPr lang="en-US" sz="2200" dirty="0">
                <a:hlinkClick r:id="rId7"/>
              </a:rPr>
              <a:t>dans un cas neurologique mortel chez un cheval et des moucherons piqueurs Culicoides, Afrique du Sud</a:t>
            </a:r>
            <a:endParaRPr lang="en-US" sz="2200" dirty="0"/>
          </a:p>
          <a:p>
            <a:r>
              <a:rPr lang="en-US" sz="2200" dirty="0">
                <a:hlinkClick r:id="rId8"/>
              </a:rPr>
              <a:t>Détection et caractérisation du </a:t>
            </a:r>
            <a:r>
              <a:rPr lang="en-US" sz="2200" dirty="0" err="1">
                <a:hlinkClick r:id="rId8"/>
              </a:rPr>
              <a:t>Paslahepevirus balayani </a:t>
            </a:r>
            <a:r>
              <a:rPr lang="en-US" sz="2200" dirty="0">
                <a:hlinkClick r:id="rId8"/>
              </a:rPr>
              <a:t>(virus de l'hépatite E) dans des produits laitiers de la province du Hebei, en Chine</a:t>
            </a:r>
            <a:endParaRPr lang="en-US" sz="2200" dirty="0"/>
          </a:p>
          <a:p>
            <a:r>
              <a:rPr lang="en-US" sz="2200" dirty="0">
                <a:hlinkClick r:id="rId9"/>
              </a:rPr>
              <a:t>La nouvelle frontière de la fièvre catarrhale ovine : les chiens sont-ils en danger ?</a:t>
            </a:r>
            <a:endParaRPr lang="en-US" sz="2200" dirty="0"/>
          </a:p>
          <a:p>
            <a:r>
              <a:rPr lang="en-US" sz="2200" dirty="0">
                <a:hlinkClick r:id="rId10"/>
              </a:rPr>
              <a:t>Progrès de l'éradication de la fièvre aphteuse dans les Amériques depuis 1951</a:t>
            </a:r>
            <a:endParaRPr lang="en-US" sz="2200" dirty="0"/>
          </a:p>
          <a:p>
            <a:r>
              <a:rPr lang="en-US" sz="2200" dirty="0">
                <a:hlinkClick r:id="rId11"/>
              </a:rPr>
              <a:t>Épidémiologie et économie de la fièvre aphteuse : connaissances actuelles et lacunes</a:t>
            </a:r>
            <a:endParaRPr lang="en-US" sz="2200" dirty="0"/>
          </a:p>
          <a:p>
            <a:endParaRPr lang="en-US" sz="2200" dirty="0"/>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t>17</a:t>
            </a:fld>
            <a:endParaRPr lang="en-US"/>
          </a:p>
        </p:txBody>
      </p:sp>
    </p:spTree>
    <p:extLst>
      <p:ext uri="{BB962C8B-B14F-4D97-AF65-F5344CB8AC3E}">
        <p14:creationId xmlns:p14="http://schemas.microsoft.com/office/powerpoint/2010/main" val="261761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081E-B829-E7BA-9104-85EC51FE73A0}"/>
              </a:ext>
            </a:extLst>
          </p:cNvPr>
          <p:cNvSpPr>
            <a:spLocks noGrp="1"/>
          </p:cNvSpPr>
          <p:nvPr>
            <p:ph type="title"/>
          </p:nvPr>
        </p:nvSpPr>
        <p:spPr>
          <a:xfrm>
            <a:off x="216353" y="155346"/>
            <a:ext cx="10515600" cy="581633"/>
          </a:xfrm>
        </p:spPr>
        <p:txBody>
          <a:bodyPr/>
          <a:lstStyle/>
          <a:p>
            <a:pPr>
              <a:defRPr/>
            </a:pPr>
            <a:r>
              <a:rPr lang="en-US" sz="3200" dirty="0"/>
              <a:t>Virus de la fièvre catarrhale ovine (BTV-3) en Europe</a:t>
            </a:r>
            <a:endParaRPr lang="en-CA" sz="3200" dirty="0"/>
          </a:p>
        </p:txBody>
      </p:sp>
      <p:sp>
        <p:nvSpPr>
          <p:cNvPr id="18435" name="Content Placeholder 9">
            <a:extLst>
              <a:ext uri="{FF2B5EF4-FFF2-40B4-BE49-F238E27FC236}">
                <a16:creationId xmlns:a16="http://schemas.microsoft.com/office/drawing/2014/main" id="{AF04A97E-368E-6495-EAEA-6C55A9AAC1D3}"/>
              </a:ext>
            </a:extLst>
          </p:cNvPr>
          <p:cNvSpPr>
            <a:spLocks noGrp="1"/>
          </p:cNvSpPr>
          <p:nvPr>
            <p:ph sz="half" idx="1"/>
          </p:nvPr>
        </p:nvSpPr>
        <p:spPr>
          <a:xfrm>
            <a:off x="120819" y="668816"/>
            <a:ext cx="4946197" cy="3324225"/>
          </a:xfrm>
        </p:spPr>
        <p:txBody>
          <a:bodyPr/>
          <a:lstStyle/>
          <a:p>
            <a:pPr>
              <a:defRPr/>
            </a:pPr>
            <a:r>
              <a:rPr lang="en-CA" altLang="en-US" sz="2600" dirty="0"/>
              <a:t>Signalé pour la première fois le 5 septembre 2023 aux Pays-Bas</a:t>
            </a:r>
          </a:p>
          <a:p>
            <a:pPr>
              <a:defRPr/>
            </a:pPr>
            <a:r>
              <a:rPr lang="en-CA" altLang="en-US" sz="2600" dirty="0"/>
              <a:t>La source de l'infection n'a jamais été identifiée</a:t>
            </a:r>
          </a:p>
          <a:p>
            <a:pPr>
              <a:defRPr/>
            </a:pPr>
            <a:r>
              <a:rPr lang="en-CA" altLang="en-US" sz="2600" dirty="0"/>
              <a:t>Les cas ont diminué (cas encore signalés au Royaume-Uni et en Norvège)</a:t>
            </a:r>
          </a:p>
          <a:p>
            <a:pPr>
              <a:defRPr/>
            </a:pPr>
            <a:r>
              <a:rPr lang="en-CA" altLang="en-US" sz="2600" dirty="0"/>
              <a:t>La saison vectorielle a commencé</a:t>
            </a:r>
          </a:p>
          <a:p>
            <a:pPr>
              <a:defRPr/>
            </a:pPr>
            <a:r>
              <a:rPr lang="en-CA" altLang="en-US" sz="2600" dirty="0"/>
              <a:t>L'été et l'automne seront des périodes importantes à surveiller, mais peu de notifications immédiates sont attendues</a:t>
            </a:r>
          </a:p>
        </p:txBody>
      </p:sp>
      <p:sp>
        <p:nvSpPr>
          <p:cNvPr id="8" name="TextBox 7">
            <a:extLst>
              <a:ext uri="{FF2B5EF4-FFF2-40B4-BE49-F238E27FC236}">
                <a16:creationId xmlns:a16="http://schemas.microsoft.com/office/drawing/2014/main" id="{4ED53C19-761D-A8B4-BEE3-4CEF15B0470C}"/>
              </a:ext>
            </a:extLst>
          </p:cNvPr>
          <p:cNvSpPr txBox="1"/>
          <p:nvPr/>
        </p:nvSpPr>
        <p:spPr>
          <a:xfrm>
            <a:off x="5067016" y="5266758"/>
            <a:ext cx="6310422" cy="369332"/>
          </a:xfrm>
          <a:prstGeom prst="rect">
            <a:avLst/>
          </a:prstGeom>
          <a:noFill/>
        </p:spPr>
        <p:txBody>
          <a:bodyPr wrap="square">
            <a:spAutoFit/>
          </a:bodyPr>
          <a:lstStyle/>
          <a:p>
            <a:r>
              <a:rPr lang="en-US" dirty="0">
                <a:hlinkClick r:id="rId3"/>
              </a:rPr>
              <a:t>Empres-Plus</a:t>
            </a:r>
            <a:endParaRPr lang="en-CA" dirty="0"/>
          </a:p>
        </p:txBody>
      </p:sp>
      <p:pic>
        <p:nvPicPr>
          <p:cNvPr id="5" name="Picture 4">
            <a:extLst>
              <a:ext uri="{FF2B5EF4-FFF2-40B4-BE49-F238E27FC236}">
                <a16:creationId xmlns:a16="http://schemas.microsoft.com/office/drawing/2014/main" id="{F649BB3A-5BD0-43F6-CFCF-62BA498D8DA1}"/>
              </a:ext>
            </a:extLst>
          </p:cNvPr>
          <p:cNvPicPr>
            <a:picLocks noChangeAspect="1"/>
          </p:cNvPicPr>
          <p:nvPr/>
        </p:nvPicPr>
        <p:blipFill>
          <a:blip r:embed="rId4"/>
          <a:stretch>
            <a:fillRect/>
          </a:stretch>
        </p:blipFill>
        <p:spPr>
          <a:xfrm>
            <a:off x="5162550" y="1400175"/>
            <a:ext cx="6689460" cy="386658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789AAB0-2AE7-AE52-3AA1-58EDE9EC79F1}"/>
              </a:ext>
            </a:extLst>
          </p:cNvPr>
          <p:cNvSpPr txBox="1"/>
          <p:nvPr/>
        </p:nvSpPr>
        <p:spPr>
          <a:xfrm>
            <a:off x="216353" y="5827157"/>
            <a:ext cx="6124352" cy="646331"/>
          </a:xfrm>
          <a:prstGeom prst="rect">
            <a:avLst/>
          </a:prstGeom>
          <a:noFill/>
        </p:spPr>
        <p:txBody>
          <a:bodyPr wrap="square">
            <a:spAutoFit/>
          </a:bodyPr>
          <a:lstStyle/>
          <a:p>
            <a:r>
              <a:rPr lang="en-US" dirty="0">
                <a:hlinkClick r:id="rId5"/>
              </a:rPr>
              <a:t>Les restrictions relatives à la fièvre catarrhale ovine vont changer en avril en raison de l'apparition de nouveaux cas - Farmers Weekly</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8CDCEB-B835-ACD1-43BF-59053273E3F8}"/>
              </a:ext>
            </a:extLst>
          </p:cNvPr>
          <p:cNvSpPr>
            <a:spLocks noGrp="1"/>
          </p:cNvSpPr>
          <p:nvPr>
            <p:ph type="title"/>
          </p:nvPr>
        </p:nvSpPr>
        <p:spPr>
          <a:xfrm>
            <a:off x="838200" y="-145774"/>
            <a:ext cx="10515600" cy="1018004"/>
          </a:xfrm>
        </p:spPr>
        <p:txBody>
          <a:bodyPr/>
          <a:lstStyle/>
          <a:p>
            <a:r>
              <a:rPr lang="en-CA" dirty="0"/>
              <a:t>Changement d'approche managériale</a:t>
            </a:r>
          </a:p>
        </p:txBody>
      </p:sp>
      <p:pic>
        <p:nvPicPr>
          <p:cNvPr id="7" name="Content Placeholder 6">
            <a:extLst>
              <a:ext uri="{FF2B5EF4-FFF2-40B4-BE49-F238E27FC236}">
                <a16:creationId xmlns:a16="http://schemas.microsoft.com/office/drawing/2014/main" id="{658CA91F-FC44-449F-0756-6419BF23A0A8}"/>
              </a:ext>
            </a:extLst>
          </p:cNvPr>
          <p:cNvPicPr>
            <a:picLocks noGrp="1" noChangeAspect="1"/>
          </p:cNvPicPr>
          <p:nvPr>
            <p:ph sz="half" idx="1"/>
          </p:nvPr>
        </p:nvPicPr>
        <p:blipFill>
          <a:blip r:embed="rId3"/>
          <a:stretch>
            <a:fillRect/>
          </a:stretch>
        </p:blipFill>
        <p:spPr>
          <a:xfrm>
            <a:off x="1085729" y="2016817"/>
            <a:ext cx="4686541" cy="3968954"/>
          </a:xfrm>
          <a:prstGeom prst="rect">
            <a:avLst/>
          </a:prstGeom>
          <a:ln>
            <a:noFill/>
          </a:ln>
          <a:effectLst>
            <a:outerShdw blurRad="292100" dist="139700" dir="2700000" algn="tl" rotWithShape="0">
              <a:srgbClr val="333333">
                <a:alpha val="65000"/>
              </a:srgbClr>
            </a:outerShdw>
          </a:effectLst>
        </p:spPr>
      </p:pic>
      <p:pic>
        <p:nvPicPr>
          <p:cNvPr id="13" name="Content Placeholder 12">
            <a:extLst>
              <a:ext uri="{FF2B5EF4-FFF2-40B4-BE49-F238E27FC236}">
                <a16:creationId xmlns:a16="http://schemas.microsoft.com/office/drawing/2014/main" id="{F21817C4-A819-33C4-3258-AB9B157CE05E}"/>
              </a:ext>
            </a:extLst>
          </p:cNvPr>
          <p:cNvPicPr>
            <a:picLocks noGrp="1" noChangeAspect="1"/>
          </p:cNvPicPr>
          <p:nvPr>
            <p:ph sz="half" idx="2"/>
          </p:nvPr>
        </p:nvPicPr>
        <p:blipFill>
          <a:blip r:embed="rId4"/>
          <a:stretch>
            <a:fillRect/>
          </a:stretch>
        </p:blipFill>
        <p:spPr>
          <a:xfrm>
            <a:off x="7051003" y="2012391"/>
            <a:ext cx="3427811" cy="3973379"/>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374BEB27-2895-22F7-5AF2-2F96B2459D31}"/>
              </a:ext>
            </a:extLst>
          </p:cNvPr>
          <p:cNvSpPr>
            <a:spLocks noGrp="1"/>
          </p:cNvSpPr>
          <p:nvPr>
            <p:ph type="sldNum" sz="quarter" idx="10"/>
          </p:nvPr>
        </p:nvSpPr>
        <p:spPr/>
        <p:txBody>
          <a:bodyPr/>
          <a:lstStyle/>
          <a:p>
            <a:pPr>
              <a:defRPr/>
            </a:pPr>
            <a:fld id="{222C2B47-41F2-42A5-AA41-34CCD9669551}" type="slidenum">
              <a:rPr lang="en-US" smtClean="0"/>
              <a:t>3</a:t>
            </a:fld>
            <a:endParaRPr lang="en-US"/>
          </a:p>
        </p:txBody>
      </p:sp>
      <p:sp>
        <p:nvSpPr>
          <p:cNvPr id="9" name="Text Placeholder 8">
            <a:extLst>
              <a:ext uri="{FF2B5EF4-FFF2-40B4-BE49-F238E27FC236}">
                <a16:creationId xmlns:a16="http://schemas.microsoft.com/office/drawing/2014/main" id="{D59C386E-C0A6-98F7-C1F5-C2385C8827E1}"/>
              </a:ext>
            </a:extLst>
          </p:cNvPr>
          <p:cNvSpPr>
            <a:spLocks noGrp="1"/>
          </p:cNvSpPr>
          <p:nvPr>
            <p:ph type="body" idx="4294967295"/>
          </p:nvPr>
        </p:nvSpPr>
        <p:spPr>
          <a:xfrm>
            <a:off x="1085728" y="1185863"/>
            <a:ext cx="4072059" cy="823912"/>
          </a:xfrm>
        </p:spPr>
        <p:txBody>
          <a:bodyPr/>
          <a:lstStyle/>
          <a:p>
            <a:r>
              <a:rPr lang="en-CA" dirty="0">
                <a:hlinkClick r:id="rId5"/>
              </a:rPr>
              <a:t>Zone réglementée au Royaume-Uni</a:t>
            </a:r>
            <a:endParaRPr lang="en-CA" dirty="0"/>
          </a:p>
        </p:txBody>
      </p:sp>
      <p:sp>
        <p:nvSpPr>
          <p:cNvPr id="10" name="Text Placeholder 9">
            <a:extLst>
              <a:ext uri="{FF2B5EF4-FFF2-40B4-BE49-F238E27FC236}">
                <a16:creationId xmlns:a16="http://schemas.microsoft.com/office/drawing/2014/main" id="{1C8172B4-C12C-6C58-67FD-07CB34CF6AD6}"/>
              </a:ext>
            </a:extLst>
          </p:cNvPr>
          <p:cNvSpPr>
            <a:spLocks noGrp="1"/>
          </p:cNvSpPr>
          <p:nvPr>
            <p:ph type="body" sz="quarter" idx="4294967295"/>
          </p:nvPr>
        </p:nvSpPr>
        <p:spPr>
          <a:xfrm>
            <a:off x="6888118" y="1185863"/>
            <a:ext cx="5183187" cy="823912"/>
          </a:xfrm>
        </p:spPr>
        <p:txBody>
          <a:bodyPr/>
          <a:lstStyle/>
          <a:p>
            <a:r>
              <a:rPr lang="en-CA" dirty="0"/>
              <a:t>Pays-Bas, </a:t>
            </a:r>
            <a:r>
              <a:rPr lang="en-CA" dirty="0">
                <a:hlinkClick r:id="rId6"/>
              </a:rPr>
              <a:t>surveillance et contrôle</a:t>
            </a:r>
            <a:endParaRPr lang="en-CA" dirty="0"/>
          </a:p>
        </p:txBody>
      </p:sp>
      <p:sp>
        <p:nvSpPr>
          <p:cNvPr id="16" name="TextBox 15">
            <a:extLst>
              <a:ext uri="{FF2B5EF4-FFF2-40B4-BE49-F238E27FC236}">
                <a16:creationId xmlns:a16="http://schemas.microsoft.com/office/drawing/2014/main" id="{123073BB-3236-48C1-9372-69DE8B095E73}"/>
              </a:ext>
            </a:extLst>
          </p:cNvPr>
          <p:cNvSpPr txBox="1"/>
          <p:nvPr/>
        </p:nvSpPr>
        <p:spPr>
          <a:xfrm>
            <a:off x="956933" y="6169579"/>
            <a:ext cx="4815337" cy="369332"/>
          </a:xfrm>
          <a:prstGeom prst="rect">
            <a:avLst/>
          </a:prstGeom>
          <a:noFill/>
        </p:spPr>
        <p:txBody>
          <a:bodyPr wrap="square">
            <a:spAutoFit/>
          </a:bodyPr>
          <a:lstStyle/>
          <a:p>
            <a:r>
              <a:rPr lang="en-CA" dirty="0">
                <a:hlinkClick r:id="rId7"/>
              </a:rPr>
              <a:t>https://www.gov.</a:t>
            </a:r>
            <a:r>
              <a:rPr lang="en-CA" dirty="0"/>
              <a:t>uk/guidance/bluetongue </a:t>
            </a:r>
          </a:p>
        </p:txBody>
      </p:sp>
    </p:spTree>
    <p:extLst>
      <p:ext uri="{BB962C8B-B14F-4D97-AF65-F5344CB8AC3E}">
        <p14:creationId xmlns:p14="http://schemas.microsoft.com/office/powerpoint/2010/main" val="82932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A4AD336E-F400-D3AB-64AC-C553CF7C309E}"/>
              </a:ext>
            </a:extLst>
          </p:cNvPr>
          <p:cNvPicPr>
            <a:picLocks noChangeAspect="1"/>
          </p:cNvPicPr>
          <p:nvPr/>
        </p:nvPicPr>
        <p:blipFill>
          <a:blip r:embed="rId4"/>
          <a:stretch>
            <a:fillRect/>
          </a:stretch>
        </p:blipFill>
        <p:spPr>
          <a:xfrm>
            <a:off x="346871" y="2031032"/>
            <a:ext cx="5749129" cy="3995790"/>
          </a:xfrm>
          <a:prstGeom prst="rect">
            <a:avLst/>
          </a:prstGeom>
        </p:spPr>
      </p:pic>
      <p:sp>
        <p:nvSpPr>
          <p:cNvPr id="17" name="Title 16">
            <a:extLst>
              <a:ext uri="{FF2B5EF4-FFF2-40B4-BE49-F238E27FC236}">
                <a16:creationId xmlns:a16="http://schemas.microsoft.com/office/drawing/2014/main" id="{B5C2AA57-51D2-DCC8-2037-73F0E0E1BF44}"/>
              </a:ext>
            </a:extLst>
          </p:cNvPr>
          <p:cNvSpPr>
            <a:spLocks noGrp="1"/>
          </p:cNvSpPr>
          <p:nvPr>
            <p:ph type="title"/>
          </p:nvPr>
        </p:nvSpPr>
        <p:spPr>
          <a:xfrm>
            <a:off x="838200" y="599767"/>
            <a:ext cx="10515600" cy="868491"/>
          </a:xfrm>
        </p:spPr>
        <p:txBody>
          <a:bodyPr/>
          <a:lstStyle/>
          <a:p>
            <a:r>
              <a:rPr lang="en-CA" dirty="0">
                <a:hlinkClick r:id="rId5"/>
              </a:rPr>
              <a:t>Mesures de contrôle de la fièvre catarrhale ovine dans l'UE</a:t>
            </a:r>
            <a:endParaRPr lang="en-CA" dirty="0"/>
          </a:p>
        </p:txBody>
      </p:sp>
      <p:sp>
        <p:nvSpPr>
          <p:cNvPr id="7" name="Slide Number Placeholder 6">
            <a:extLst>
              <a:ext uri="{FF2B5EF4-FFF2-40B4-BE49-F238E27FC236}">
                <a16:creationId xmlns:a16="http://schemas.microsoft.com/office/drawing/2014/main" id="{94D66CD3-5CCB-2FA4-808B-AFB3242EB04F}"/>
              </a:ext>
            </a:extLst>
          </p:cNvPr>
          <p:cNvSpPr>
            <a:spLocks noGrp="1"/>
          </p:cNvSpPr>
          <p:nvPr>
            <p:ph type="sldNum" sz="quarter" idx="14"/>
          </p:nvPr>
        </p:nvSpPr>
        <p:spPr/>
        <p:txBody>
          <a:bodyPr/>
          <a:lstStyle/>
          <a:p>
            <a:pPr>
              <a:defRPr/>
            </a:pPr>
            <a:fld id="{B48FB889-B1E1-40D0-9118-58010DD0FC49}" type="slidenum">
              <a:rPr lang="en-US" smtClean="0"/>
              <a:t>4</a:t>
            </a:fld>
            <a:endParaRPr lang="en-US"/>
          </a:p>
        </p:txBody>
      </p:sp>
      <p:pic>
        <p:nvPicPr>
          <p:cNvPr id="20" name="Picture 19">
            <a:extLst>
              <a:ext uri="{FF2B5EF4-FFF2-40B4-BE49-F238E27FC236}">
                <a16:creationId xmlns:a16="http://schemas.microsoft.com/office/drawing/2014/main" id="{E81DFA52-A5F0-466F-FEB8-03BDD099A908}"/>
              </a:ext>
            </a:extLst>
          </p:cNvPr>
          <p:cNvPicPr>
            <a:picLocks noChangeAspect="1"/>
          </p:cNvPicPr>
          <p:nvPr/>
        </p:nvPicPr>
        <p:blipFill>
          <a:blip r:embed="rId6"/>
          <a:stretch>
            <a:fillRect/>
          </a:stretch>
        </p:blipFill>
        <p:spPr>
          <a:xfrm>
            <a:off x="6286543" y="1694065"/>
            <a:ext cx="5749129" cy="2310715"/>
          </a:xfrm>
          <a:prstGeom prst="rect">
            <a:avLst/>
          </a:prstGeom>
        </p:spPr>
      </p:pic>
      <p:sp>
        <p:nvSpPr>
          <p:cNvPr id="4" name="TextBox 3">
            <a:extLst>
              <a:ext uri="{FF2B5EF4-FFF2-40B4-BE49-F238E27FC236}">
                <a16:creationId xmlns:a16="http://schemas.microsoft.com/office/drawing/2014/main" id="{4E847E2B-723C-4E1F-ECC3-FB97B5661C68}"/>
              </a:ext>
            </a:extLst>
          </p:cNvPr>
          <p:cNvSpPr txBox="1"/>
          <p:nvPr/>
        </p:nvSpPr>
        <p:spPr>
          <a:xfrm>
            <a:off x="6286543" y="4230588"/>
            <a:ext cx="5905457" cy="2308324"/>
          </a:xfrm>
          <a:prstGeom prst="rect">
            <a:avLst/>
          </a:prstGeom>
          <a:noFill/>
        </p:spPr>
        <p:txBody>
          <a:bodyPr wrap="square" rtlCol="0">
            <a:spAutoFit/>
          </a:bodyPr>
          <a:lstStyle/>
          <a:p>
            <a:r>
              <a:rPr lang="en-CA" b="1" dirty="0"/>
              <a:t>Conditions spécifiques définies par chaque pays :</a:t>
            </a:r>
          </a:p>
          <a:p>
            <a:r>
              <a:rPr lang="en-CA" dirty="0"/>
              <a:t>Par exemple, </a:t>
            </a:r>
            <a:r>
              <a:rPr lang="en-US" dirty="0"/>
              <a:t>les animaux doivent avoir été </a:t>
            </a:r>
            <a:r>
              <a:rPr lang="en-US" b="1" dirty="0"/>
              <a:t>protégés contre les vecteurs </a:t>
            </a:r>
            <a:r>
              <a:rPr lang="en-US" dirty="0"/>
              <a:t>(Culicoides) </a:t>
            </a:r>
            <a:r>
              <a:rPr lang="en-US" b="1" dirty="0"/>
              <a:t>par des insecticides ou des répulsifs </a:t>
            </a:r>
            <a:r>
              <a:rPr lang="en-US" dirty="0"/>
              <a:t>pendant au moins</a:t>
            </a:r>
            <a:r>
              <a:rPr lang="en-US" b="1" dirty="0"/>
              <a:t> 14 jours </a:t>
            </a:r>
            <a:r>
              <a:rPr lang="en-US" dirty="0"/>
              <a:t>avant la date du mouvement et avoir été soumis à un </a:t>
            </a:r>
            <a:r>
              <a:rPr lang="en-US" b="1" dirty="0"/>
              <a:t>test PCR </a:t>
            </a:r>
            <a:r>
              <a:rPr lang="en-US" dirty="0"/>
              <a:t>pour tous les sérotypes de la fièvre catarrhale ovine (1-24) signalés dans l'État membre ou la zone d'origine au cours des </a:t>
            </a:r>
            <a:r>
              <a:rPr lang="en-US" b="1" dirty="0"/>
              <a:t>deux années précédentes</a:t>
            </a:r>
            <a:r>
              <a:rPr lang="en-US" dirty="0"/>
              <a:t>,</a:t>
            </a:r>
            <a:r>
              <a:rPr lang="en-US" b="1" dirty="0"/>
              <a:t> </a:t>
            </a:r>
            <a:r>
              <a:rPr lang="en-US" dirty="0"/>
              <a:t>avec </a:t>
            </a:r>
            <a:r>
              <a:rPr lang="en-US" b="1" dirty="0"/>
              <a:t>des résultats négatifs</a:t>
            </a:r>
            <a:r>
              <a:rPr lang="en-US" dirty="0"/>
              <a:t>, effectués au moins 14 jours après le début de la protection contre les vecteurs.</a:t>
            </a:r>
            <a:endParaRPr lang="en-CA" dirty="0"/>
          </a:p>
        </p:txBody>
      </p:sp>
    </p:spTree>
    <p:extLst>
      <p:ext uri="{BB962C8B-B14F-4D97-AF65-F5344CB8AC3E}">
        <p14:creationId xmlns:p14="http://schemas.microsoft.com/office/powerpoint/2010/main" val="412672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0EE-0999-1D74-13EB-3EDEA44E701D}"/>
              </a:ext>
            </a:extLst>
          </p:cNvPr>
          <p:cNvSpPr>
            <a:spLocks noGrp="1"/>
          </p:cNvSpPr>
          <p:nvPr>
            <p:ph type="title"/>
          </p:nvPr>
        </p:nvSpPr>
        <p:spPr>
          <a:xfrm>
            <a:off x="218090" y="136526"/>
            <a:ext cx="10515600" cy="866984"/>
          </a:xfrm>
        </p:spPr>
        <p:txBody>
          <a:bodyPr/>
          <a:lstStyle/>
          <a:p>
            <a:r>
              <a:rPr lang="fr-CA" dirty="0"/>
              <a:t>Peste des petits ruminants - Europe</a:t>
            </a:r>
            <a:endParaRPr lang="en-CA" dirty="0"/>
          </a:p>
        </p:txBody>
      </p:sp>
      <p:sp>
        <p:nvSpPr>
          <p:cNvPr id="3" name="Content Placeholder 2">
            <a:extLst>
              <a:ext uri="{FF2B5EF4-FFF2-40B4-BE49-F238E27FC236}">
                <a16:creationId xmlns:a16="http://schemas.microsoft.com/office/drawing/2014/main" id="{70C1F321-F6BC-AC7F-1A6F-48690D8DE14B}"/>
              </a:ext>
            </a:extLst>
          </p:cNvPr>
          <p:cNvSpPr>
            <a:spLocks noGrp="1"/>
          </p:cNvSpPr>
          <p:nvPr>
            <p:ph sz="half" idx="1"/>
          </p:nvPr>
        </p:nvSpPr>
        <p:spPr>
          <a:xfrm>
            <a:off x="218090" y="1200253"/>
            <a:ext cx="4546415" cy="2032004"/>
          </a:xfrm>
        </p:spPr>
        <p:txBody>
          <a:bodyPr/>
          <a:lstStyle/>
          <a:p>
            <a:pPr marL="0" indent="0">
              <a:buNone/>
            </a:pPr>
            <a:r>
              <a:rPr lang="fr-CA" dirty="0"/>
              <a:t>Juin – </a:t>
            </a:r>
            <a:r>
              <a:rPr lang="fr-CA" dirty="0" err="1"/>
              <a:t>décembre</a:t>
            </a:r>
            <a:r>
              <a:rPr lang="fr-CA" dirty="0"/>
              <a:t> 2024</a:t>
            </a:r>
          </a:p>
          <a:p>
            <a:pPr marL="0" indent="0">
              <a:buNone/>
            </a:pPr>
            <a:r>
              <a:rPr lang="fr-CA" dirty="0" err="1"/>
              <a:t>Grèce </a:t>
            </a:r>
            <a:r>
              <a:rPr lang="fr-CA" dirty="0"/>
              <a:t>(87), Roumanie (68), </a:t>
            </a:r>
            <a:r>
              <a:rPr lang="fr-CA" dirty="0" err="1"/>
              <a:t>Bulgarie </a:t>
            </a:r>
            <a:r>
              <a:rPr lang="fr-CA" dirty="0"/>
              <a:t>(1)</a:t>
            </a:r>
          </a:p>
          <a:p>
            <a:r>
              <a:rPr lang="fr-CA" sz="2200" dirty="0"/>
              <a:t>Source originale </a:t>
            </a:r>
            <a:r>
              <a:rPr lang="fr-CA" sz="2200" dirty="0" err="1"/>
              <a:t>incertaine</a:t>
            </a:r>
            <a:endParaRPr lang="fr-CA" sz="2200" dirty="0"/>
          </a:p>
          <a:p>
            <a:r>
              <a:rPr lang="fr-CA" sz="2200" dirty="0"/>
              <a:t>Le </a:t>
            </a:r>
            <a:r>
              <a:rPr lang="fr-CA" sz="2200" dirty="0" err="1"/>
              <a:t>principal </a:t>
            </a:r>
            <a:r>
              <a:rPr lang="fr-CA" sz="2200" dirty="0"/>
              <a:t>facteur </a:t>
            </a:r>
            <a:r>
              <a:rPr lang="fr-CA" sz="2200" dirty="0" err="1"/>
              <a:t>de risque est le déplacement </a:t>
            </a:r>
            <a:r>
              <a:rPr lang="fr-CA" sz="2200" dirty="0"/>
              <a:t>d'</a:t>
            </a:r>
            <a:r>
              <a:rPr lang="fr-CA" sz="2200" dirty="0" err="1"/>
              <a:t>animaux</a:t>
            </a:r>
            <a:r>
              <a:rPr lang="fr-CA" sz="2200" dirty="0"/>
              <a:t> vivants</a:t>
            </a:r>
            <a:endParaRPr lang="en-CA" sz="2200" dirty="0"/>
          </a:p>
        </p:txBody>
      </p:sp>
      <p:sp>
        <p:nvSpPr>
          <p:cNvPr id="5" name="Slide Number Placeholder 4">
            <a:extLst>
              <a:ext uri="{FF2B5EF4-FFF2-40B4-BE49-F238E27FC236}">
                <a16:creationId xmlns:a16="http://schemas.microsoft.com/office/drawing/2014/main" id="{E027F62E-E65C-E759-95D3-C14DF5F793E0}"/>
              </a:ext>
            </a:extLst>
          </p:cNvPr>
          <p:cNvSpPr>
            <a:spLocks noGrp="1"/>
          </p:cNvSpPr>
          <p:nvPr>
            <p:ph type="sldNum" sz="quarter" idx="10"/>
          </p:nvPr>
        </p:nvSpPr>
        <p:spPr/>
        <p:txBody>
          <a:bodyPr/>
          <a:lstStyle/>
          <a:p>
            <a:pPr>
              <a:defRPr/>
            </a:pPr>
            <a:fld id="{222C2B47-41F2-42A5-AA41-34CCD9669551}" type="slidenum">
              <a:rPr lang="en-US" smtClean="0"/>
              <a:t>5</a:t>
            </a:fld>
            <a:endParaRPr lang="en-US"/>
          </a:p>
        </p:txBody>
      </p:sp>
      <p:sp>
        <p:nvSpPr>
          <p:cNvPr id="10" name="TextBox 9">
            <a:extLst>
              <a:ext uri="{FF2B5EF4-FFF2-40B4-BE49-F238E27FC236}">
                <a16:creationId xmlns:a16="http://schemas.microsoft.com/office/drawing/2014/main" id="{D04AB7DA-4ACF-DBC1-C94D-0875E78EA76B}"/>
              </a:ext>
            </a:extLst>
          </p:cNvPr>
          <p:cNvSpPr txBox="1"/>
          <p:nvPr/>
        </p:nvSpPr>
        <p:spPr>
          <a:xfrm>
            <a:off x="347486" y="3807562"/>
            <a:ext cx="4299792" cy="2246769"/>
          </a:xfrm>
          <a:prstGeom prst="rect">
            <a:avLst/>
          </a:prstGeom>
          <a:noFill/>
        </p:spPr>
        <p:txBody>
          <a:bodyPr wrap="square" rtlCol="0">
            <a:spAutoFit/>
          </a:bodyPr>
          <a:lstStyle/>
          <a:p>
            <a:pPr marL="0" indent="0">
              <a:buNone/>
            </a:pPr>
            <a:r>
              <a:rPr lang="fr-CA" sz="2800" dirty="0"/>
              <a:t>Du 1er </a:t>
            </a:r>
            <a:r>
              <a:rPr lang="fr-CA" sz="2800" dirty="0" err="1"/>
              <a:t>janvier </a:t>
            </a:r>
            <a:r>
              <a:rPr lang="fr-CA" sz="2800" dirty="0"/>
              <a:t>au 25 mars 2025</a:t>
            </a:r>
          </a:p>
          <a:p>
            <a:pPr marL="0" indent="0">
              <a:buNone/>
            </a:pPr>
            <a:r>
              <a:rPr lang="fr-CA" sz="2800" dirty="0"/>
              <a:t>Hongrie (3), Roumanie (1)</a:t>
            </a:r>
          </a:p>
          <a:p>
            <a:pPr marL="457200" indent="-457200">
              <a:buFont typeface="Arial" panose="020B0604020202020204" pitchFamily="34" charset="0"/>
              <a:buChar char="•"/>
            </a:pPr>
            <a:r>
              <a:rPr lang="fr-CA" sz="2200" dirty="0"/>
              <a:t>La source de la propagation vers l'ouest de la Hongrie </a:t>
            </a:r>
            <a:r>
              <a:rPr lang="fr-CA" sz="2200" dirty="0" err="1"/>
              <a:t>était des moutons importés légalement de </a:t>
            </a:r>
            <a:r>
              <a:rPr lang="fr-CA" sz="2200" dirty="0"/>
              <a:t>Roumanie</a:t>
            </a:r>
          </a:p>
          <a:p>
            <a:endParaRPr lang="en-CA" dirty="0">
              <a:solidFill>
                <a:srgbClr val="FF0000"/>
              </a:solidFill>
            </a:endParaRPr>
          </a:p>
        </p:txBody>
      </p:sp>
      <p:sp>
        <p:nvSpPr>
          <p:cNvPr id="7" name="Content Placeholder 2">
            <a:extLst>
              <a:ext uri="{FF2B5EF4-FFF2-40B4-BE49-F238E27FC236}">
                <a16:creationId xmlns:a16="http://schemas.microsoft.com/office/drawing/2014/main" id="{E5422D44-8416-5FB4-B4F5-5AB74F9D098C}"/>
              </a:ext>
            </a:extLst>
          </p:cNvPr>
          <p:cNvSpPr txBox="1">
            <a:spLocks/>
          </p:cNvSpPr>
          <p:nvPr/>
        </p:nvSpPr>
        <p:spPr bwMode="auto">
          <a:xfrm>
            <a:off x="4966553" y="1003510"/>
            <a:ext cx="4546415" cy="105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dirty="0"/>
              <a:t>25 mars – 14 juillet 2025</a:t>
            </a:r>
          </a:p>
          <a:p>
            <a:pPr marL="0" indent="0">
              <a:buFont typeface="Arial" panose="020B0604020202020204" pitchFamily="34" charset="0"/>
              <a:buNone/>
            </a:pPr>
            <a:r>
              <a:rPr lang="fr-CA" dirty="0" err="1"/>
              <a:t>Albanie </a:t>
            </a:r>
            <a:r>
              <a:rPr lang="fr-CA" dirty="0"/>
              <a:t>(13), Kosovo (1)</a:t>
            </a:r>
          </a:p>
        </p:txBody>
      </p:sp>
      <p:pic>
        <p:nvPicPr>
          <p:cNvPr id="6" name="Picture 5">
            <a:extLst>
              <a:ext uri="{FF2B5EF4-FFF2-40B4-BE49-F238E27FC236}">
                <a16:creationId xmlns:a16="http://schemas.microsoft.com/office/drawing/2014/main" id="{83ECEF43-83A3-8080-6D85-4EAAE1F3EBE7}"/>
              </a:ext>
            </a:extLst>
          </p:cNvPr>
          <p:cNvPicPr>
            <a:picLocks noChangeAspect="1"/>
          </p:cNvPicPr>
          <p:nvPr/>
        </p:nvPicPr>
        <p:blipFill>
          <a:blip r:embed="rId3"/>
          <a:stretch>
            <a:fillRect/>
          </a:stretch>
        </p:blipFill>
        <p:spPr>
          <a:xfrm>
            <a:off x="5005420" y="2062289"/>
            <a:ext cx="7111182" cy="4795711"/>
          </a:xfrm>
          <a:prstGeom prst="rect">
            <a:avLst/>
          </a:prstGeom>
        </p:spPr>
      </p:pic>
      <p:sp>
        <p:nvSpPr>
          <p:cNvPr id="9" name="TextBox 8">
            <a:extLst>
              <a:ext uri="{FF2B5EF4-FFF2-40B4-BE49-F238E27FC236}">
                <a16:creationId xmlns:a16="http://schemas.microsoft.com/office/drawing/2014/main" id="{76B99210-8D44-6718-E260-C8A7EABDA2EE}"/>
              </a:ext>
            </a:extLst>
          </p:cNvPr>
          <p:cNvSpPr txBox="1"/>
          <p:nvPr/>
        </p:nvSpPr>
        <p:spPr>
          <a:xfrm>
            <a:off x="75398" y="6356350"/>
            <a:ext cx="6111764" cy="369332"/>
          </a:xfrm>
          <a:prstGeom prst="rect">
            <a:avLst/>
          </a:prstGeom>
          <a:noFill/>
        </p:spPr>
        <p:txBody>
          <a:bodyPr wrap="square">
            <a:spAutoFit/>
          </a:bodyPr>
          <a:lstStyle/>
          <a:p>
            <a:r>
              <a:rPr lang="en-CA" dirty="0">
                <a:hlinkClick r:id="rId4"/>
              </a:rPr>
              <a:t>https://empres-i.apps.fao.</a:t>
            </a:r>
            <a:r>
              <a:rPr lang="en-CA" dirty="0"/>
              <a:t>org/general </a:t>
            </a:r>
          </a:p>
        </p:txBody>
      </p:sp>
    </p:spTree>
    <p:extLst>
      <p:ext uri="{BB962C8B-B14F-4D97-AF65-F5344CB8AC3E}">
        <p14:creationId xmlns:p14="http://schemas.microsoft.com/office/powerpoint/2010/main" val="306020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a:extLst>
              <a:ext uri="{FF2B5EF4-FFF2-40B4-BE49-F238E27FC236}">
                <a16:creationId xmlns:a16="http://schemas.microsoft.com/office/drawing/2014/main" id="{4133FCC9-2FB0-2F35-C9F7-3328950BB9EE}"/>
              </a:ext>
            </a:extLst>
          </p:cNvPr>
          <p:cNvPicPr>
            <a:picLocks noGrp="1" noChangeAspect="1"/>
          </p:cNvPicPr>
          <p:nvPr>
            <p:ph sz="half" idx="2"/>
          </p:nvPr>
        </p:nvPicPr>
        <p:blipFill>
          <a:blip r:embed="rId3"/>
          <a:srcRect t="27267" r="-2" b="18727"/>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a:extLst>
              <a:ext uri="{FF2B5EF4-FFF2-40B4-BE49-F238E27FC236}">
                <a16:creationId xmlns:a16="http://schemas.microsoft.com/office/drawing/2014/main" id="{B4D71174-CB67-A270-89A9-D7B863E28D86}"/>
              </a:ext>
            </a:extLst>
          </p:cNvPr>
          <p:cNvPicPr>
            <a:picLocks noChangeAspect="1"/>
          </p:cNvPicPr>
          <p:nvPr/>
        </p:nvPicPr>
        <p:blipFill>
          <a:blip r:embed="rId4"/>
          <a:srcRect t="4677" r="-2" b="8863"/>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3" name="Freeform: Shape 2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787D7A4-73BF-870B-5AA4-16BA2237D177}"/>
              </a:ext>
            </a:extLst>
          </p:cNvPr>
          <p:cNvSpPr>
            <a:spLocks noGrp="1"/>
          </p:cNvSpPr>
          <p:nvPr>
            <p:ph type="title"/>
          </p:nvPr>
        </p:nvSpPr>
        <p:spPr>
          <a:xfrm>
            <a:off x="448056" y="859536"/>
            <a:ext cx="4832802" cy="1243584"/>
          </a:xfrm>
        </p:spPr>
        <p:txBody>
          <a:bodyPr vert="horz" lIns="91440" tIns="45720" rIns="91440" bIns="45720" rtlCol="0" anchor="ctr">
            <a:normAutofit/>
          </a:bodyPr>
          <a:lstStyle/>
          <a:p>
            <a:pPr eaLnBrk="1" hangingPunct="1"/>
            <a:r>
              <a:rPr lang="en-US" sz="3400" kern="1200">
                <a:solidFill>
                  <a:schemeClr val="tx1"/>
                </a:solidFill>
                <a:latin typeface="+mj-lt"/>
                <a:ea typeface="+mj-ea"/>
                <a:cs typeface="+mj-cs"/>
              </a:rPr>
              <a:t>Variole ovine et caprine en Europe</a:t>
            </a:r>
          </a:p>
        </p:txBody>
      </p:sp>
      <p:sp>
        <p:nvSpPr>
          <p:cNvPr id="27" name="Rectangle 2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 name="Rectangle 2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BE52219-CDE6-83CD-DCF4-BDB2EFD31A06}"/>
              </a:ext>
            </a:extLst>
          </p:cNvPr>
          <p:cNvSpPr>
            <a:spLocks noGrp="1"/>
          </p:cNvSpPr>
          <p:nvPr>
            <p:ph sz="half" idx="1"/>
          </p:nvPr>
        </p:nvSpPr>
        <p:spPr>
          <a:xfrm>
            <a:off x="448056" y="2512611"/>
            <a:ext cx="4832803" cy="3664351"/>
          </a:xfrm>
        </p:spPr>
        <p:txBody>
          <a:bodyPr vert="horz" lIns="91440" tIns="45720" rIns="91440" bIns="45720" rtlCol="0">
            <a:normAutofit/>
          </a:bodyPr>
          <a:lstStyle/>
          <a:p>
            <a:pPr eaLnBrk="1" hangingPunct="1"/>
            <a:r>
              <a:rPr lang="en-US" dirty="0"/>
              <a:t>Épidémies en cours en Bulgarie, en Grèce et en Roumanie (début septembre 2024)</a:t>
            </a:r>
          </a:p>
          <a:p>
            <a:pPr eaLnBrk="1" hangingPunct="1"/>
            <a:r>
              <a:rPr lang="en-US" dirty="0"/>
              <a:t>La grande majorité des cas se trouvent en Grèce</a:t>
            </a:r>
          </a:p>
          <a:p>
            <a:pPr eaLnBrk="1" hangingPunct="1"/>
            <a:r>
              <a:rPr lang="en-US" dirty="0"/>
              <a:t>Augmentation récente du nombre de cas signalés</a:t>
            </a:r>
          </a:p>
          <a:p>
            <a:pPr eaLnBrk="1" hangingPunct="1"/>
            <a:endParaRPr lang="en-US" sz="2000" dirty="0"/>
          </a:p>
        </p:txBody>
      </p:sp>
      <p:sp>
        <p:nvSpPr>
          <p:cNvPr id="5" name="Slide Number Placeholder 4">
            <a:extLst>
              <a:ext uri="{FF2B5EF4-FFF2-40B4-BE49-F238E27FC236}">
                <a16:creationId xmlns:a16="http://schemas.microsoft.com/office/drawing/2014/main" id="{94549DB5-9EB0-C27B-2D52-8CB20BC5F415}"/>
              </a:ext>
            </a:extLst>
          </p:cNvPr>
          <p:cNvSpPr>
            <a:spLocks noGrp="1"/>
          </p:cNvSpPr>
          <p:nvPr>
            <p:ph type="sldNum" sz="quarter" idx="10"/>
          </p:nvPr>
        </p:nvSpPr>
        <p:spPr>
          <a:xfrm>
            <a:off x="9009888" y="6356350"/>
            <a:ext cx="2743200" cy="365125"/>
          </a:xfrm>
        </p:spPr>
        <p:txBody>
          <a:bodyPr vert="horz" lIns="91440" tIns="45720" rIns="91440" bIns="45720" rtlCol="0" anchor="ctr">
            <a:normAutofit/>
          </a:bodyPr>
          <a:lstStyle/>
          <a:p>
            <a:pPr>
              <a:spcAft>
                <a:spcPts val="600"/>
              </a:spcAft>
              <a:defRPr/>
            </a:pPr>
            <a:fld id="{222C2B47-41F2-42A5-AA41-34CCD9669551}" type="slidenum">
              <a:rPr lang="en-US">
                <a:solidFill>
                  <a:schemeClr val="bg1"/>
                </a:solidFill>
              </a:rPr>
              <a:t>6</a:t>
            </a:fld>
            <a:endParaRPr lang="en-US">
              <a:solidFill>
                <a:schemeClr val="bg1"/>
              </a:solidFill>
            </a:endParaRPr>
          </a:p>
        </p:txBody>
      </p:sp>
      <p:sp>
        <p:nvSpPr>
          <p:cNvPr id="20" name="TextBox 19">
            <a:extLst>
              <a:ext uri="{FF2B5EF4-FFF2-40B4-BE49-F238E27FC236}">
                <a16:creationId xmlns:a16="http://schemas.microsoft.com/office/drawing/2014/main" id="{53AE99A4-7BA3-367B-C3D1-9948CE1627D1}"/>
              </a:ext>
            </a:extLst>
          </p:cNvPr>
          <p:cNvSpPr txBox="1"/>
          <p:nvPr/>
        </p:nvSpPr>
        <p:spPr>
          <a:xfrm>
            <a:off x="208947" y="6292059"/>
            <a:ext cx="6106510" cy="369332"/>
          </a:xfrm>
          <a:prstGeom prst="rect">
            <a:avLst/>
          </a:prstGeom>
          <a:noFill/>
        </p:spPr>
        <p:txBody>
          <a:bodyPr wrap="square">
            <a:spAutoFit/>
          </a:bodyPr>
          <a:lstStyle/>
          <a:p>
            <a:r>
              <a:rPr lang="en-CA" dirty="0">
                <a:hlinkClick r:id="rId5"/>
              </a:rPr>
              <a:t>https://empres-i.apps.fao.</a:t>
            </a:r>
            <a:r>
              <a:rPr lang="en-CA" dirty="0"/>
              <a:t>org/diseases </a:t>
            </a:r>
          </a:p>
        </p:txBody>
      </p:sp>
    </p:spTree>
    <p:extLst>
      <p:ext uri="{BB962C8B-B14F-4D97-AF65-F5344CB8AC3E}">
        <p14:creationId xmlns:p14="http://schemas.microsoft.com/office/powerpoint/2010/main" val="87795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2EB5CB12-8B95-AA00-F929-2A841CD89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06475"/>
            <a:ext cx="106791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D38E368-5D61-6278-F026-DFD2962ADD97}"/>
              </a:ext>
            </a:extLst>
          </p:cNvPr>
          <p:cNvSpPr>
            <a:spLocks noGrp="1"/>
          </p:cNvSpPr>
          <p:nvPr>
            <p:ph type="title"/>
          </p:nvPr>
        </p:nvSpPr>
        <p:spPr>
          <a:xfrm>
            <a:off x="838200" y="66675"/>
            <a:ext cx="10515600" cy="820738"/>
          </a:xfrm>
        </p:spPr>
        <p:txBody>
          <a:bodyPr/>
          <a:lstStyle/>
          <a:p>
            <a:pPr>
              <a:defRPr/>
            </a:pPr>
            <a:r>
              <a:rPr lang="en-CA" dirty="0"/>
              <a:t>Fièvre aphteuse – Tendance des risques</a:t>
            </a:r>
          </a:p>
        </p:txBody>
      </p:sp>
      <p:sp>
        <p:nvSpPr>
          <p:cNvPr id="20484" name="Slide Number Placeholder 4">
            <a:extLst>
              <a:ext uri="{FF2B5EF4-FFF2-40B4-BE49-F238E27FC236}">
                <a16:creationId xmlns:a16="http://schemas.microsoft.com/office/drawing/2014/main" id="{94656753-4EB4-0906-2CA2-B70737DA095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C30D0B2-B18D-4062-9E23-82A2867E6E28}" type="slidenum">
              <a:rPr lang="en-US" altLang="en-US" sz="1200" smtClean="0">
                <a:solidFill>
                  <a:srgbClr val="898989"/>
                </a:solidFill>
              </a:rPr>
              <a:t>7</a:t>
            </a:fld>
            <a:endParaRPr lang="en-US" altLang="en-US" sz="1200">
              <a:solidFill>
                <a:srgbClr val="898989"/>
              </a:solidFill>
            </a:endParaRPr>
          </a:p>
        </p:txBody>
      </p:sp>
      <p:sp>
        <p:nvSpPr>
          <p:cNvPr id="14" name="Rectangle 13">
            <a:extLst>
              <a:ext uri="{FF2B5EF4-FFF2-40B4-BE49-F238E27FC236}">
                <a16:creationId xmlns:a16="http://schemas.microsoft.com/office/drawing/2014/main" id="{B5FDDF32-2A32-DE39-6C83-6E4A4251D87D}"/>
              </a:ext>
            </a:extLst>
          </p:cNvPr>
          <p:cNvSpPr/>
          <p:nvPr/>
        </p:nvSpPr>
        <p:spPr>
          <a:xfrm>
            <a:off x="5594350" y="2792413"/>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86" name="Rectangle 14">
            <a:extLst>
              <a:ext uri="{FF2B5EF4-FFF2-40B4-BE49-F238E27FC236}">
                <a16:creationId xmlns:a16="http://schemas.microsoft.com/office/drawing/2014/main" id="{38126E69-6FB6-57D0-40A6-0D1BD06A6C75}"/>
              </a:ext>
            </a:extLst>
          </p:cNvPr>
          <p:cNvSpPr>
            <a:spLocks noChangeArrowheads="1"/>
          </p:cNvSpPr>
          <p:nvPr/>
        </p:nvSpPr>
        <p:spPr bwMode="auto">
          <a:xfrm>
            <a:off x="8702675" y="2792413"/>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Text Box 4">
            <a:extLst>
              <a:ext uri="{FF2B5EF4-FFF2-40B4-BE49-F238E27FC236}">
                <a16:creationId xmlns:a16="http://schemas.microsoft.com/office/drawing/2014/main" id="{55511788-AA84-21B5-E894-DE473D293B18}"/>
              </a:ext>
            </a:extLst>
          </p:cNvPr>
          <p:cNvSpPr txBox="1">
            <a:spLocks noChangeArrowheads="1"/>
          </p:cNvSpPr>
          <p:nvPr/>
        </p:nvSpPr>
        <p:spPr bwMode="auto">
          <a:xfrm>
            <a:off x="7519988" y="2262188"/>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Indonésie</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488" name="Text Box 3">
            <a:extLst>
              <a:ext uri="{FF2B5EF4-FFF2-40B4-BE49-F238E27FC236}">
                <a16:creationId xmlns:a16="http://schemas.microsoft.com/office/drawing/2014/main" id="{4BEC7229-1224-6807-60B6-A9F694D8E929}"/>
              </a:ext>
            </a:extLst>
          </p:cNvPr>
          <p:cNvSpPr txBox="1">
            <a:spLocks noChangeArrowheads="1"/>
          </p:cNvSpPr>
          <p:nvPr/>
        </p:nvSpPr>
        <p:spPr bwMode="auto">
          <a:xfrm>
            <a:off x="5719763"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20489" name="Rectangle 17">
            <a:extLst>
              <a:ext uri="{FF2B5EF4-FFF2-40B4-BE49-F238E27FC236}">
                <a16:creationId xmlns:a16="http://schemas.microsoft.com/office/drawing/2014/main" id="{D8CCBB48-3EDF-993A-04F2-BE925A0F61A7}"/>
              </a:ext>
            </a:extLst>
          </p:cNvPr>
          <p:cNvSpPr>
            <a:spLocks noChangeArrowheads="1"/>
          </p:cNvSpPr>
          <p:nvPr/>
        </p:nvSpPr>
        <p:spPr bwMode="auto">
          <a:xfrm>
            <a:off x="7639050" y="2792413"/>
            <a:ext cx="801688"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90" name="Text Box 5">
            <a:extLst>
              <a:ext uri="{FF2B5EF4-FFF2-40B4-BE49-F238E27FC236}">
                <a16:creationId xmlns:a16="http://schemas.microsoft.com/office/drawing/2014/main" id="{5E3AC326-9F55-A32B-C8FA-E4DE40D8188C}"/>
              </a:ext>
            </a:extLst>
          </p:cNvPr>
          <p:cNvSpPr txBox="1">
            <a:spLocks noChangeArrowheads="1"/>
          </p:cNvSpPr>
          <p:nvPr/>
        </p:nvSpPr>
        <p:spPr bwMode="auto">
          <a:xfrm>
            <a:off x="8240713"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Moyen-Orient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8AB848B7-4B7A-0BEA-C6A0-95FF6517A4D2}"/>
              </a:ext>
            </a:extLst>
          </p:cNvPr>
          <p:cNvSpPr/>
          <p:nvPr/>
        </p:nvSpPr>
        <p:spPr>
          <a:xfrm>
            <a:off x="10806113"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2" name="Text Box 7">
            <a:extLst>
              <a:ext uri="{FF2B5EF4-FFF2-40B4-BE49-F238E27FC236}">
                <a16:creationId xmlns:a16="http://schemas.microsoft.com/office/drawing/2014/main" id="{E898BD66-ECDA-291F-32C1-B12727FCED71}"/>
              </a:ext>
            </a:extLst>
          </p:cNvPr>
          <p:cNvSpPr txBox="1">
            <a:spLocks noChangeArrowheads="1"/>
          </p:cNvSpPr>
          <p:nvPr/>
        </p:nvSpPr>
        <p:spPr bwMode="auto">
          <a:xfrm>
            <a:off x="10086975" y="309562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100">
                <a:ea typeface="Calibri" panose="020F0502020204030204" pitchFamily="34" charset="0"/>
                <a:cs typeface="Times New Roman" panose="02020603050405020304" pitchFamily="18" charset="0"/>
              </a:rPr>
              <a:t>Allemagne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0F880751-8121-AB63-2E6B-35EA7B5E5A2D}"/>
              </a:ext>
            </a:extLst>
          </p:cNvPr>
          <p:cNvSpPr/>
          <p:nvPr/>
        </p:nvSpPr>
        <p:spPr>
          <a:xfrm>
            <a:off x="10939463"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4" name="Text Box 7">
            <a:extLst>
              <a:ext uri="{FF2B5EF4-FFF2-40B4-BE49-F238E27FC236}">
                <a16:creationId xmlns:a16="http://schemas.microsoft.com/office/drawing/2014/main" id="{8ED510F1-2E39-3799-4FAC-7E1F608996BE}"/>
              </a:ext>
            </a:extLst>
          </p:cNvPr>
          <p:cNvSpPr txBox="1">
            <a:spLocks noChangeArrowheads="1"/>
          </p:cNvSpPr>
          <p:nvPr/>
        </p:nvSpPr>
        <p:spPr bwMode="auto">
          <a:xfrm>
            <a:off x="10263188" y="2189163"/>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Hongrie</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5E527F95-9251-6EE9-BF50-8F94A3E7D335}"/>
              </a:ext>
            </a:extLst>
          </p:cNvPr>
          <p:cNvSpPr/>
          <p:nvPr/>
        </p:nvSpPr>
        <p:spPr>
          <a:xfrm>
            <a:off x="11117263"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ECB8E79A-E087-6F86-37EA-99A389C21A69}"/>
              </a:ext>
            </a:extLst>
          </p:cNvPr>
          <p:cNvSpPr txBox="1">
            <a:spLocks noChangeArrowheads="1"/>
          </p:cNvSpPr>
          <p:nvPr/>
        </p:nvSpPr>
        <p:spPr bwMode="auto">
          <a:xfrm>
            <a:off x="10491788" y="1314450"/>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Slovaquie</a:t>
            </a:r>
            <a:endParaRPr lang="en-CA" altLang="en-US" sz="1800" dirty="0">
              <a:latin typeface="+mn-lt"/>
              <a:ea typeface="Calibri" panose="020F0502020204030204" pitchFamily="34" charset="0"/>
              <a:cs typeface="Times New Roman" panose="02020603050405020304" pitchFamily="18" charset="0"/>
            </a:endParaRPr>
          </a:p>
        </p:txBody>
      </p:sp>
      <p:sp>
        <p:nvSpPr>
          <p:cNvPr id="20497" name="Rectangle 17">
            <a:extLst>
              <a:ext uri="{FF2B5EF4-FFF2-40B4-BE49-F238E27FC236}">
                <a16:creationId xmlns:a16="http://schemas.microsoft.com/office/drawing/2014/main" id="{D8B5D65B-587B-E354-EB1C-6EDC1444AF6B}"/>
              </a:ext>
            </a:extLst>
          </p:cNvPr>
          <p:cNvSpPr>
            <a:spLocks noChangeArrowheads="1"/>
          </p:cNvSpPr>
          <p:nvPr/>
        </p:nvSpPr>
        <p:spPr bwMode="auto">
          <a:xfrm>
            <a:off x="11053763" y="4762500"/>
            <a:ext cx="361950" cy="714375"/>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EE3ACBDD-6587-B8BC-B283-BE48CC7727F0}"/>
              </a:ext>
            </a:extLst>
          </p:cNvPr>
          <p:cNvSpPr txBox="1">
            <a:spLocks noChangeArrowheads="1"/>
          </p:cNvSpPr>
          <p:nvPr/>
        </p:nvSpPr>
        <p:spPr bwMode="auto">
          <a:xfrm>
            <a:off x="10491788" y="3959225"/>
            <a:ext cx="1527175" cy="2984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Moyen-Orient</a:t>
            </a:r>
          </a:p>
          <a:p>
            <a:pPr algn="ct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 </a:t>
            </a:r>
            <a:r>
              <a:rPr lang="en-CA" altLang="en-US" sz="1600" b="1" dirty="0" err="1">
                <a:latin typeface="+mn-lt"/>
                <a:ea typeface="Calibri" panose="020F0502020204030204" pitchFamily="34" charset="0"/>
                <a:cs typeface="Times New Roman" panose="02020603050405020304" pitchFamily="18" charset="0"/>
              </a:rPr>
              <a:t>Turquie</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C3B91F-763B-D57F-48D9-AF2643F2A864}"/>
              </a:ext>
            </a:extLst>
          </p:cNvPr>
          <p:cNvSpPr>
            <a:spLocks noGrp="1"/>
          </p:cNvSpPr>
          <p:nvPr>
            <p:ph type="title"/>
          </p:nvPr>
        </p:nvSpPr>
        <p:spPr>
          <a:xfrm>
            <a:off x="47167" y="0"/>
            <a:ext cx="11306633" cy="1045030"/>
          </a:xfrm>
        </p:spPr>
        <p:txBody>
          <a:bodyPr/>
          <a:lstStyle/>
          <a:p>
            <a:r>
              <a:rPr lang="en-CA" dirty="0"/>
              <a:t>Cas de fièvre aphteuse dans le monde </a:t>
            </a:r>
            <a:r>
              <a:rPr lang="en-CA" sz="1800" dirty="0"/>
              <a:t>(depuis le 27 mars)</a:t>
            </a:r>
            <a:endParaRPr lang="en-CA" sz="1800" b="1" dirty="0">
              <a:latin typeface="+mn-lt"/>
            </a:endParaRPr>
          </a:p>
        </p:txBody>
      </p:sp>
      <p:sp>
        <p:nvSpPr>
          <p:cNvPr id="4" name="Content Placeholder 3">
            <a:extLst>
              <a:ext uri="{FF2B5EF4-FFF2-40B4-BE49-F238E27FC236}">
                <a16:creationId xmlns:a16="http://schemas.microsoft.com/office/drawing/2014/main" id="{F9F0C421-E55F-2166-C202-135EA4236133}"/>
              </a:ext>
            </a:extLst>
          </p:cNvPr>
          <p:cNvSpPr>
            <a:spLocks noGrp="1"/>
          </p:cNvSpPr>
          <p:nvPr>
            <p:ph sz="half" idx="2"/>
          </p:nvPr>
        </p:nvSpPr>
        <p:spPr>
          <a:xfrm>
            <a:off x="7561576" y="350353"/>
            <a:ext cx="4741260" cy="4351338"/>
          </a:xfrm>
        </p:spPr>
        <p:txBody>
          <a:bodyPr/>
          <a:lstStyle/>
          <a:p>
            <a:pPr marL="0" indent="0">
              <a:buNone/>
            </a:pPr>
            <a:r>
              <a:rPr lang="en-CA" dirty="0"/>
              <a:t>Europe</a:t>
            </a:r>
            <a:endParaRPr lang="en-CA" sz="2200" dirty="0"/>
          </a:p>
          <a:p>
            <a:pPr lvl="1"/>
            <a:r>
              <a:rPr lang="en-CA" sz="2200" dirty="0"/>
              <a:t>Slovaquie 2 (O)</a:t>
            </a:r>
          </a:p>
          <a:p>
            <a:pPr lvl="1"/>
            <a:r>
              <a:rPr lang="en-CA" sz="2200" dirty="0"/>
              <a:t>Hongrie 3 (O)</a:t>
            </a:r>
          </a:p>
          <a:p>
            <a:pPr marL="0" indent="0">
              <a:buNone/>
            </a:pPr>
            <a:r>
              <a:rPr lang="en-CA" dirty="0"/>
              <a:t>Asie</a:t>
            </a:r>
          </a:p>
          <a:p>
            <a:pPr lvl="1"/>
            <a:r>
              <a:rPr lang="en-CA" sz="2200" dirty="0"/>
              <a:t>Corée du Sud 5 (0)</a:t>
            </a:r>
          </a:p>
          <a:p>
            <a:pPr lvl="1"/>
            <a:r>
              <a:rPr lang="en-CA" sz="2200" dirty="0">
                <a:solidFill>
                  <a:srgbClr val="FF0000"/>
                </a:solidFill>
              </a:rPr>
              <a:t>Turquie 10 (SAT-1)</a:t>
            </a:r>
            <a:endParaRPr lang="en-CA" dirty="0"/>
          </a:p>
          <a:p>
            <a:pPr lvl="1"/>
            <a:r>
              <a:rPr lang="en-CA" sz="2200" dirty="0">
                <a:solidFill>
                  <a:srgbClr val="FF0000"/>
                </a:solidFill>
              </a:rPr>
              <a:t>Koweït 31 (SAT-1)</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CA" sz="2200" b="0" i="0" u="none" strike="noStrike" kern="1200" cap="none" spc="0" normalizeH="0" baseline="0" noProof="0" dirty="0">
                <a:ln>
                  <a:noFill/>
                </a:ln>
                <a:solidFill>
                  <a:prstClr val="black"/>
                </a:solidFill>
                <a:effectLst/>
                <a:uLnTx/>
                <a:uFillTx/>
                <a:latin typeface="Calibri" panose="020F0502020204030204"/>
                <a:ea typeface="+mn-ea"/>
                <a:cs typeface="+mn-cs"/>
              </a:rPr>
              <a:t>Israël 4(O)</a:t>
            </a:r>
            <a:endParaRPr lang="en-CA" sz="2200" dirty="0">
              <a:solidFill>
                <a:srgbClr val="FF0000"/>
              </a:solidFill>
            </a:endParaRPr>
          </a:p>
          <a:p>
            <a:pPr marL="0" indent="0">
              <a:buNone/>
            </a:pPr>
            <a:r>
              <a:rPr lang="en-CA" dirty="0"/>
              <a:t>Afrique</a:t>
            </a:r>
          </a:p>
          <a:p>
            <a:pPr lvl="1"/>
            <a:r>
              <a:rPr lang="en-CA" sz="2200" dirty="0"/>
              <a:t>Mozambique 2 (SAT-2)</a:t>
            </a:r>
          </a:p>
          <a:p>
            <a:pPr lvl="1"/>
            <a:r>
              <a:rPr lang="en-CA" sz="2200" dirty="0"/>
              <a:t>Afrique du Sud 56 (SAT-2)</a:t>
            </a:r>
          </a:p>
          <a:p>
            <a:pPr lvl="1"/>
            <a:r>
              <a:rPr lang="en-CA" sz="2200" dirty="0"/>
              <a:t>Zimbabwe 10 (1 SAT-1, 9 SAT-2)</a:t>
            </a:r>
          </a:p>
          <a:p>
            <a:pPr lvl="1"/>
            <a:r>
              <a:rPr lang="en-CA" sz="2200" dirty="0"/>
              <a:t>Algérie 1 (O)</a:t>
            </a:r>
          </a:p>
          <a:p>
            <a:pPr lvl="1"/>
            <a:r>
              <a:rPr lang="en-CA" sz="2200" dirty="0"/>
              <a:t>Swaziland 15 (SAT-2 + ?)</a:t>
            </a:r>
          </a:p>
        </p:txBody>
      </p:sp>
      <p:sp>
        <p:nvSpPr>
          <p:cNvPr id="5" name="Slide Number Placeholder 4">
            <a:extLst>
              <a:ext uri="{FF2B5EF4-FFF2-40B4-BE49-F238E27FC236}">
                <a16:creationId xmlns:a16="http://schemas.microsoft.com/office/drawing/2014/main" id="{29B9F51D-5907-F509-BA40-A27CC6005AAD}"/>
              </a:ext>
            </a:extLst>
          </p:cNvPr>
          <p:cNvSpPr>
            <a:spLocks noGrp="1"/>
          </p:cNvSpPr>
          <p:nvPr>
            <p:ph type="sldNum" sz="quarter" idx="12"/>
          </p:nvPr>
        </p:nvSpPr>
        <p:spPr>
          <a:xfrm>
            <a:off x="8610600" y="635636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E7A136-B623-44AA-A653-F7B0DDAA2C31}" type="slidenum">
              <a:rPr lang="en-US" smtClean="0">
                <a:solidFill>
                  <a:schemeClr val="tx1"/>
                </a:solidFill>
              </a:rPr>
              <a:t>8</a:t>
            </a:fld>
            <a:endParaRPr lang="en-US" dirty="0">
              <a:solidFill>
                <a:schemeClr val="tx1"/>
              </a:solidFill>
            </a:endParaRPr>
          </a:p>
        </p:txBody>
      </p:sp>
      <p:sp>
        <p:nvSpPr>
          <p:cNvPr id="10" name="TextBox 9">
            <a:extLst>
              <a:ext uri="{FF2B5EF4-FFF2-40B4-BE49-F238E27FC236}">
                <a16:creationId xmlns:a16="http://schemas.microsoft.com/office/drawing/2014/main" id="{1CF20820-F2DC-D315-6AF2-1E66985F9EF9}"/>
              </a:ext>
            </a:extLst>
          </p:cNvPr>
          <p:cNvSpPr txBox="1"/>
          <p:nvPr/>
        </p:nvSpPr>
        <p:spPr>
          <a:xfrm>
            <a:off x="128726" y="6356366"/>
            <a:ext cx="6169980" cy="369332"/>
          </a:xfrm>
          <a:prstGeom prst="rect">
            <a:avLst/>
          </a:prstGeom>
          <a:noFill/>
        </p:spPr>
        <p:txBody>
          <a:bodyPr wrap="square">
            <a:spAutoFit/>
          </a:bodyPr>
          <a:lstStyle/>
          <a:p>
            <a:r>
              <a:rPr lang="en-CA" b="1" dirty="0">
                <a:hlinkClick r:id="rId3"/>
              </a:rPr>
              <a:t>https://empres-i.apps.fao.</a:t>
            </a:r>
            <a:r>
              <a:rPr lang="en-CA" b="1" dirty="0"/>
              <a:t>org/general </a:t>
            </a:r>
          </a:p>
        </p:txBody>
      </p:sp>
      <p:pic>
        <p:nvPicPr>
          <p:cNvPr id="6" name="Content Placeholder 5">
            <a:extLst>
              <a:ext uri="{FF2B5EF4-FFF2-40B4-BE49-F238E27FC236}">
                <a16:creationId xmlns:a16="http://schemas.microsoft.com/office/drawing/2014/main" id="{0448DC4B-94D1-DCA0-EECB-B1770A661323}"/>
              </a:ext>
            </a:extLst>
          </p:cNvPr>
          <p:cNvPicPr>
            <a:picLocks noGrp="1" noChangeAspect="1"/>
          </p:cNvPicPr>
          <p:nvPr>
            <p:ph sz="half" idx="1"/>
          </p:nvPr>
        </p:nvPicPr>
        <p:blipFill>
          <a:blip r:embed="rId4"/>
          <a:stretch>
            <a:fillRect/>
          </a:stretch>
        </p:blipFill>
        <p:spPr>
          <a:xfrm>
            <a:off x="128726" y="1148436"/>
            <a:ext cx="7099395" cy="5104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239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2BF2DC-77C0-3756-8CDA-B4BC9DCF05C6}"/>
              </a:ext>
            </a:extLst>
          </p:cNvPr>
          <p:cNvSpPr>
            <a:spLocks noGrp="1"/>
          </p:cNvSpPr>
          <p:nvPr>
            <p:ph type="title"/>
          </p:nvPr>
        </p:nvSpPr>
        <p:spPr>
          <a:xfrm>
            <a:off x="419100" y="136525"/>
            <a:ext cx="11353800" cy="1137840"/>
          </a:xfrm>
        </p:spPr>
        <p:txBody>
          <a:bodyPr/>
          <a:lstStyle/>
          <a:p>
            <a:r>
              <a:rPr lang="en-CA" sz="4000" dirty="0"/>
              <a:t>Cas de fièvre aphteuse en Hongrie et en Slovaquie</a:t>
            </a:r>
          </a:p>
        </p:txBody>
      </p:sp>
      <p:sp>
        <p:nvSpPr>
          <p:cNvPr id="5" name="Slide Number Placeholder 4">
            <a:extLst>
              <a:ext uri="{FF2B5EF4-FFF2-40B4-BE49-F238E27FC236}">
                <a16:creationId xmlns:a16="http://schemas.microsoft.com/office/drawing/2014/main" id="{BC91A0E0-1EB6-7CF9-0DB2-A5E753EFC956}"/>
              </a:ext>
            </a:extLst>
          </p:cNvPr>
          <p:cNvSpPr>
            <a:spLocks noGrp="1"/>
          </p:cNvSpPr>
          <p:nvPr>
            <p:ph type="sldNum" sz="quarter" idx="14"/>
          </p:nvPr>
        </p:nvSpPr>
        <p:spPr/>
        <p:txBody>
          <a:bodyPr/>
          <a:lstStyle/>
          <a:p>
            <a:pPr>
              <a:defRPr/>
            </a:pPr>
            <a:fld id="{222C2B47-41F2-42A5-AA41-34CCD9669551}" type="slidenum">
              <a:rPr lang="en-US" smtClean="0"/>
              <a:t>9</a:t>
            </a:fld>
            <a:endParaRPr lang="en-US"/>
          </a:p>
        </p:txBody>
      </p:sp>
      <p:pic>
        <p:nvPicPr>
          <p:cNvPr id="9" name="Picture 8">
            <a:extLst>
              <a:ext uri="{FF2B5EF4-FFF2-40B4-BE49-F238E27FC236}">
                <a16:creationId xmlns:a16="http://schemas.microsoft.com/office/drawing/2014/main" id="{38ACD7E8-C178-7EB7-F43D-14FC592BD723}"/>
              </a:ext>
            </a:extLst>
          </p:cNvPr>
          <p:cNvPicPr>
            <a:picLocks noChangeAspect="1"/>
          </p:cNvPicPr>
          <p:nvPr/>
        </p:nvPicPr>
        <p:blipFill>
          <a:blip r:embed="rId3"/>
          <a:stretch>
            <a:fillRect/>
          </a:stretch>
        </p:blipFill>
        <p:spPr>
          <a:xfrm>
            <a:off x="2306472" y="1383500"/>
            <a:ext cx="8282860" cy="458652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98C5C845-2513-01D6-7C94-6AD4D9399269}"/>
              </a:ext>
            </a:extLst>
          </p:cNvPr>
          <p:cNvSpPr txBox="1"/>
          <p:nvPr/>
        </p:nvSpPr>
        <p:spPr>
          <a:xfrm>
            <a:off x="555573" y="6259810"/>
            <a:ext cx="3964740" cy="461665"/>
          </a:xfrm>
          <a:prstGeom prst="rect">
            <a:avLst/>
          </a:prstGeom>
          <a:noFill/>
        </p:spPr>
        <p:txBody>
          <a:bodyPr wrap="none" rtlCol="0">
            <a:spAutoFit/>
          </a:bodyPr>
          <a:lstStyle/>
          <a:p>
            <a:r>
              <a:rPr lang="en-CA" sz="2400" dirty="0">
                <a:hlinkClick r:id="rId4"/>
              </a:rPr>
              <a:t>Résumé de la situation de la fièvre aphteuse dans l'UE</a:t>
            </a:r>
            <a:endParaRPr lang="en-CA" sz="2400" dirty="0"/>
          </a:p>
        </p:txBody>
      </p:sp>
    </p:spTree>
    <p:extLst>
      <p:ext uri="{BB962C8B-B14F-4D97-AF65-F5344CB8AC3E}">
        <p14:creationId xmlns:p14="http://schemas.microsoft.com/office/powerpoint/2010/main" val="22867092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184AA-9A5F-4286-AF0D-F12667FB8806}">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2.xml><?xml version="1.0" encoding="utf-8"?>
<ds:datastoreItem xmlns:ds="http://schemas.openxmlformats.org/officeDocument/2006/customXml" ds:itemID="{522A117C-78B9-42EC-AB32-C2E1D3B419C8}">
  <ds:schemaRefs>
    <ds:schemaRef ds:uri="http://schemas.microsoft.com/sharepoint/v3/contenttype/forms"/>
  </ds:schemaRefs>
</ds:datastoreItem>
</file>

<file path=customXml/itemProps3.xml><?xml version="1.0" encoding="utf-8"?>
<ds:datastoreItem xmlns:ds="http://schemas.openxmlformats.org/officeDocument/2006/customXml" ds:itemID="{7D55E495-C0B5-4F09-8898-D028EE4AD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29412</TotalTime>
  <Words>2767</Words>
  <Application>Microsoft Office PowerPoint</Application>
  <PresentationFormat>Widescreen</PresentationFormat>
  <Paragraphs>222</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2_Office Theme</vt:lpstr>
      <vt:lpstr>Communauté pour les maladies émergentes et zoonotiques Identifier les risques émergents grâce à l'intelligence collective</vt:lpstr>
      <vt:lpstr>Virus de la fièvre catarrhale ovine (BTV-3) en Europe</vt:lpstr>
      <vt:lpstr>Changement d'approche managériale</vt:lpstr>
      <vt:lpstr>Mesures de contrôle de la fièvre catarrhale ovine dans l'UE</vt:lpstr>
      <vt:lpstr>Peste des petits ruminants - Europe</vt:lpstr>
      <vt:lpstr>Variole ovine et caprine en Europe</vt:lpstr>
      <vt:lpstr>Fièvre aphteuse – Tendance des risques</vt:lpstr>
      <vt:lpstr>Cas de fièvre aphteuse dans le monde (depuis le 27 mars)</vt:lpstr>
      <vt:lpstr>Cas de fièvre aphteuse en Hongrie et en Slovaquie</vt:lpstr>
      <vt:lpstr>La myiase du nouveau monde en Amérique centrale et au Mexique</vt:lpstr>
      <vt:lpstr>La réapparition de la myiase du Nouveau Monde et sa répartition potentielle en Amérique du Nord</vt:lpstr>
      <vt:lpstr>Tique Longhorn aux États-Unis</vt:lpstr>
      <vt:lpstr>PowerPoint Presentation</vt:lpstr>
      <vt:lpstr>Les moutons servent d'hôtes amplificateurs de l'encéphalite japonaise</vt:lpstr>
      <vt:lpstr>Les moutons servent d'hôtes amplificateurs de l'encéphalite japonaise</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docId:A1637504D86797D1BCE2D2B55413C579</cp:keywords>
  <cp:lastModifiedBy>Osborn, Andrea (CFIA/ACIA)</cp:lastModifiedBy>
  <cp:revision>540</cp:revision>
  <dcterms:created xsi:type="dcterms:W3CDTF">2020-02-07T23:34:08Z</dcterms:created>
  <dcterms:modified xsi:type="dcterms:W3CDTF">2025-08-01T16:07:17Z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