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23"/>
  </p:notesMasterIdLst>
  <p:sldIdLst>
    <p:sldId id="256" r:id="rId5"/>
    <p:sldId id="584" r:id="rId6"/>
    <p:sldId id="514" r:id="rId7"/>
    <p:sldId id="586" r:id="rId8"/>
    <p:sldId id="512" r:id="rId9"/>
    <p:sldId id="519" r:id="rId10"/>
    <p:sldId id="576" r:id="rId11"/>
    <p:sldId id="587" r:id="rId12"/>
    <p:sldId id="588" r:id="rId13"/>
    <p:sldId id="468" r:id="rId14"/>
    <p:sldId id="585" r:id="rId15"/>
    <p:sldId id="593" r:id="rId16"/>
    <p:sldId id="594" r:id="rId17"/>
    <p:sldId id="595" r:id="rId18"/>
    <p:sldId id="596" r:id="rId19"/>
    <p:sldId id="597" r:id="rId20"/>
    <p:sldId id="331" r:id="rId21"/>
    <p:sldId id="579" r:id="rId22"/>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sborn, Andrea" initials="" lastIdx="8" clrIdx="0"/>
  <p:cmAuthor id="2" name="Zana Dukadzinac"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7A4F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27629D7-11EC-3AE8-5A67-69DA1ED75F28}" v="11" dt="2026-04-21T16:18:00.58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754" autoAdjust="0"/>
    <p:restoredTop sz="85822" autoAdjust="0"/>
  </p:normalViewPr>
  <p:slideViewPr>
    <p:cSldViewPr snapToGrid="0">
      <p:cViewPr varScale="1">
        <p:scale>
          <a:sx n="67" d="100"/>
          <a:sy n="67" d="100"/>
        </p:scale>
        <p:origin x="147" y="51"/>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sborn, Andrea (CFIA/ACIA)" userId="016df1cd-5d71-41bc-8fec-8f09298258d4" providerId="ADAL" clId="{689FFCF3-C41B-465D-9CE1-BDE4E972FD80}"/>
    <pc:docChg chg="undo custSel addSld delSld modSld sldOrd">
      <pc:chgData name="Osborn, Andrea (CFIA/ACIA)" userId="016df1cd-5d71-41bc-8fec-8f09298258d4" providerId="ADAL" clId="{689FFCF3-C41B-465D-9CE1-BDE4E972FD80}" dt="2026-04-14T23:20:43.092" v="1784" actId="20577"/>
      <pc:docMkLst>
        <pc:docMk/>
      </pc:docMkLst>
      <pc:sldChg chg="modSp mod">
        <pc:chgData name="Osborn, Andrea (CFIA/ACIA)" userId="016df1cd-5d71-41bc-8fec-8f09298258d4" providerId="ADAL" clId="{689FFCF3-C41B-465D-9CE1-BDE4E972FD80}" dt="2026-04-09T17:41:14.145" v="13" actId="20577"/>
        <pc:sldMkLst>
          <pc:docMk/>
          <pc:sldMk cId="1644282483" sldId="256"/>
        </pc:sldMkLst>
        <pc:spChg chg="mod">
          <ac:chgData name="Osborn, Andrea (CFIA/ACIA)" userId="016df1cd-5d71-41bc-8fec-8f09298258d4" providerId="ADAL" clId="{689FFCF3-C41B-465D-9CE1-BDE4E972FD80}" dt="2026-04-09T17:41:14.145" v="13" actId="20577"/>
          <ac:spMkLst>
            <pc:docMk/>
            <pc:sldMk cId="1644282483" sldId="256"/>
            <ac:spMk id="14339" creationId="{00000000-0000-0000-0000-000000000000}"/>
          </ac:spMkLst>
        </pc:spChg>
      </pc:sldChg>
      <pc:sldChg chg="modSp mod">
        <pc:chgData name="Osborn, Andrea (CFIA/ACIA)" userId="016df1cd-5d71-41bc-8fec-8f09298258d4" providerId="ADAL" clId="{689FFCF3-C41B-465D-9CE1-BDE4E972FD80}" dt="2026-04-13T22:25:50.121" v="1560" actId="114"/>
        <pc:sldMkLst>
          <pc:docMk/>
          <pc:sldMk cId="2163489012" sldId="331"/>
        </pc:sldMkLst>
        <pc:spChg chg="mod">
          <ac:chgData name="Osborn, Andrea (CFIA/ACIA)" userId="016df1cd-5d71-41bc-8fec-8f09298258d4" providerId="ADAL" clId="{689FFCF3-C41B-465D-9CE1-BDE4E972FD80}" dt="2026-04-13T22:25:50.121" v="1560" actId="114"/>
          <ac:spMkLst>
            <pc:docMk/>
            <pc:sldMk cId="2163489012" sldId="331"/>
            <ac:spMk id="3" creationId="{37BDDF0C-F23B-2E19-C421-1C377E5BC4EC}"/>
          </ac:spMkLst>
        </pc:spChg>
      </pc:sldChg>
      <pc:sldChg chg="modSp add mod">
        <pc:chgData name="Osborn, Andrea (CFIA/ACIA)" userId="016df1cd-5d71-41bc-8fec-8f09298258d4" providerId="ADAL" clId="{689FFCF3-C41B-465D-9CE1-BDE4E972FD80}" dt="2026-04-13T23:08:26.836" v="1602" actId="20577"/>
        <pc:sldMkLst>
          <pc:docMk/>
          <pc:sldMk cId="0" sldId="468"/>
        </pc:sldMkLst>
        <pc:spChg chg="mod">
          <ac:chgData name="Osborn, Andrea (CFIA/ACIA)" userId="016df1cd-5d71-41bc-8fec-8f09298258d4" providerId="ADAL" clId="{689FFCF3-C41B-465D-9CE1-BDE4E972FD80}" dt="2026-04-13T23:08:26.836" v="1602" actId="20577"/>
          <ac:spMkLst>
            <pc:docMk/>
            <pc:sldMk cId="0" sldId="468"/>
            <ac:spMk id="4" creationId="{76A800DC-1E24-CB00-3D73-121C17CCDBF9}"/>
          </ac:spMkLst>
        </pc:spChg>
      </pc:sldChg>
      <pc:sldChg chg="add">
        <pc:chgData name="Osborn, Andrea (CFIA/ACIA)" userId="016df1cd-5d71-41bc-8fec-8f09298258d4" providerId="ADAL" clId="{689FFCF3-C41B-465D-9CE1-BDE4E972FD80}" dt="2026-04-09T18:40:11.818" v="398"/>
        <pc:sldMkLst>
          <pc:docMk/>
          <pc:sldMk cId="0" sldId="512"/>
        </pc:sldMkLst>
      </pc:sldChg>
      <pc:sldChg chg="addSp delSp modSp add mod modNotesTx">
        <pc:chgData name="Osborn, Andrea (CFIA/ACIA)" userId="016df1cd-5d71-41bc-8fec-8f09298258d4" providerId="ADAL" clId="{689FFCF3-C41B-465D-9CE1-BDE4E972FD80}" dt="2026-04-13T22:18:04.027" v="1556" actId="14100"/>
        <pc:sldMkLst>
          <pc:docMk/>
          <pc:sldMk cId="0" sldId="514"/>
        </pc:sldMkLst>
        <pc:spChg chg="mod">
          <ac:chgData name="Osborn, Andrea (CFIA/ACIA)" userId="016df1cd-5d71-41bc-8fec-8f09298258d4" providerId="ADAL" clId="{689FFCF3-C41B-465D-9CE1-BDE4E972FD80}" dt="2026-04-09T18:31:25.417" v="351" actId="14100"/>
          <ac:spMkLst>
            <pc:docMk/>
            <pc:sldMk cId="0" sldId="514"/>
            <ac:spMk id="2" creationId="{927B6F6E-9B62-B951-1646-698BA1B0548B}"/>
          </ac:spMkLst>
        </pc:spChg>
        <pc:spChg chg="mod">
          <ac:chgData name="Osborn, Andrea (CFIA/ACIA)" userId="016df1cd-5d71-41bc-8fec-8f09298258d4" providerId="ADAL" clId="{689FFCF3-C41B-465D-9CE1-BDE4E972FD80}" dt="2026-04-13T22:18:04.027" v="1556" actId="14100"/>
          <ac:spMkLst>
            <pc:docMk/>
            <pc:sldMk cId="0" sldId="514"/>
            <ac:spMk id="3" creationId="{BCE18370-00D0-235A-4A74-605D45E2530E}"/>
          </ac:spMkLst>
        </pc:spChg>
        <pc:spChg chg="add mod">
          <ac:chgData name="Osborn, Andrea (CFIA/ACIA)" userId="016df1cd-5d71-41bc-8fec-8f09298258d4" providerId="ADAL" clId="{689FFCF3-C41B-465D-9CE1-BDE4E972FD80}" dt="2026-04-09T18:17:53.239" v="230" actId="1076"/>
          <ac:spMkLst>
            <pc:docMk/>
            <pc:sldMk cId="0" sldId="514"/>
            <ac:spMk id="7" creationId="{072F1579-0C23-0926-0AEF-D21281F3F5DC}"/>
          </ac:spMkLst>
        </pc:spChg>
        <pc:spChg chg="add mod">
          <ac:chgData name="Osborn, Andrea (CFIA/ACIA)" userId="016df1cd-5d71-41bc-8fec-8f09298258d4" providerId="ADAL" clId="{689FFCF3-C41B-465D-9CE1-BDE4E972FD80}" dt="2026-04-09T18:18:53.266" v="244" actId="20577"/>
          <ac:spMkLst>
            <pc:docMk/>
            <pc:sldMk cId="0" sldId="514"/>
            <ac:spMk id="12" creationId="{6892DB4E-BF00-EFF8-AE76-30E85BAD633D}"/>
          </ac:spMkLst>
        </pc:spChg>
        <pc:picChg chg="add mod">
          <ac:chgData name="Osborn, Andrea (CFIA/ACIA)" userId="016df1cd-5d71-41bc-8fec-8f09298258d4" providerId="ADAL" clId="{689FFCF3-C41B-465D-9CE1-BDE4E972FD80}" dt="2026-04-09T18:17:24.429" v="211" actId="14100"/>
          <ac:picMkLst>
            <pc:docMk/>
            <pc:sldMk cId="0" sldId="514"/>
            <ac:picMk id="6" creationId="{0360374D-6ADA-45A0-A549-F0C33E7FA6CD}"/>
          </ac:picMkLst>
        </pc:picChg>
        <pc:picChg chg="add mod ord">
          <ac:chgData name="Osborn, Andrea (CFIA/ACIA)" userId="016df1cd-5d71-41bc-8fec-8f09298258d4" providerId="ADAL" clId="{689FFCF3-C41B-465D-9CE1-BDE4E972FD80}" dt="2026-04-09T18:20:05.871" v="249" actId="167"/>
          <ac:picMkLst>
            <pc:docMk/>
            <pc:sldMk cId="0" sldId="514"/>
            <ac:picMk id="14" creationId="{22F8A6B9-AB3E-C068-8BB9-11C247187221}"/>
          </ac:picMkLst>
        </pc:picChg>
      </pc:sldChg>
      <pc:sldChg chg="addSp delSp modSp mod">
        <pc:chgData name="Osborn, Andrea (CFIA/ACIA)" userId="016df1cd-5d71-41bc-8fec-8f09298258d4" providerId="ADAL" clId="{689FFCF3-C41B-465D-9CE1-BDE4E972FD80}" dt="2026-04-13T21:56:43.761" v="1397" actId="1076"/>
        <pc:sldMkLst>
          <pc:docMk/>
          <pc:sldMk cId="2672183034" sldId="519"/>
        </pc:sldMkLst>
        <pc:spChg chg="mod">
          <ac:chgData name="Osborn, Andrea (CFIA/ACIA)" userId="016df1cd-5d71-41bc-8fec-8f09298258d4" providerId="ADAL" clId="{689FFCF3-C41B-465D-9CE1-BDE4E972FD80}" dt="2026-04-09T19:00:09.180" v="575" actId="1076"/>
          <ac:spMkLst>
            <pc:docMk/>
            <pc:sldMk cId="2672183034" sldId="519"/>
            <ac:spMk id="2" creationId="{E53DF058-B1E4-2FE8-CAB9-6865D276EE84}"/>
          </ac:spMkLst>
        </pc:spChg>
        <pc:spChg chg="mod">
          <ac:chgData name="Osborn, Andrea (CFIA/ACIA)" userId="016df1cd-5d71-41bc-8fec-8f09298258d4" providerId="ADAL" clId="{689FFCF3-C41B-465D-9CE1-BDE4E972FD80}" dt="2026-04-13T21:56:43.761" v="1397" actId="1076"/>
          <ac:spMkLst>
            <pc:docMk/>
            <pc:sldMk cId="2672183034" sldId="519"/>
            <ac:spMk id="3" creationId="{428F62BE-F8A8-6B68-4093-1F1751A556A7}"/>
          </ac:spMkLst>
        </pc:spChg>
        <pc:picChg chg="add mod">
          <ac:chgData name="Osborn, Andrea (CFIA/ACIA)" userId="016df1cd-5d71-41bc-8fec-8f09298258d4" providerId="ADAL" clId="{689FFCF3-C41B-465D-9CE1-BDE4E972FD80}" dt="2026-04-09T19:00:26.898" v="580" actId="1440"/>
          <ac:picMkLst>
            <pc:docMk/>
            <pc:sldMk cId="2672183034" sldId="519"/>
            <ac:picMk id="9" creationId="{02210573-2C8A-B74A-0BB5-357FF0A15678}"/>
          </ac:picMkLst>
        </pc:picChg>
      </pc:sldChg>
      <pc:sldChg chg="ord modNotesTx">
        <pc:chgData name="Osborn, Andrea (CFIA/ACIA)" userId="016df1cd-5d71-41bc-8fec-8f09298258d4" providerId="ADAL" clId="{689FFCF3-C41B-465D-9CE1-BDE4E972FD80}" dt="2026-04-13T21:13:53.229" v="990" actId="20577"/>
        <pc:sldMkLst>
          <pc:docMk/>
          <pc:sldMk cId="1357019212" sldId="576"/>
        </pc:sldMkLst>
      </pc:sldChg>
      <pc:sldChg chg="modSp mod">
        <pc:chgData name="Osborn, Andrea (CFIA/ACIA)" userId="016df1cd-5d71-41bc-8fec-8f09298258d4" providerId="ADAL" clId="{689FFCF3-C41B-465D-9CE1-BDE4E972FD80}" dt="2026-04-13T22:25:38.961" v="1559" actId="114"/>
        <pc:sldMkLst>
          <pc:docMk/>
          <pc:sldMk cId="2056058955" sldId="579"/>
        </pc:sldMkLst>
        <pc:spChg chg="mod">
          <ac:chgData name="Osborn, Andrea (CFIA/ACIA)" userId="016df1cd-5d71-41bc-8fec-8f09298258d4" providerId="ADAL" clId="{689FFCF3-C41B-465D-9CE1-BDE4E972FD80}" dt="2026-04-13T22:25:38.961" v="1559" actId="114"/>
          <ac:spMkLst>
            <pc:docMk/>
            <pc:sldMk cId="2056058955" sldId="579"/>
            <ac:spMk id="3" creationId="{88A3D3A0-83D1-632A-D9A8-B9695434B944}"/>
          </ac:spMkLst>
        </pc:spChg>
      </pc:sldChg>
      <pc:sldChg chg="addSp delSp modSp add mod modNotesTx">
        <pc:chgData name="Osborn, Andrea (CFIA/ACIA)" userId="016df1cd-5d71-41bc-8fec-8f09298258d4" providerId="ADAL" clId="{689FFCF3-C41B-465D-9CE1-BDE4E972FD80}" dt="2026-04-13T22:26:46.491" v="1567" actId="114"/>
        <pc:sldMkLst>
          <pc:docMk/>
          <pc:sldMk cId="0" sldId="584"/>
        </pc:sldMkLst>
        <pc:spChg chg="mod">
          <ac:chgData name="Osborn, Andrea (CFIA/ACIA)" userId="016df1cd-5d71-41bc-8fec-8f09298258d4" providerId="ADAL" clId="{689FFCF3-C41B-465D-9CE1-BDE4E972FD80}" dt="2026-04-13T22:19:18.835" v="1557" actId="20577"/>
          <ac:spMkLst>
            <pc:docMk/>
            <pc:sldMk cId="0" sldId="584"/>
            <ac:spMk id="2" creationId="{990DCC52-D11F-4A12-0783-5333AE11C14A}"/>
          </ac:spMkLst>
        </pc:spChg>
        <pc:spChg chg="mod">
          <ac:chgData name="Osborn, Andrea (CFIA/ACIA)" userId="016df1cd-5d71-41bc-8fec-8f09298258d4" providerId="ADAL" clId="{689FFCF3-C41B-465D-9CE1-BDE4E972FD80}" dt="2026-04-13T22:26:46.491" v="1567" actId="114"/>
          <ac:spMkLst>
            <pc:docMk/>
            <pc:sldMk cId="0" sldId="584"/>
            <ac:spMk id="3" creationId="{B76C0BC5-FE82-DAD8-CDAD-F065119681DD}"/>
          </ac:spMkLst>
        </pc:spChg>
        <pc:spChg chg="mod">
          <ac:chgData name="Osborn, Andrea (CFIA/ACIA)" userId="016df1cd-5d71-41bc-8fec-8f09298258d4" providerId="ADAL" clId="{689FFCF3-C41B-465D-9CE1-BDE4E972FD80}" dt="2026-04-09T17:59:46.579" v="203" actId="1076"/>
          <ac:spMkLst>
            <pc:docMk/>
            <pc:sldMk cId="0" sldId="584"/>
            <ac:spMk id="15" creationId="{72395911-072A-B8C0-D0EA-8A7E091FB15A}"/>
          </ac:spMkLst>
        </pc:spChg>
      </pc:sldChg>
      <pc:sldChg chg="addSp modSp add del mod modNotesTx">
        <pc:chgData name="Osborn, Andrea (CFIA/ACIA)" userId="016df1cd-5d71-41bc-8fec-8f09298258d4" providerId="ADAL" clId="{689FFCF3-C41B-465D-9CE1-BDE4E972FD80}" dt="2026-04-14T23:10:51.751" v="1773" actId="1076"/>
        <pc:sldMkLst>
          <pc:docMk/>
          <pc:sldMk cId="0" sldId="585"/>
        </pc:sldMkLst>
        <pc:spChg chg="add mod">
          <ac:chgData name="Osborn, Andrea (CFIA/ACIA)" userId="016df1cd-5d71-41bc-8fec-8f09298258d4" providerId="ADAL" clId="{689FFCF3-C41B-465D-9CE1-BDE4E972FD80}" dt="2026-04-14T20:37:47.239" v="1632" actId="1076"/>
          <ac:spMkLst>
            <pc:docMk/>
            <pc:sldMk cId="0" sldId="585"/>
            <ac:spMk id="3" creationId="{2E849854-A60F-6253-70DF-1F2472104446}"/>
          </ac:spMkLst>
        </pc:spChg>
        <pc:spChg chg="add mod">
          <ac:chgData name="Osborn, Andrea (CFIA/ACIA)" userId="016df1cd-5d71-41bc-8fec-8f09298258d4" providerId="ADAL" clId="{689FFCF3-C41B-465D-9CE1-BDE4E972FD80}" dt="2026-04-13T23:15:46.676" v="1606" actId="1076"/>
          <ac:spMkLst>
            <pc:docMk/>
            <pc:sldMk cId="0" sldId="585"/>
            <ac:spMk id="4" creationId="{22C0EDBD-FC88-E006-1149-D13E9EE8662C}"/>
          </ac:spMkLst>
        </pc:spChg>
        <pc:spChg chg="add mod">
          <ac:chgData name="Osborn, Andrea (CFIA/ACIA)" userId="016df1cd-5d71-41bc-8fec-8f09298258d4" providerId="ADAL" clId="{689FFCF3-C41B-465D-9CE1-BDE4E972FD80}" dt="2026-04-14T20:37:35.748" v="1631" actId="1076"/>
          <ac:spMkLst>
            <pc:docMk/>
            <pc:sldMk cId="0" sldId="585"/>
            <ac:spMk id="5" creationId="{849F5795-DF92-7E6E-C1FB-52CD0688BA49}"/>
          </ac:spMkLst>
        </pc:spChg>
        <pc:spChg chg="add mod">
          <ac:chgData name="Osborn, Andrea (CFIA/ACIA)" userId="016df1cd-5d71-41bc-8fec-8f09298258d4" providerId="ADAL" clId="{689FFCF3-C41B-465D-9CE1-BDE4E972FD80}" dt="2026-04-14T20:37:55.710" v="1634" actId="1076"/>
          <ac:spMkLst>
            <pc:docMk/>
            <pc:sldMk cId="0" sldId="585"/>
            <ac:spMk id="6" creationId="{F2B43D00-CE68-935C-DA7E-79337DA7727E}"/>
          </ac:spMkLst>
        </pc:spChg>
        <pc:spChg chg="add mod">
          <ac:chgData name="Osborn, Andrea (CFIA/ACIA)" userId="016df1cd-5d71-41bc-8fec-8f09298258d4" providerId="ADAL" clId="{689FFCF3-C41B-465D-9CE1-BDE4E972FD80}" dt="2026-04-14T20:38:03.591" v="1636" actId="1076"/>
          <ac:spMkLst>
            <pc:docMk/>
            <pc:sldMk cId="0" sldId="585"/>
            <ac:spMk id="7" creationId="{7FE018C2-9181-EB0E-839C-86235B6155D5}"/>
          </ac:spMkLst>
        </pc:spChg>
        <pc:spChg chg="add mod">
          <ac:chgData name="Osborn, Andrea (CFIA/ACIA)" userId="016df1cd-5d71-41bc-8fec-8f09298258d4" providerId="ADAL" clId="{689FFCF3-C41B-465D-9CE1-BDE4E972FD80}" dt="2026-04-14T20:38:09.254" v="1638" actId="1076"/>
          <ac:spMkLst>
            <pc:docMk/>
            <pc:sldMk cId="0" sldId="585"/>
            <ac:spMk id="8" creationId="{9D9950E7-5E40-AC39-05DA-5BA60D62FAB2}"/>
          </ac:spMkLst>
        </pc:spChg>
        <pc:spChg chg="add mod">
          <ac:chgData name="Osborn, Andrea (CFIA/ACIA)" userId="016df1cd-5d71-41bc-8fec-8f09298258d4" providerId="ADAL" clId="{689FFCF3-C41B-465D-9CE1-BDE4E972FD80}" dt="2026-04-14T20:38:41.773" v="1642" actId="1076"/>
          <ac:spMkLst>
            <pc:docMk/>
            <pc:sldMk cId="0" sldId="585"/>
            <ac:spMk id="9" creationId="{6AE39E71-F268-CFC9-550F-337CF72E741E}"/>
          </ac:spMkLst>
        </pc:spChg>
        <pc:spChg chg="add mod">
          <ac:chgData name="Osborn, Andrea (CFIA/ACIA)" userId="016df1cd-5d71-41bc-8fec-8f09298258d4" providerId="ADAL" clId="{689FFCF3-C41B-465D-9CE1-BDE4E972FD80}" dt="2026-04-14T23:10:51.751" v="1773" actId="1076"/>
          <ac:spMkLst>
            <pc:docMk/>
            <pc:sldMk cId="0" sldId="585"/>
            <ac:spMk id="10" creationId="{522B6C6B-20FB-6575-F766-0F62AF236A38}"/>
          </ac:spMkLst>
        </pc:spChg>
        <pc:spChg chg="add mod">
          <ac:chgData name="Osborn, Andrea (CFIA/ACIA)" userId="016df1cd-5d71-41bc-8fec-8f09298258d4" providerId="ADAL" clId="{689FFCF3-C41B-465D-9CE1-BDE4E972FD80}" dt="2026-04-14T20:38:56.421" v="1646" actId="1076"/>
          <ac:spMkLst>
            <pc:docMk/>
            <pc:sldMk cId="0" sldId="585"/>
            <ac:spMk id="11" creationId="{F0551D85-3968-BC54-9C9D-9F08561E3BF9}"/>
          </ac:spMkLst>
        </pc:spChg>
        <pc:spChg chg="add mod">
          <ac:chgData name="Osborn, Andrea (CFIA/ACIA)" userId="016df1cd-5d71-41bc-8fec-8f09298258d4" providerId="ADAL" clId="{689FFCF3-C41B-465D-9CE1-BDE4E972FD80}" dt="2026-04-14T20:39:02.284" v="1648" actId="1076"/>
          <ac:spMkLst>
            <pc:docMk/>
            <pc:sldMk cId="0" sldId="585"/>
            <ac:spMk id="12" creationId="{59C56784-74B1-03DF-7AC3-CAFCD560E3FC}"/>
          </ac:spMkLst>
        </pc:spChg>
        <pc:spChg chg="add mod">
          <ac:chgData name="Osborn, Andrea (CFIA/ACIA)" userId="016df1cd-5d71-41bc-8fec-8f09298258d4" providerId="ADAL" clId="{689FFCF3-C41B-465D-9CE1-BDE4E972FD80}" dt="2026-04-14T20:39:10.508" v="1650" actId="1076"/>
          <ac:spMkLst>
            <pc:docMk/>
            <pc:sldMk cId="0" sldId="585"/>
            <ac:spMk id="13" creationId="{43FFC621-F166-0725-2D54-F97C349EFCA9}"/>
          </ac:spMkLst>
        </pc:spChg>
        <pc:spChg chg="add mod">
          <ac:chgData name="Osborn, Andrea (CFIA/ACIA)" userId="016df1cd-5d71-41bc-8fec-8f09298258d4" providerId="ADAL" clId="{689FFCF3-C41B-465D-9CE1-BDE4E972FD80}" dt="2026-04-14T20:41:45.869" v="1656" actId="1076"/>
          <ac:spMkLst>
            <pc:docMk/>
            <pc:sldMk cId="0" sldId="585"/>
            <ac:spMk id="14" creationId="{F8957FBB-FCB7-2FD3-F5F1-F8705B829399}"/>
          </ac:spMkLst>
        </pc:spChg>
        <pc:spChg chg="add mod">
          <ac:chgData name="Osborn, Andrea (CFIA/ACIA)" userId="016df1cd-5d71-41bc-8fec-8f09298258d4" providerId="ADAL" clId="{689FFCF3-C41B-465D-9CE1-BDE4E972FD80}" dt="2026-04-14T20:41:52.308" v="1658" actId="1076"/>
          <ac:spMkLst>
            <pc:docMk/>
            <pc:sldMk cId="0" sldId="585"/>
            <ac:spMk id="15" creationId="{C60565D9-79DC-3F03-D5E7-1CED5C062E1D}"/>
          </ac:spMkLst>
        </pc:spChg>
        <pc:spChg chg="add mod">
          <ac:chgData name="Osborn, Andrea (CFIA/ACIA)" userId="016df1cd-5d71-41bc-8fec-8f09298258d4" providerId="ADAL" clId="{689FFCF3-C41B-465D-9CE1-BDE4E972FD80}" dt="2026-04-14T20:42:24.204" v="1685" actId="1076"/>
          <ac:spMkLst>
            <pc:docMk/>
            <pc:sldMk cId="0" sldId="585"/>
            <ac:spMk id="16" creationId="{27B17523-7B26-3089-859A-0B779FAC6AEA}"/>
          </ac:spMkLst>
        </pc:spChg>
      </pc:sldChg>
      <pc:sldChg chg="modSp add mod">
        <pc:chgData name="Osborn, Andrea (CFIA/ACIA)" userId="016df1cd-5d71-41bc-8fec-8f09298258d4" providerId="ADAL" clId="{689FFCF3-C41B-465D-9CE1-BDE4E972FD80}" dt="2026-04-13T22:12:31.340" v="1423" actId="207"/>
        <pc:sldMkLst>
          <pc:docMk/>
          <pc:sldMk cId="831736893" sldId="586"/>
        </pc:sldMkLst>
        <pc:spChg chg="mod">
          <ac:chgData name="Osborn, Andrea (CFIA/ACIA)" userId="016df1cd-5d71-41bc-8fec-8f09298258d4" providerId="ADAL" clId="{689FFCF3-C41B-465D-9CE1-BDE4E972FD80}" dt="2026-04-09T18:36:01.713" v="394" actId="20577"/>
          <ac:spMkLst>
            <pc:docMk/>
            <pc:sldMk cId="831736893" sldId="586"/>
            <ac:spMk id="11" creationId="{1ECAA0A6-EC2A-6AC8-62D0-3400FDE07426}"/>
          </ac:spMkLst>
        </pc:spChg>
        <pc:spChg chg="mod">
          <ac:chgData name="Osborn, Andrea (CFIA/ACIA)" userId="016df1cd-5d71-41bc-8fec-8f09298258d4" providerId="ADAL" clId="{689FFCF3-C41B-465D-9CE1-BDE4E972FD80}" dt="2026-04-13T22:12:31.340" v="1423" actId="207"/>
          <ac:spMkLst>
            <pc:docMk/>
            <pc:sldMk cId="831736893" sldId="586"/>
            <ac:spMk id="17" creationId="{162C1691-825E-1550-612E-8F3800E52005}"/>
          </ac:spMkLst>
        </pc:spChg>
      </pc:sldChg>
      <pc:sldChg chg="addSp delSp modSp new mod ord modClrScheme chgLayout">
        <pc:chgData name="Osborn, Andrea (CFIA/ACIA)" userId="016df1cd-5d71-41bc-8fec-8f09298258d4" providerId="ADAL" clId="{689FFCF3-C41B-465D-9CE1-BDE4E972FD80}" dt="2026-04-13T21:27:52.605" v="1279" actId="14100"/>
        <pc:sldMkLst>
          <pc:docMk/>
          <pc:sldMk cId="1616378450" sldId="587"/>
        </pc:sldMkLst>
        <pc:spChg chg="mod ord">
          <ac:chgData name="Osborn, Andrea (CFIA/ACIA)" userId="016df1cd-5d71-41bc-8fec-8f09298258d4" providerId="ADAL" clId="{689FFCF3-C41B-465D-9CE1-BDE4E972FD80}" dt="2026-04-13T21:24:02.382" v="1265" actId="14100"/>
          <ac:spMkLst>
            <pc:docMk/>
            <pc:sldMk cId="1616378450" sldId="587"/>
            <ac:spMk id="2" creationId="{6D3BA0DD-8ABC-9BB3-67EA-F7C3217CDBC2}"/>
          </ac:spMkLst>
        </pc:spChg>
        <pc:spChg chg="mod ord">
          <ac:chgData name="Osborn, Andrea (CFIA/ACIA)" userId="016df1cd-5d71-41bc-8fec-8f09298258d4" providerId="ADAL" clId="{689FFCF3-C41B-465D-9CE1-BDE4E972FD80}" dt="2026-04-13T21:27:52.605" v="1279" actId="14100"/>
          <ac:spMkLst>
            <pc:docMk/>
            <pc:sldMk cId="1616378450" sldId="587"/>
            <ac:spMk id="3" creationId="{5FBA7422-3650-895E-F1B2-628CFFA242F5}"/>
          </ac:spMkLst>
        </pc:spChg>
        <pc:spChg chg="mod ord">
          <ac:chgData name="Osborn, Andrea (CFIA/ACIA)" userId="016df1cd-5d71-41bc-8fec-8f09298258d4" providerId="ADAL" clId="{689FFCF3-C41B-465D-9CE1-BDE4E972FD80}" dt="2026-04-09T19:13:52.980" v="746" actId="700"/>
          <ac:spMkLst>
            <pc:docMk/>
            <pc:sldMk cId="1616378450" sldId="587"/>
            <ac:spMk id="5" creationId="{898B51A8-2FD9-EC0E-C68A-45EF1ED60D6C}"/>
          </ac:spMkLst>
        </pc:spChg>
        <pc:picChg chg="add mod ord">
          <ac:chgData name="Osborn, Andrea (CFIA/ACIA)" userId="016df1cd-5d71-41bc-8fec-8f09298258d4" providerId="ADAL" clId="{689FFCF3-C41B-465D-9CE1-BDE4E972FD80}" dt="2026-04-13T21:27:49.737" v="1278" actId="1076"/>
          <ac:picMkLst>
            <pc:docMk/>
            <pc:sldMk cId="1616378450" sldId="587"/>
            <ac:picMk id="7" creationId="{0231F1D2-B215-05B7-00AA-88BB06FA9B11}"/>
          </ac:picMkLst>
        </pc:picChg>
      </pc:sldChg>
      <pc:sldChg chg="add">
        <pc:chgData name="Osborn, Andrea (CFIA/ACIA)" userId="016df1cd-5d71-41bc-8fec-8f09298258d4" providerId="ADAL" clId="{689FFCF3-C41B-465D-9CE1-BDE4E972FD80}" dt="2026-04-13T21:27:15.792" v="1270"/>
        <pc:sldMkLst>
          <pc:docMk/>
          <pc:sldMk cId="0" sldId="588"/>
        </pc:sldMkLst>
      </pc:sldChg>
      <pc:sldChg chg="modSp add mod modNotesTx">
        <pc:chgData name="Osborn, Andrea (CFIA/ACIA)" userId="016df1cd-5d71-41bc-8fec-8f09298258d4" providerId="ADAL" clId="{689FFCF3-C41B-465D-9CE1-BDE4E972FD80}" dt="2026-04-14T23:20:43.092" v="1784" actId="20577"/>
        <pc:sldMkLst>
          <pc:docMk/>
          <pc:sldMk cId="0" sldId="593"/>
        </pc:sldMkLst>
        <pc:spChg chg="mod">
          <ac:chgData name="Osborn, Andrea (CFIA/ACIA)" userId="016df1cd-5d71-41bc-8fec-8f09298258d4" providerId="ADAL" clId="{689FFCF3-C41B-465D-9CE1-BDE4E972FD80}" dt="2026-04-14T22:47:01.272" v="1687" actId="113"/>
          <ac:spMkLst>
            <pc:docMk/>
            <pc:sldMk cId="0" sldId="593"/>
            <ac:spMk id="43011" creationId="{E4E5519A-94F4-D9F5-F722-13B96A03361A}"/>
          </ac:spMkLst>
        </pc:spChg>
        <pc:spChg chg="mod">
          <ac:chgData name="Osborn, Andrea (CFIA/ACIA)" userId="016df1cd-5d71-41bc-8fec-8f09298258d4" providerId="ADAL" clId="{689FFCF3-C41B-465D-9CE1-BDE4E972FD80}" dt="2026-04-14T23:20:43.092" v="1784" actId="20577"/>
          <ac:spMkLst>
            <pc:docMk/>
            <pc:sldMk cId="0" sldId="593"/>
            <ac:spMk id="43012" creationId="{BFE10E4F-C062-86AD-57A6-BE5FD8691BF7}"/>
          </ac:spMkLst>
        </pc:spChg>
      </pc:sldChg>
      <pc:sldChg chg="modSp add mod">
        <pc:chgData name="Osborn, Andrea (CFIA/ACIA)" userId="016df1cd-5d71-41bc-8fec-8f09298258d4" providerId="ADAL" clId="{689FFCF3-C41B-465D-9CE1-BDE4E972FD80}" dt="2026-04-14T22:52:49.017" v="1771" actId="14100"/>
        <pc:sldMkLst>
          <pc:docMk/>
          <pc:sldMk cId="0" sldId="594"/>
        </pc:sldMkLst>
        <pc:spChg chg="mod">
          <ac:chgData name="Osborn, Andrea (CFIA/ACIA)" userId="016df1cd-5d71-41bc-8fec-8f09298258d4" providerId="ADAL" clId="{689FFCF3-C41B-465D-9CE1-BDE4E972FD80}" dt="2026-04-14T22:52:49.017" v="1771" actId="14100"/>
          <ac:spMkLst>
            <pc:docMk/>
            <pc:sldMk cId="0" sldId="594"/>
            <ac:spMk id="4" creationId="{A738339A-8929-7786-841A-B3CA2A8A8307}"/>
          </ac:spMkLst>
        </pc:spChg>
        <pc:spChg chg="mod">
          <ac:chgData name="Osborn, Andrea (CFIA/ACIA)" userId="016df1cd-5d71-41bc-8fec-8f09298258d4" providerId="ADAL" clId="{689FFCF3-C41B-465D-9CE1-BDE4E972FD80}" dt="2026-04-14T22:50:56.591" v="1702" actId="20577"/>
          <ac:spMkLst>
            <pc:docMk/>
            <pc:sldMk cId="0" sldId="594"/>
            <ac:spMk id="45059" creationId="{D0C49CDE-3BD6-3E19-EE2F-E4A9489C3F9F}"/>
          </ac:spMkLst>
        </pc:spChg>
      </pc:sldChg>
      <pc:sldChg chg="add">
        <pc:chgData name="Osborn, Andrea (CFIA/ACIA)" userId="016df1cd-5d71-41bc-8fec-8f09298258d4" providerId="ADAL" clId="{689FFCF3-C41B-465D-9CE1-BDE4E972FD80}" dt="2026-04-13T21:27:15.792" v="1270"/>
        <pc:sldMkLst>
          <pc:docMk/>
          <pc:sldMk cId="0" sldId="595"/>
        </pc:sldMkLst>
      </pc:sldChg>
      <pc:sldChg chg="add">
        <pc:chgData name="Osborn, Andrea (CFIA/ACIA)" userId="016df1cd-5d71-41bc-8fec-8f09298258d4" providerId="ADAL" clId="{689FFCF3-C41B-465D-9CE1-BDE4E972FD80}" dt="2026-04-13T21:27:15.792" v="1270"/>
        <pc:sldMkLst>
          <pc:docMk/>
          <pc:sldMk cId="0" sldId="596"/>
        </pc:sldMkLst>
      </pc:sldChg>
      <pc:sldChg chg="modSp add mod modNotesTx">
        <pc:chgData name="Osborn, Andrea (CFIA/ACIA)" userId="016df1cd-5d71-41bc-8fec-8f09298258d4" providerId="ADAL" clId="{689FFCF3-C41B-465D-9CE1-BDE4E972FD80}" dt="2026-04-14T23:07:55.264" v="1772" actId="20577"/>
        <pc:sldMkLst>
          <pc:docMk/>
          <pc:sldMk cId="0" sldId="597"/>
        </pc:sldMkLst>
        <pc:graphicFrameChg chg="modGraphic">
          <ac:chgData name="Osborn, Andrea (CFIA/ACIA)" userId="016df1cd-5d71-41bc-8fec-8f09298258d4" providerId="ADAL" clId="{689FFCF3-C41B-465D-9CE1-BDE4E972FD80}" dt="2026-04-14T20:41:03.181" v="1654" actId="113"/>
          <ac:graphicFrameMkLst>
            <pc:docMk/>
            <pc:sldMk cId="0" sldId="597"/>
            <ac:graphicFrameMk id="6" creationId="{9AB9E054-0DDC-DD0A-B4BA-C70A902F85B3}"/>
          </ac:graphicFrameMkLst>
        </pc:graphicFrameChg>
      </pc:sldChg>
    </pc:docChg>
  </pc:docChgLst>
  <pc:docChgLst>
    <pc:chgData name="Murray Gillies" userId="S::mgillies@animalhealthcanada.ca::1cd6b1ce-44ca-4ba9-a610-e2ff726d2f20" providerId="AD" clId="Web-{B27629D7-11EC-3AE8-5A67-69DA1ED75F28}"/>
    <pc:docChg chg="modSld">
      <pc:chgData name="Murray Gillies" userId="S::mgillies@animalhealthcanada.ca::1cd6b1ce-44ca-4ba9-a610-e2ff726d2f20" providerId="AD" clId="Web-{B27629D7-11EC-3AE8-5A67-69DA1ED75F28}" dt="2026-04-21T16:17:59.182" v="9" actId="20577"/>
      <pc:docMkLst>
        <pc:docMk/>
      </pc:docMkLst>
      <pc:sldChg chg="modSp modNotes">
        <pc:chgData name="Murray Gillies" userId="S::mgillies@animalhealthcanada.ca::1cd6b1ce-44ca-4ba9-a610-e2ff726d2f20" providerId="AD" clId="Web-{B27629D7-11EC-3AE8-5A67-69DA1ED75F28}" dt="2026-04-21T16:17:08.198" v="6"/>
        <pc:sldMkLst>
          <pc:docMk/>
          <pc:sldMk cId="0" sldId="468"/>
        </pc:sldMkLst>
        <pc:spChg chg="mod">
          <ac:chgData name="Murray Gillies" userId="S::mgillies@animalhealthcanada.ca::1cd6b1ce-44ca-4ba9-a610-e2ff726d2f20" providerId="AD" clId="Web-{B27629D7-11EC-3AE8-5A67-69DA1ED75F28}" dt="2026-04-21T16:17:03.401" v="5" actId="20577"/>
          <ac:spMkLst>
            <pc:docMk/>
            <pc:sldMk cId="0" sldId="468"/>
            <ac:spMk id="4" creationId="{76A800DC-1E24-CB00-3D73-121C17CCDBF9}"/>
          </ac:spMkLst>
        </pc:spChg>
      </pc:sldChg>
      <pc:sldChg chg="modSp">
        <pc:chgData name="Murray Gillies" userId="S::mgillies@animalhealthcanada.ca::1cd6b1ce-44ca-4ba9-a610-e2ff726d2f20" providerId="AD" clId="Web-{B27629D7-11EC-3AE8-5A67-69DA1ED75F28}" dt="2026-04-21T16:17:45.057" v="7" actId="14100"/>
        <pc:sldMkLst>
          <pc:docMk/>
          <pc:sldMk cId="0" sldId="512"/>
        </pc:sldMkLst>
        <pc:picChg chg="mod">
          <ac:chgData name="Murray Gillies" userId="S::mgillies@animalhealthcanada.ca::1cd6b1ce-44ca-4ba9-a610-e2ff726d2f20" providerId="AD" clId="Web-{B27629D7-11EC-3AE8-5A67-69DA1ED75F28}" dt="2026-04-21T16:17:45.057" v="7" actId="14100"/>
          <ac:picMkLst>
            <pc:docMk/>
            <pc:sldMk cId="0" sldId="512"/>
            <ac:picMk id="9" creationId="{A7D76188-DE1E-CF53-4A42-C4110A3159BE}"/>
          </ac:picMkLst>
        </pc:picChg>
      </pc:sldChg>
      <pc:sldChg chg="modNotes">
        <pc:chgData name="Murray Gillies" userId="S::mgillies@animalhealthcanada.ca::1cd6b1ce-44ca-4ba9-a610-e2ff726d2f20" providerId="AD" clId="Web-{B27629D7-11EC-3AE8-5A67-69DA1ED75F28}" dt="2026-04-21T16:16:25.557" v="0"/>
        <pc:sldMkLst>
          <pc:docMk/>
          <pc:sldMk cId="1357019212" sldId="576"/>
        </pc:sldMkLst>
      </pc:sldChg>
      <pc:sldChg chg="modNotes">
        <pc:chgData name="Murray Gillies" userId="S::mgillies@animalhealthcanada.ca::1cd6b1ce-44ca-4ba9-a610-e2ff726d2f20" providerId="AD" clId="Web-{B27629D7-11EC-3AE8-5A67-69DA1ED75F28}" dt="2026-04-21T16:17:08.198" v="6"/>
        <pc:sldMkLst>
          <pc:docMk/>
          <pc:sldMk cId="0" sldId="585"/>
        </pc:sldMkLst>
      </pc:sldChg>
      <pc:sldChg chg="modSp">
        <pc:chgData name="Murray Gillies" userId="S::mgillies@animalhealthcanada.ca::1cd6b1ce-44ca-4ba9-a610-e2ff726d2f20" providerId="AD" clId="Web-{B27629D7-11EC-3AE8-5A67-69DA1ED75F28}" dt="2026-04-21T16:17:59.182" v="9" actId="20577"/>
        <pc:sldMkLst>
          <pc:docMk/>
          <pc:sldMk cId="1616378450" sldId="587"/>
        </pc:sldMkLst>
        <pc:spChg chg="mod">
          <ac:chgData name="Murray Gillies" userId="S::mgillies@animalhealthcanada.ca::1cd6b1ce-44ca-4ba9-a610-e2ff726d2f20" providerId="AD" clId="Web-{B27629D7-11EC-3AE8-5A67-69DA1ED75F28}" dt="2026-04-21T16:17:59.182" v="9" actId="20577"/>
          <ac:spMkLst>
            <pc:docMk/>
            <pc:sldMk cId="1616378450" sldId="587"/>
            <ac:spMk id="3" creationId="{5FBA7422-3650-895E-F1B2-628CFFA242F5}"/>
          </ac:spMkLst>
        </pc:spChg>
      </pc:sldChg>
      <pc:sldChg chg="modSp modNotes">
        <pc:chgData name="Murray Gillies" userId="S::mgillies@animalhealthcanada.ca::1cd6b1ce-44ca-4ba9-a610-e2ff726d2f20" providerId="AD" clId="Web-{B27629D7-11EC-3AE8-5A67-69DA1ED75F28}" dt="2026-04-21T16:17:08.198" v="6"/>
        <pc:sldMkLst>
          <pc:docMk/>
          <pc:sldMk cId="0" sldId="593"/>
        </pc:sldMkLst>
        <pc:spChg chg="mod">
          <ac:chgData name="Murray Gillies" userId="S::mgillies@animalhealthcanada.ca::1cd6b1ce-44ca-4ba9-a610-e2ff726d2f20" providerId="AD" clId="Web-{B27629D7-11EC-3AE8-5A67-69DA1ED75F28}" dt="2026-04-21T16:17:08.198" v="6"/>
          <ac:spMkLst>
            <pc:docMk/>
            <pc:sldMk cId="0" sldId="593"/>
            <ac:spMk id="43011" creationId="{E4E5519A-94F4-D9F5-F722-13B96A03361A}"/>
          </ac:spMkLst>
        </pc:spChg>
        <pc:spChg chg="mod">
          <ac:chgData name="Murray Gillies" userId="S::mgillies@animalhealthcanada.ca::1cd6b1ce-44ca-4ba9-a610-e2ff726d2f20" providerId="AD" clId="Web-{B27629D7-11EC-3AE8-5A67-69DA1ED75F28}" dt="2026-04-21T16:17:08.198" v="6"/>
          <ac:spMkLst>
            <pc:docMk/>
            <pc:sldMk cId="0" sldId="593"/>
            <ac:spMk id="43012" creationId="{BFE10E4F-C062-86AD-57A6-BE5FD8691BF7}"/>
          </ac:spMkLst>
        </pc:spChg>
      </pc:sldChg>
      <pc:sldChg chg="modSp modNotes">
        <pc:chgData name="Murray Gillies" userId="S::mgillies@animalhealthcanada.ca::1cd6b1ce-44ca-4ba9-a610-e2ff726d2f20" providerId="AD" clId="Web-{B27629D7-11EC-3AE8-5A67-69DA1ED75F28}" dt="2026-04-21T16:17:08.198" v="6"/>
        <pc:sldMkLst>
          <pc:docMk/>
          <pc:sldMk cId="0" sldId="594"/>
        </pc:sldMkLst>
        <pc:spChg chg="mod">
          <ac:chgData name="Murray Gillies" userId="S::mgillies@animalhealthcanada.ca::1cd6b1ce-44ca-4ba9-a610-e2ff726d2f20" providerId="AD" clId="Web-{B27629D7-11EC-3AE8-5A67-69DA1ED75F28}" dt="2026-04-21T16:17:08.198" v="6"/>
          <ac:spMkLst>
            <pc:docMk/>
            <pc:sldMk cId="0" sldId="594"/>
            <ac:spMk id="45059" creationId="{D0C49CDE-3BD6-3E19-EE2F-E4A9489C3F9F}"/>
          </ac:spMkLst>
        </pc:spChg>
      </pc:sldChg>
      <pc:sldChg chg="modNotes">
        <pc:chgData name="Murray Gillies" userId="S::mgillies@animalhealthcanada.ca::1cd6b1ce-44ca-4ba9-a610-e2ff726d2f20" providerId="AD" clId="Web-{B27629D7-11EC-3AE8-5A67-69DA1ED75F28}" dt="2026-04-21T16:17:08.198" v="6"/>
        <pc:sldMkLst>
          <pc:docMk/>
          <pc:sldMk cId="0" sldId="59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F67F6BD8-1A18-4180-A3DF-28807FE1821A}" type="datetimeFigureOut">
              <a:rPr lang="en-US"/>
              <a:t>4/21/2026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Modifier les styles de texte principaux</a:t>
            </a:r>
          </a:p>
          <a:p>
            <a:pPr lvl="1"/>
            <a:r>
              <a:rPr lang="en-US" noProof="0"/>
              <a:t>Deuxième niveau</a:t>
            </a:r>
          </a:p>
          <a:p>
            <a:pPr lvl="2"/>
            <a:r>
              <a:rPr lang="en-US" noProof="0"/>
              <a:t>Troisième niveau</a:t>
            </a:r>
          </a:p>
          <a:p>
            <a:pPr lvl="3"/>
            <a:r>
              <a:rPr lang="en-US" noProof="0"/>
              <a:t>Quatrième niveau</a:t>
            </a:r>
          </a:p>
          <a:p>
            <a:pPr lvl="4"/>
            <a:r>
              <a:rPr lang="en-US" noProof="0"/>
              <a:t>Cinquième niveau</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ACF894DF-86D1-411C-9BC2-D3E9C3EA92A3}" type="slidenum">
              <a:rPr lang="en-US"/>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6649813-F59C-4C61-9890-20F019F245F2}" type="slidenum">
              <a:rPr lang="en-US" altLang="en-US" smtClean="0">
                <a:solidFill>
                  <a:srgbClr val="000000"/>
                </a:solidFill>
              </a:rPr>
              <a:t>1</a:t>
            </a:fld>
            <a:endParaRPr lang="en-US" altLang="en-US">
              <a:solidFill>
                <a:srgbClr val="000000"/>
              </a:solidFill>
            </a:endParaRPr>
          </a:p>
        </p:txBody>
      </p:sp>
    </p:spTree>
    <p:extLst>
      <p:ext uri="{BB962C8B-B14F-4D97-AF65-F5344CB8AC3E}">
        <p14:creationId xmlns:p14="http://schemas.microsoft.com/office/powerpoint/2010/main" val="29094905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B2DFF463-8144-FFD3-0C69-EE996A04A1D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DE955058-8B43-F518-9420-255FDA5E180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dirty="0"/>
              <a:t>Turquie – 50 cas de SAT-1 ont été signalés depuis le début de l'année (données ADIS).</a:t>
            </a:r>
          </a:p>
        </p:txBody>
      </p:sp>
      <p:sp>
        <p:nvSpPr>
          <p:cNvPr id="41988" name="Slide Number Placeholder 3">
            <a:extLst>
              <a:ext uri="{FF2B5EF4-FFF2-40B4-BE49-F238E27FC236}">
                <a16:creationId xmlns:a16="http://schemas.microsoft.com/office/drawing/2014/main" id="{A8B3C46D-9E68-BBB6-6247-80FFB766B4A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FE4D879D-4FA7-4604-98F6-54C946AF4635}" type="slidenum">
              <a:rPr lang="en-US" altLang="en-US" smtClean="0"/>
              <a:t>11</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8AFABA6B-9606-E203-4DCC-1E9DFA0B2A2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a:extLst>
              <a:ext uri="{FF2B5EF4-FFF2-40B4-BE49-F238E27FC236}">
                <a16:creationId xmlns:a16="http://schemas.microsoft.com/office/drawing/2014/main" id="{F9248D73-CC95-E462-BDD5-0AEE3B53776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dirty="0"/>
              <a:t>On ignore s'il y a eu d'autres cas dans les régions turques</a:t>
            </a:r>
          </a:p>
          <a:p>
            <a:endParaRPr lang="en-CA" altLang="en-US" b="1" dirty="0"/>
          </a:p>
          <a:p>
            <a:r>
              <a:rPr lang="en-CA" altLang="en-US" b="1" dirty="0"/>
              <a:t>Chypre - La deuxième phase de vaccination a atteint 67 % du cheptel bovin, tandis que la couverture chez les ovins et les caprins s'élève à 44 </a:t>
            </a:r>
            <a:r>
              <a:rPr lang="en-CA" altLang="en-US" dirty="0"/>
              <a:t>%.</a:t>
            </a:r>
          </a:p>
          <a:p>
            <a:r>
              <a:rPr lang="en-CA" altLang="en-US" dirty="0"/>
              <a:t>Dans les élevages porcins situés dans les zones infectées, la vaccination a atteint 84 % des animaux.</a:t>
            </a:r>
          </a:p>
          <a:p>
            <a:pPr lvl="1"/>
            <a:endParaRPr lang="en-CA" altLang="en-US" dirty="0"/>
          </a:p>
          <a:p>
            <a:pPr lvl="1"/>
            <a:r>
              <a:rPr lang="en-CA" altLang="en-US" dirty="0"/>
              <a:t>Chypre doit respecter les règles d'abattage massif imposées par l'UE pour la fièvre aphteuse, malgré les demandes d'exemption des éleveurs, car tout écart pourrait compromettre l'accès du pays au marché unique de l'UE</a:t>
            </a:r>
          </a:p>
          <a:p>
            <a:pPr lvl="1"/>
            <a:endParaRPr lang="en-CA" altLang="en-US" dirty="0"/>
          </a:p>
          <a:p>
            <a:pPr lvl="1"/>
            <a:r>
              <a:rPr lang="en-CA" altLang="en-US" dirty="0"/>
              <a:t>Les scientifiques chypriotes avertissent que la petite race bovine indigène unique de l'île est gravement menacée par la fièvre aphteuse, et exhortent les autorités à donner la priorité à la vaccination et à éviter l'abattage massif qui pourrait entraîner une perte génétique irréversible et menacer la survie de la race </a:t>
            </a:r>
          </a:p>
          <a:p>
            <a:endParaRPr lang="en-CA" altLang="en-US" dirty="0"/>
          </a:p>
          <a:p>
            <a:r>
              <a:rPr lang="en-CA" altLang="en-US" dirty="0"/>
              <a:t>La présence d’anticorps avant la détection clinique indique une circulation silencieuse du virus pendant plusieurs semaines, permettant une transmission et une propagation non détectées dans de multiples exploitations. Ce retard de détection, associé à la forte contagiosité du virus de la fièvre aphteuse (FMDV), a permis une transmission rapide dans les régions densément peuplées du nord de Lesbos</a:t>
            </a:r>
          </a:p>
          <a:p>
            <a:endParaRPr lang="en-CA" altLang="en-US" dirty="0"/>
          </a:p>
          <a:p>
            <a:r>
              <a:rPr lang="en-CA" altLang="en-US" dirty="0"/>
              <a:t>La stratégie de lutte de la Grèce repose sur l’éradication de l’ensemble des troupeaux touchés, la mise en place de restrictions strictes de déplacement, la création de zones de protection et de surveillance, la désinfection minutieuse des locaux et des équipements, et la garantie d’une traçabilité totale des mouvements d’animaux. Elle maintient également une interdiction de vaccination afin de conserver son statut « indemne de maladie » pour le commerce international. Cette approche repose entièrement sur l’abattage et les mesures de biosécurité, laissant le cheptel sans protection immunologique et vulnérable à l’infection.</a:t>
            </a:r>
          </a:p>
        </p:txBody>
      </p:sp>
      <p:sp>
        <p:nvSpPr>
          <p:cNvPr id="44036" name="Slide Number Placeholder 3">
            <a:extLst>
              <a:ext uri="{FF2B5EF4-FFF2-40B4-BE49-F238E27FC236}">
                <a16:creationId xmlns:a16="http://schemas.microsoft.com/office/drawing/2014/main" id="{5DDDF8CA-9512-21D6-A45B-2E9F1962E1E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6F4A6953-CE8D-4531-8827-91026B4322B9}" type="slidenum">
              <a:rPr lang="en-US" altLang="en-US" smtClean="0"/>
              <a:t>12</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427FB1E2-017C-F812-0D24-BB4D6514042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a:extLst>
              <a:ext uri="{FF2B5EF4-FFF2-40B4-BE49-F238E27FC236}">
                <a16:creationId xmlns:a16="http://schemas.microsoft.com/office/drawing/2014/main" id="{E5E4BEAD-58A2-A668-0594-D28A56328CE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dirty="0"/>
              <a:t>La Chine a confirmé 219 cas de fièvre aphteuse de sérotype SAT-1 au sein de deux troupeaux, totalisant 6 229 bovins, dans la province du Gansu et la région autonome ouïghoure du Xinjiang. C'est la première fois que le sérotype SAT-1 est signalé en Chine et les vaccins nationaux actuels n'offrent aucune protection croisée contre cette souche. </a:t>
            </a:r>
          </a:p>
          <a:p>
            <a:endParaRPr lang="en-CA" altLang="en-US" dirty="0"/>
          </a:p>
          <a:p>
            <a:r>
              <a:rPr lang="en-CA" altLang="en-US" dirty="0"/>
              <a:t>La Palestine a signalé son premier cas de fièvre aphteuse SAT-1 sur son territoire début avril. Un cas a été signalé au sein d'un groupe de quatre bovins en Cisjordanie, à la frontière avec Israël. </a:t>
            </a:r>
          </a:p>
          <a:p>
            <a:endParaRPr lang="en-CA" altLang="en-US" dirty="0"/>
          </a:p>
          <a:p>
            <a:r>
              <a:rPr lang="en-CA" altLang="en-US" dirty="0"/>
              <a:t> Israël a signalé son premier cas de fièvre aphteuse de sérotype SAT-1 sur son territoire fin janvier. Le cas a été signalé chez des veaux d'engraissement issus de bovins de boucherie élevés en plein air. Avant l'apparition du cas, le troupeau avait été vacciné contre le sérotype O et l'a désormais également été contre le SAT-1. Le 29 janvier 2026, trois cas de fièvre aphteuse de sérotype SAT-1 ont été signalés pour la première fois chez des bovins et des chèvres dans la région des hauteurs du Golan. </a:t>
            </a:r>
          </a:p>
          <a:p>
            <a:endParaRPr lang="en-CA" altLang="en-US" dirty="0"/>
          </a:p>
          <a:p>
            <a:r>
              <a:rPr lang="en-CA" altLang="en-US" dirty="0"/>
              <a:t>Le 5 mars 2026, 20 bovins infectés ont été découverts près des réserves naturelles de Nahal Tavor et Yissachar en Basse Galilée, avec des signes de propagation à la faune sauvage, dont deux décès parmi les gazelles des montagnes</a:t>
            </a:r>
          </a:p>
        </p:txBody>
      </p:sp>
      <p:sp>
        <p:nvSpPr>
          <p:cNvPr id="46084" name="Slide Number Placeholder 3">
            <a:extLst>
              <a:ext uri="{FF2B5EF4-FFF2-40B4-BE49-F238E27FC236}">
                <a16:creationId xmlns:a16="http://schemas.microsoft.com/office/drawing/2014/main" id="{BB71879C-9B4B-CB20-7732-3AAD6B3FFD0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6DC50E77-B082-4B2D-8C6B-C13BAC58501D}" type="slidenum">
              <a:rPr lang="en-US" altLang="en-US" smtClean="0"/>
              <a:t>13</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F5F79D11-ADD2-5225-9504-012C02222B8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a:extLst>
              <a:ext uri="{FF2B5EF4-FFF2-40B4-BE49-F238E27FC236}">
                <a16:creationId xmlns:a16="http://schemas.microsoft.com/office/drawing/2014/main" id="{106DE75D-A11A-C59F-8AAF-65B4B28C318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a:t>Le président Poutine a signé un décret visant à réformer le secteur russe des vaccins vétérinaires, regroupant les producteurs publics au sein d'une seule entité à la suite d'épidémies touchant le bétail, d'abattages massifs et de troubles parmi les agriculteurs </a:t>
            </a:r>
          </a:p>
          <a:p>
            <a:r>
              <a:rPr lang="en-CA" altLang="en-US"/>
              <a:t>Le Kazakhstan a interdit les importations de blé fourrager en provenance de Russie après qu’une épidémie touchant le bétail dans plusieurs régions russes limitrophes du Kazakhstan a entraîné un abattage massif de bétail </a:t>
            </a:r>
          </a:p>
          <a:p>
            <a:r>
              <a:rPr lang="en-CA" altLang="en-US"/>
              <a:t>	</a:t>
            </a:r>
          </a:p>
          <a:p>
            <a:endParaRPr lang="en-CA" altLang="en-US"/>
          </a:p>
          <a:p>
            <a:endParaRPr lang="en-CA" altLang="en-US"/>
          </a:p>
          <a:p>
            <a:r>
              <a:rPr lang="en-CA" altLang="en-US"/>
              <a:t>Le 1er avril 2026, les médias ont fait état de mortalité bovine dans deux districts de la province de Mary, à Turkmenkala et Yoleten (</a:t>
            </a:r>
            <a:r>
              <a:rPr lang="en-CA" altLang="en-US" i="1"/>
              <a:t>voir la zone en pointillés rouges sur la carte 2b</a:t>
            </a:r>
            <a:r>
              <a:rPr lang="en-CA" altLang="en-US"/>
              <a:t>). </a:t>
            </a:r>
          </a:p>
          <a:p>
            <a:r>
              <a:rPr lang="en-CA" altLang="en-US"/>
              <a:t>La fièvre aphteuse serait la cause la plus probable. Le deuxième diagnostic probable est la pasteurellose (septicémie hémorragique). </a:t>
            </a:r>
          </a:p>
          <a:p>
            <a:r>
              <a:rPr lang="en-CA" altLang="en-US"/>
              <a:t>L'utilisation d'antibiotiques par les vétérinaires turkmènes suggère également une origine bactérienne ou, à tout le moins, une tentative de lutter contre les infections secondaires. </a:t>
            </a:r>
          </a:p>
          <a:p>
            <a:endParaRPr lang="en-CA" altLang="en-US"/>
          </a:p>
        </p:txBody>
      </p:sp>
      <p:sp>
        <p:nvSpPr>
          <p:cNvPr id="48132" name="Slide Number Placeholder 3">
            <a:extLst>
              <a:ext uri="{FF2B5EF4-FFF2-40B4-BE49-F238E27FC236}">
                <a16:creationId xmlns:a16="http://schemas.microsoft.com/office/drawing/2014/main" id="{A64F83F0-A2E1-D8B8-E189-7A49B61C30C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B1F12B92-154E-4FCC-A331-6BDF25EC6251}" type="slidenum">
              <a:rPr lang="en-US" altLang="en-US" smtClean="0"/>
              <a:t>14</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5E887444-20FC-541D-F1AF-A4FB422EA46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a:extLst>
              <a:ext uri="{FF2B5EF4-FFF2-40B4-BE49-F238E27FC236}">
                <a16:creationId xmlns:a16="http://schemas.microsoft.com/office/drawing/2014/main" id="{A7565D54-8214-967F-26B2-79AE0F60BFC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dirty="0"/>
              <a:t>Compte tenu de l'émergence et de la propagation du virus SAT1 de la fièvre aphteuse au Moyen-Orient, en Asie occidentale et en Europe, dans quelle mesure la situation mondiale actuelle concernant le SAT1 est-elle pertinente pour le Canada ?</a:t>
            </a:r>
          </a:p>
          <a:p>
            <a:r>
              <a:rPr lang="en-CA" altLang="en-US" dirty="0"/>
              <a:t> </a:t>
            </a:r>
          </a:p>
          <a:p>
            <a:r>
              <a:rPr lang="en-CA" altLang="en-US" dirty="0"/>
              <a:t>Dans les commentaires, veuillez partager votre point de vue sur les facteurs les plus importants à prendre en compte pour le Canada, tels que les voies d'entrée potentielles (par exemple, les voyageurs, les objets contaminés, le commerce électronique), les implications d'une charge virale mondiale accrue, la disponibilité des souches vaccinales et l'état de préparation, les capacités des laboratoires et de surveillance, la sensibilité de la faune sauvage, etc.</a:t>
            </a:r>
          </a:p>
          <a:p>
            <a:endParaRPr lang="en-CA" altLang="en-US" dirty="0"/>
          </a:p>
        </p:txBody>
      </p:sp>
      <p:sp>
        <p:nvSpPr>
          <p:cNvPr id="50180" name="Slide Number Placeholder 3">
            <a:extLst>
              <a:ext uri="{FF2B5EF4-FFF2-40B4-BE49-F238E27FC236}">
                <a16:creationId xmlns:a16="http://schemas.microsoft.com/office/drawing/2014/main" id="{F58C4068-0453-FE63-1724-99C630A8E82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F37970F-89E4-4471-B3F3-5416525AEE1F}" type="slidenum">
              <a:rPr lang="en-US" altLang="en-US" smtClean="0"/>
              <a:t>15</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CD52FF24-9F83-A166-D8FE-562963501F4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a:extLst>
              <a:ext uri="{FF2B5EF4-FFF2-40B4-BE49-F238E27FC236}">
                <a16:creationId xmlns:a16="http://schemas.microsoft.com/office/drawing/2014/main" id="{EF138744-DD8A-6488-91D3-038A0BE0F2B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dirty="0"/>
              <a:t>Les projections de la FAO indiquent que la propagation du SAT-1 est très probable au cours des trois prochains mois, notamment par le biais des mouvements informels de petits ruminants, qui peuvent être infectés de manière subclinique tout en étant capables d'excréter le virus.</a:t>
            </a:r>
          </a:p>
          <a:p>
            <a:endParaRPr lang="en-CA" altLang="en-US" dirty="0"/>
          </a:p>
          <a:p>
            <a:r>
              <a:rPr lang="en-CA" altLang="en-US" dirty="0"/>
              <a:t>Afghanistan – probabilité – frontalière avec l'Iran, faible couverture vétérinaire, populations non immunisées contre le SAT-1, absence de vaccination</a:t>
            </a:r>
          </a:p>
          <a:p>
            <a:endParaRPr lang="en-CA" altLang="en-US" dirty="0"/>
          </a:p>
          <a:p>
            <a:r>
              <a:rPr lang="en-CA" altLang="en-US" dirty="0"/>
              <a:t>Arménie – Probabilité – frontalière de pays ayant signalé des cas de fièvre aphteuse SAT-1 (Azerbaïdjan, Iran, </a:t>
            </a:r>
            <a:r>
              <a:rPr lang="en-CA" altLang="en-US" dirty="0" err="1"/>
              <a:t>Turquie</a:t>
            </a:r>
            <a:r>
              <a:rPr lang="en-CA" altLang="en-US" dirty="0"/>
              <a:t>) ; cheptel = 1,4 million de bovins/ruminants/porcs ; lancement de la vaccination contre le SAT-1 en septembre 2025</a:t>
            </a:r>
          </a:p>
          <a:p>
            <a:endParaRPr lang="en-CA" altLang="en-US" dirty="0"/>
          </a:p>
          <a:p>
            <a:r>
              <a:rPr lang="en-CA" altLang="en-US" dirty="0"/>
              <a:t>Bulgarie – frontalière de </a:t>
            </a:r>
            <a:r>
              <a:rPr lang="en-CA" altLang="en-US" dirty="0" err="1"/>
              <a:t>la Turquie </a:t>
            </a:r>
            <a:r>
              <a:rPr lang="en-CA" altLang="en-US" dirty="0"/>
              <a:t>(échanges informels/limités), la Thrace est toujours indemne de fièvre aphteuse, pas de vaccination contre le SAT-1 </a:t>
            </a:r>
          </a:p>
          <a:p>
            <a:endParaRPr lang="en-CA" altLang="en-US" dirty="0"/>
          </a:p>
          <a:p>
            <a:r>
              <a:rPr lang="en-CA" altLang="en-US" dirty="0"/>
              <a:t>Chypre – exportations d'animaux </a:t>
            </a:r>
            <a:r>
              <a:rPr lang="en-CA" altLang="en-US" dirty="0" err="1"/>
              <a:t>de Turquie </a:t>
            </a:r>
            <a:r>
              <a:rPr lang="en-CA" altLang="en-US" dirty="0"/>
              <a:t>vers l'île, la proximité/les liens avec l'Anatolie augmentent la probabilité</a:t>
            </a:r>
          </a:p>
          <a:p>
            <a:endParaRPr lang="en-CA" altLang="en-US" dirty="0"/>
          </a:p>
          <a:p>
            <a:r>
              <a:rPr lang="en-CA" altLang="en-US" dirty="0"/>
              <a:t>Géorgie – Épidémie en Azerbaïdjan près de la frontière, proximité avec </a:t>
            </a:r>
            <a:r>
              <a:rPr lang="en-CA" altLang="en-US" dirty="0" err="1"/>
              <a:t>la Turquie</a:t>
            </a:r>
            <a:r>
              <a:rPr lang="en-CA" altLang="en-US" dirty="0"/>
              <a:t>, mobilisation en faveur de la vaccination contre le SAT-1, le commerce d'animaux et de produits constitue une voie de transmission potentielle</a:t>
            </a:r>
          </a:p>
          <a:p>
            <a:endParaRPr lang="en-CA" altLang="en-US" dirty="0"/>
          </a:p>
          <a:p>
            <a:r>
              <a:rPr lang="en-CA" altLang="en-US" dirty="0"/>
              <a:t>Grèce – Frontalière </a:t>
            </a:r>
            <a:r>
              <a:rPr lang="en-CA" altLang="en-US" dirty="0" err="1"/>
              <a:t>de la Turquie</a:t>
            </a:r>
            <a:r>
              <a:rPr lang="en-CA" altLang="en-US" dirty="0"/>
              <a:t>, la fièvre aphteuse s'est déjà propagée depuis </a:t>
            </a:r>
            <a:r>
              <a:rPr lang="en-CA" altLang="en-US" dirty="0" err="1"/>
              <a:t>la Turquie </a:t>
            </a:r>
            <a:r>
              <a:rPr lang="en-CA" altLang="en-US" dirty="0"/>
              <a:t>par le passé, pas de vaccination, faible volume d'échanges de produits laitiers/viande en provenance de Bahreïn </a:t>
            </a:r>
            <a:r>
              <a:rPr lang="en-CA" altLang="en-US" dirty="0" err="1"/>
              <a:t>en 2021/de Turquie </a:t>
            </a:r>
            <a:r>
              <a:rPr lang="en-CA" altLang="en-US" dirty="0"/>
              <a:t>en 2023/de fromage en provenance d'Égypte en 2023</a:t>
            </a:r>
          </a:p>
          <a:p>
            <a:endParaRPr lang="en-CA" altLang="en-US" dirty="0"/>
          </a:p>
          <a:p>
            <a:r>
              <a:rPr lang="en-CA" altLang="en-US" dirty="0"/>
              <a:t>Israël – signale régulièrement des cas de fièvre aphteuse, exposition liée aux échanges avec </a:t>
            </a:r>
            <a:r>
              <a:rPr lang="en-CA" altLang="en-US" dirty="0" err="1"/>
              <a:t>la Turquie</a:t>
            </a:r>
            <a:r>
              <a:rPr lang="en-CA" altLang="en-US" dirty="0"/>
              <a:t>, frontière terrestre avec l’Égypte, introduction historique en provenance des pays voisins</a:t>
            </a:r>
          </a:p>
          <a:p>
            <a:endParaRPr lang="en-CA" altLang="en-US" dirty="0"/>
          </a:p>
          <a:p>
            <a:r>
              <a:rPr lang="en-CA" altLang="en-US" dirty="0"/>
              <a:t>Jordanie – introduction historique en provenance des pays voisins (SAT-2 en 2023, LSD en 2013), la vaccination contre la fièvre aphteuse SAT-1 est disponible et utilisée, mouvements informels en provenance d’Irak/travailleurs en provenance d’Égypte</a:t>
            </a:r>
          </a:p>
          <a:p>
            <a:endParaRPr lang="en-CA" altLang="en-US" dirty="0"/>
          </a:p>
          <a:p>
            <a:r>
              <a:rPr lang="en-CA" altLang="en-US" dirty="0"/>
              <a:t>Liban – introduction historique en provenance des pays voisins. Frontière poreuse avec la Syrie, mobilité humaine en provenance </a:t>
            </a:r>
            <a:r>
              <a:rPr lang="en-CA" altLang="en-US" dirty="0" err="1"/>
              <a:t>d’Irak/de Turquie</a:t>
            </a:r>
            <a:r>
              <a:rPr lang="en-CA" altLang="en-US" dirty="0"/>
              <a:t>, faibles capacités vétérinaires</a:t>
            </a:r>
          </a:p>
          <a:p>
            <a:endParaRPr lang="en-CA" altLang="en-US" dirty="0"/>
          </a:p>
          <a:p>
            <a:r>
              <a:rPr lang="en-CA" altLang="en-US" dirty="0"/>
              <a:t>Libye – liens transfrontaliers étroits avec l’Égypte, importations de bétail vivant, frontière poreuse. Importante population de ruminants, surveillance limitée.</a:t>
            </a:r>
          </a:p>
          <a:p>
            <a:endParaRPr lang="en-CA" altLang="en-US" dirty="0"/>
          </a:p>
          <a:p>
            <a:r>
              <a:rPr lang="en-CA" altLang="en-US" dirty="0"/>
              <a:t>Oman – importations de bétail vivant en provenance de pays touchés (</a:t>
            </a:r>
            <a:r>
              <a:rPr lang="en-CA" altLang="en-US" dirty="0" err="1"/>
              <a:t>Bahreïn/Iran/Turquie</a:t>
            </a:r>
            <a:r>
              <a:rPr lang="en-CA" altLang="en-US" dirty="0"/>
              <a:t>), vaccination SAT-1 appliquée,</a:t>
            </a:r>
          </a:p>
          <a:p>
            <a:endParaRPr lang="en-CA" altLang="en-US" dirty="0"/>
          </a:p>
          <a:p>
            <a:r>
              <a:rPr lang="en-CA" altLang="en-US" dirty="0"/>
              <a:t>Pakistan – importante population sensible, pas de vaccination SAT-1, fièvre aphteuse endémique (plusieurs sérotypes), commerce d'animaux limité, faible volume, mais mouvements transfrontaliers informels avec l'Iran</a:t>
            </a:r>
          </a:p>
          <a:p>
            <a:endParaRPr lang="en-CA" altLang="en-US" dirty="0"/>
          </a:p>
          <a:p>
            <a:r>
              <a:rPr lang="en-CA" altLang="en-US" dirty="0"/>
              <a:t>Qatar – a importé des ovins vivants en provenance de pays touchés (</a:t>
            </a:r>
            <a:r>
              <a:rPr lang="en-CA" altLang="en-US" dirty="0" err="1"/>
              <a:t>Turquie</a:t>
            </a:r>
            <a:r>
              <a:rPr lang="en-CA" altLang="en-US" dirty="0"/>
              <a:t>), disposait de capacités de surveillance/contrôle, espèces sensibles, vaccination SAT-1 appliquée</a:t>
            </a:r>
          </a:p>
          <a:p>
            <a:endParaRPr lang="en-CA" altLang="en-US" dirty="0"/>
          </a:p>
          <a:p>
            <a:r>
              <a:rPr lang="en-CA" altLang="en-US" dirty="0"/>
              <a:t>Russie – a signalé des cas antérieurs de fièvre aphteuse, des voies commerciales existent avec </a:t>
            </a:r>
            <a:r>
              <a:rPr lang="en-CA" altLang="en-US" dirty="0" err="1"/>
              <a:t>l'Azerbaïdjan/l'Égypte/la Turquie</a:t>
            </a:r>
            <a:r>
              <a:rPr lang="en-CA" altLang="en-US" dirty="0"/>
              <a:t>, ainsi que des mouvements transfrontaliers de personnes dans ces régions</a:t>
            </a:r>
          </a:p>
          <a:p>
            <a:endParaRPr lang="en-CA" altLang="en-US" dirty="0"/>
          </a:p>
          <a:p>
            <a:r>
              <a:rPr lang="en-CA" altLang="en-US" dirty="0"/>
              <a:t>Arabie saoudite – Pas d'importations récentes en provenance de pays touchés, vaccination SAT-1 peu répandue, commerce national et informel important avec Bahreïn/Koweït/Yémen (y compris des personnes et des véhicules)</a:t>
            </a:r>
          </a:p>
          <a:p>
            <a:endParaRPr lang="en-CA" altLang="en-US" dirty="0"/>
          </a:p>
          <a:p>
            <a:r>
              <a:rPr lang="en-CA" altLang="en-US" dirty="0"/>
              <a:t>République arabe syrienne – frontiers avec des pays </a:t>
            </a:r>
            <a:r>
              <a:rPr lang="en-CA" altLang="en-US" dirty="0" err="1"/>
              <a:t>touchés/la Turquie </a:t>
            </a:r>
            <a:r>
              <a:rPr lang="en-CA" altLang="en-US" dirty="0"/>
              <a:t>(porieuses/non contrôlées), pas de vaccination SAT-1, espèces sensibles, capacités vétérinaires faibles, mouvements de bétail non réglementés</a:t>
            </a:r>
          </a:p>
          <a:p>
            <a:endParaRPr lang="en-CA" altLang="en-US" dirty="0"/>
          </a:p>
          <a:p>
            <a:r>
              <a:rPr lang="en-CA" altLang="en-US" dirty="0"/>
              <a:t>Turkménistan – Risque commercial en provenance de </a:t>
            </a:r>
            <a:r>
              <a:rPr lang="en-CA" altLang="en-US" dirty="0" err="1"/>
              <a:t>la Turquie </a:t>
            </a:r>
            <a:r>
              <a:rPr lang="en-CA" altLang="en-US" dirty="0"/>
              <a:t>et de l'Iran, capacités vétérinaires faibles, la fièvre aphteuse de type O est endémique</a:t>
            </a:r>
          </a:p>
          <a:p>
            <a:endParaRPr lang="en-CA" altLang="en-US" dirty="0"/>
          </a:p>
          <a:p>
            <a:r>
              <a:rPr lang="en-CA" altLang="en-US" dirty="0"/>
              <a:t>Émirats arabes unis – n’importent pas d’animaux en provenance des pays actuellement touchés. Vaccination SAT-1 non appliquée, contrôles frontaliers stricts, services vétérinaires solides, commerce </a:t>
            </a:r>
            <a:r>
              <a:rPr lang="en-CA" altLang="en-US" dirty="0" err="1"/>
              <a:t>de bétail </a:t>
            </a:r>
            <a:r>
              <a:rPr lang="en-CA" altLang="en-US" dirty="0"/>
              <a:t>limité, mais des mouvements informels peuvent avoir lieu</a:t>
            </a:r>
          </a:p>
          <a:p>
            <a:endParaRPr lang="en-CA" altLang="en-US" dirty="0"/>
          </a:p>
          <a:p>
            <a:r>
              <a:rPr lang="en-CA" altLang="en-US" dirty="0"/>
              <a:t>Cisjordanie/Bande de Gaza – Bétail sensible courant, cas de fièvre aphteuse de type O signalés en 2024, services vétérinaires fragiles, pas de vaccination SAT-1</a:t>
            </a:r>
          </a:p>
          <a:p>
            <a:endParaRPr lang="en-CA" altLang="en-US" dirty="0"/>
          </a:p>
          <a:p>
            <a:r>
              <a:rPr lang="en-CA" altLang="en-US" dirty="0"/>
              <a:t>Yémen – importations historiques de bovins vivants en provenance d’Égypte, espèces sensibles courantes, pas de vaccination SAT-1, services vétérinaires fragiles, frontières non contrôlées.</a:t>
            </a:r>
          </a:p>
          <a:p>
            <a:endParaRPr lang="en-CA" altLang="en-US" dirty="0"/>
          </a:p>
          <a:p>
            <a:endParaRPr lang="en-CA" altLang="en-US" dirty="0"/>
          </a:p>
          <a:p>
            <a:endParaRPr lang="en-CA" altLang="en-US" dirty="0"/>
          </a:p>
        </p:txBody>
      </p:sp>
      <p:sp>
        <p:nvSpPr>
          <p:cNvPr id="52228" name="Slide Number Placeholder 3">
            <a:extLst>
              <a:ext uri="{FF2B5EF4-FFF2-40B4-BE49-F238E27FC236}">
                <a16:creationId xmlns:a16="http://schemas.microsoft.com/office/drawing/2014/main" id="{2FC17B25-8DD2-51BE-D348-E50C87036D4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87D0CAA3-0962-45CB-B1C7-E017518F1DE9}" type="slidenum">
              <a:rPr lang="en-US" altLang="en-US" smtClean="0"/>
              <a:t>16</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ACF894DF-86D1-411C-9BC2-D3E9C3EA92A3}" type="slidenum">
              <a:rPr lang="en-US" smtClean="0"/>
              <a:t>17</a:t>
            </a:fld>
            <a:endParaRPr lang="en-US"/>
          </a:p>
        </p:txBody>
      </p:sp>
    </p:spTree>
    <p:extLst>
      <p:ext uri="{BB962C8B-B14F-4D97-AF65-F5344CB8AC3E}">
        <p14:creationId xmlns:p14="http://schemas.microsoft.com/office/powerpoint/2010/main" val="35215108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CEBCDF-7E9D-5DAE-3449-C8E7DE9122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BA4B11-1484-B1CC-953D-F3BA19E0B91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FE7209-466A-2170-FC36-930C61ECE709}"/>
              </a:ext>
            </a:extLst>
          </p:cNvPr>
          <p:cNvSpPr>
            <a:spLocks noGrp="1"/>
          </p:cNvSpPr>
          <p:nvPr>
            <p:ph type="body" idx="1"/>
          </p:nvPr>
        </p:nvSpPr>
        <p:spPr/>
        <p:txBody>
          <a:bodyPr/>
          <a:lstStyle/>
          <a:p>
            <a:endParaRPr lang="en-CA" dirty="0"/>
          </a:p>
        </p:txBody>
      </p:sp>
      <p:sp>
        <p:nvSpPr>
          <p:cNvPr id="4" name="Slide Number Placeholder 3">
            <a:extLst>
              <a:ext uri="{FF2B5EF4-FFF2-40B4-BE49-F238E27FC236}">
                <a16:creationId xmlns:a16="http://schemas.microsoft.com/office/drawing/2014/main" id="{57350EEF-09E8-C82E-19E8-19380E1E06A2}"/>
              </a:ext>
            </a:extLst>
          </p:cNvPr>
          <p:cNvSpPr>
            <a:spLocks noGrp="1"/>
          </p:cNvSpPr>
          <p:nvPr>
            <p:ph type="sldNum" sz="quarter" idx="5"/>
          </p:nvPr>
        </p:nvSpPr>
        <p:spPr/>
        <p:txBody>
          <a:bodyPr/>
          <a:lstStyle/>
          <a:p>
            <a:pPr>
              <a:defRPr/>
            </a:pPr>
            <a:fld id="{ACF894DF-86D1-411C-9BC2-D3E9C3EA92A3}" type="slidenum">
              <a:rPr lang="en-US" smtClean="0"/>
              <a:t>18</a:t>
            </a:fld>
            <a:endParaRPr lang="en-US"/>
          </a:p>
        </p:txBody>
      </p:sp>
    </p:spTree>
    <p:extLst>
      <p:ext uri="{BB962C8B-B14F-4D97-AF65-F5344CB8AC3E}">
        <p14:creationId xmlns:p14="http://schemas.microsoft.com/office/powerpoint/2010/main" val="29076630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00E91F-0555-0200-FD12-773D489E82C9}"/>
              </a:ext>
            </a:extLst>
          </p:cNvPr>
          <p:cNvSpPr>
            <a:spLocks noGrp="1" noRot="1" noChangeAspect="1"/>
          </p:cNvSpPr>
          <p:nvPr>
            <p:ph type="sldImg"/>
          </p:nvPr>
        </p:nvSpPr>
        <p:spPr>
          <a:ln w="12701">
            <a:solidFill>
              <a:srgbClr val="000000"/>
            </a:solidFill>
            <a:prstDash val="solid"/>
            <a:miter/>
          </a:ln>
        </p:spPr>
      </p:sp>
      <p:sp>
        <p:nvSpPr>
          <p:cNvPr id="3" name="Notes Placeholder 2">
            <a:extLst>
              <a:ext uri="{FF2B5EF4-FFF2-40B4-BE49-F238E27FC236}">
                <a16:creationId xmlns:a16="http://schemas.microsoft.com/office/drawing/2014/main" id="{8F869745-6118-796A-5CDA-33E57648B440}"/>
              </a:ext>
            </a:extLst>
          </p:cNvPr>
          <p:cNvSpPr txBox="1">
            <a:spLocks noGrp="1"/>
          </p:cNvSpPr>
          <p:nvPr>
            <p:ph type="body" sz="quarter" idx="1"/>
          </p:nvPr>
        </p:nvSpPr>
        <p:spPr/>
        <p:txBody>
          <a:bodyPr/>
          <a:lstStyle/>
          <a:p>
            <a:endParaRPr lang="en-CA" sz="1200" b="0" i="0" u="none" strike="noStrike" kern="1200" baseline="0" dirty="0">
              <a:solidFill>
                <a:schemeClr val="tx1"/>
              </a:solidFill>
              <a:latin typeface="+mn-lt"/>
              <a:ea typeface="+mn-ea"/>
              <a:cs typeface="+mn-cs"/>
            </a:endParaRPr>
          </a:p>
          <a:p>
            <a:pPr fontAlgn="t"/>
            <a:r>
              <a:rPr lang="en-CA" sz="1200" b="1" i="0" kern="1200" dirty="0">
                <a:solidFill>
                  <a:schemeClr val="tx1"/>
                </a:solidFill>
                <a:effectLst/>
                <a:latin typeface="+mn-lt"/>
                <a:ea typeface="+mn-ea"/>
                <a:cs typeface="+mn-cs"/>
              </a:rPr>
              <a:t>Haemaphysalis longicornis est un vecteur compétent avéré </a:t>
            </a:r>
            <a:r>
              <a:rPr lang="en-CA" sz="1200" b="0" i="0" kern="1200" dirty="0">
                <a:solidFill>
                  <a:schemeClr val="tx1"/>
                </a:solidFill>
                <a:effectLst/>
                <a:latin typeface="+mn-lt"/>
                <a:ea typeface="+mn-ea"/>
                <a:cs typeface="+mn-cs"/>
              </a:rPr>
              <a:t>pour « Candidatus Mycoplasma haemobos », capable d’acquérir, de conserver, de multiplier et de transmettre l’agent pathogène à tous les stades de son cycle de vie dans des conditions expérimentales, avec une efficacité de transmission élevée vers les hôtes mammifères.</a:t>
            </a:r>
          </a:p>
          <a:p>
            <a:pPr fontAlgn="t"/>
            <a:r>
              <a:rPr lang="en-CA" sz="1200" b="1" i="0" kern="1200" dirty="0">
                <a:solidFill>
                  <a:schemeClr val="tx1"/>
                </a:solidFill>
                <a:effectLst/>
                <a:latin typeface="+mn-lt"/>
                <a:ea typeface="+mn-ea"/>
                <a:cs typeface="+mn-cs"/>
              </a:rPr>
              <a:t>La transmission transovarienne et transstadiale se produit</a:t>
            </a:r>
            <a:r>
              <a:rPr lang="en-CA" sz="1200" b="0" i="0" kern="1200" dirty="0">
                <a:solidFill>
                  <a:schemeClr val="tx1"/>
                </a:solidFill>
                <a:effectLst/>
                <a:latin typeface="+mn-lt"/>
                <a:ea typeface="+mn-ea"/>
                <a:cs typeface="+mn-cs"/>
              </a:rPr>
              <a:t>, permettant à l'agent pathogène de persister tout au long du cycle de vie de la tique, ce qui fait de H. longicornis un réservoir et un vecteur important ayant des implications significatives pour la lutte contre les maladies du bétail dans les régions endémiques.</a:t>
            </a:r>
          </a:p>
          <a:p>
            <a:pPr lvl="0"/>
            <a:endParaRPr lang="en-US" dirty="0">
              <a:solidFill>
                <a:srgbClr val="363636"/>
              </a:solidFill>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CA" sz="1200" b="0" i="1" kern="1200" dirty="0">
                <a:solidFill>
                  <a:schemeClr val="tx1"/>
                </a:solidFill>
                <a:effectLst/>
                <a:latin typeface="+mn-lt"/>
                <a:ea typeface="+mn-ea"/>
                <a:cs typeface="+mn-cs"/>
              </a:rPr>
              <a:t>« Ca. M. haemobos » </a:t>
            </a:r>
            <a:r>
              <a:rPr lang="en-CA" sz="1200" b="0" i="0" kern="1200" dirty="0">
                <a:solidFill>
                  <a:schemeClr val="tx1"/>
                </a:solidFill>
                <a:effectLst/>
                <a:latin typeface="+mn-lt"/>
                <a:ea typeface="+mn-ea"/>
                <a:cs typeface="+mn-cs"/>
              </a:rPr>
              <a:t>est associé à </a:t>
            </a:r>
            <a:r>
              <a:rPr lang="en-CA" sz="1200" b="1" i="0" kern="1200" dirty="0">
                <a:solidFill>
                  <a:schemeClr val="tx1"/>
                </a:solidFill>
                <a:effectLst/>
                <a:latin typeface="+mn-lt"/>
                <a:ea typeface="+mn-ea"/>
                <a:cs typeface="+mn-cs"/>
              </a:rPr>
              <a:t>une anémie hémolytique, à un retard de croissance, à une baisse de la production laitière, à des pertes de reproduction et à une susceptibilité accrue aux co-infections</a:t>
            </a:r>
            <a:r>
              <a:rPr lang="en-CA" sz="1200" b="0" i="0" kern="1200" dirty="0">
                <a:solidFill>
                  <a:schemeClr val="tx1"/>
                </a:solidFill>
                <a:effectLst/>
                <a:latin typeface="+mn-lt"/>
                <a:ea typeface="+mn-ea"/>
                <a:cs typeface="+mn-cs"/>
              </a:rPr>
              <a: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CA" sz="1200" b="0" i="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CA" sz="1200" b="0" i="0" kern="1200" dirty="0">
                <a:solidFill>
                  <a:schemeClr val="tx1"/>
                </a:solidFill>
                <a:effectLst/>
                <a:latin typeface="+mn-lt"/>
                <a:ea typeface="+mn-ea"/>
                <a:cs typeface="+mn-cs"/>
              </a:rPr>
              <a:t>Ca. M. </a:t>
            </a:r>
            <a:r>
              <a:rPr lang="en-CA" sz="1200" b="0" i="0" kern="1200" dirty="0" err="1">
                <a:solidFill>
                  <a:schemeClr val="tx1"/>
                </a:solidFill>
                <a:effectLst/>
                <a:latin typeface="+mn-lt"/>
                <a:ea typeface="+mn-ea"/>
                <a:cs typeface="+mn-cs"/>
              </a:rPr>
              <a:t>haemobos </a:t>
            </a:r>
            <a:r>
              <a:rPr lang="en-CA" sz="1200" b="0" i="0" kern="1200" dirty="0">
                <a:solidFill>
                  <a:schemeClr val="tx1"/>
                </a:solidFill>
                <a:effectLst/>
                <a:latin typeface="+mn-lt"/>
                <a:ea typeface="+mn-ea"/>
                <a:cs typeface="+mn-cs"/>
              </a:rPr>
              <a:t>est présent en Asie de l'Est, en Europe et en Amérique du Sud.</a:t>
            </a:r>
          </a:p>
          <a:p>
            <a:pPr lvl="0"/>
            <a:endParaRPr lang="en-US" dirty="0">
              <a:solidFill>
                <a:srgbClr val="363636"/>
              </a:solidFill>
            </a:endParaRPr>
          </a:p>
        </p:txBody>
      </p:sp>
      <p:sp>
        <p:nvSpPr>
          <p:cNvPr id="4" name="Slide Number Placeholder 3">
            <a:extLst>
              <a:ext uri="{FF2B5EF4-FFF2-40B4-BE49-F238E27FC236}">
                <a16:creationId xmlns:a16="http://schemas.microsoft.com/office/drawing/2014/main" id="{308260C9-03E9-DB69-C0BA-3C6E94734F59}"/>
              </a:ext>
            </a:extLst>
          </p:cNvPr>
          <p:cNvSpPr txBox="1"/>
          <p:nvPr/>
        </p:nvSpPr>
        <p:spPr>
          <a:xfrm>
            <a:off x="3976689" y="8839203"/>
            <a:ext cx="3041651" cy="466728"/>
          </a:xfrm>
          <a:prstGeom prst="rect">
            <a:avLst/>
          </a:prstGeom>
          <a:noFill/>
          <a:ln cap="flat">
            <a:noFill/>
          </a:ln>
        </p:spPr>
        <p:txBody>
          <a:bodyPr vert="horz" wrap="square" lIns="93287" tIns="46643" rIns="93287" bIns="46643"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076CD27-8428-477C-B9D1-543A015AF848}" type="slidenum">
              <a:t>2</a:t>
            </a:fld>
            <a:endParaRPr lang="en-US" sz="1200" b="0" i="0" u="none" strike="noStrike" kern="1200" cap="none" spc="0" baseline="0">
              <a:solidFill>
                <a:srgbClr val="000000"/>
              </a:solidFill>
              <a:uFillTx/>
              <a:latin typeface="Calibri" pitchFamily="34"/>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110FD3-8247-0922-F560-7FF48660AD2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E6E559-1BBE-692B-29CA-14C823CA1BA8}"/>
              </a:ext>
            </a:extLst>
          </p:cNvPr>
          <p:cNvSpPr txBox="1">
            <a:spLocks noGrp="1"/>
          </p:cNvSpPr>
          <p:nvPr>
            <p:ph type="body" sz="quarter" idx="1"/>
          </p:nvPr>
        </p:nvSpPr>
        <p:spPr/>
        <p:txBody>
          <a:bodyPr/>
          <a:lstStyle/>
          <a:p>
            <a:pPr lvl="0"/>
            <a:r>
              <a:rPr lang="en-CA" dirty="0"/>
              <a:t>Les cas de NWS continuent de se propager vers le nord et l'ouest au Mexique ; au cours de cette période, des cas ont été signalés pour la première fois dans les États de Michoacán, </a:t>
            </a:r>
            <a:r>
              <a:rPr lang="en-CA" sz="1200" b="0" i="0" u="none" strike="noStrike" kern="1200" baseline="0" dirty="0">
                <a:solidFill>
                  <a:schemeClr val="tx1"/>
                </a:solidFill>
                <a:latin typeface="+mn-lt"/>
                <a:ea typeface="+mn-ea"/>
                <a:cs typeface="+mn-cs"/>
              </a:rPr>
              <a:t>Colima, Guanajuato et Tlaxcala</a:t>
            </a:r>
            <a:endParaRPr lang="en-CA"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CA" sz="1200" b="0" i="0" u="none" strike="noStrike" kern="1200" baseline="0" dirty="0">
                <a:solidFill>
                  <a:schemeClr val="tx1"/>
                </a:solidFill>
                <a:latin typeface="+mn-lt"/>
                <a:ea typeface="+mn-ea"/>
                <a:cs typeface="+mn-cs"/>
              </a:rPr>
              <a:t>La présence de cerfs élaphes au Yucatan renforce les inquiétudes quant à son impact sur la faune sauvage </a:t>
            </a:r>
          </a:p>
          <a:p>
            <a:endParaRPr lang="en-CA" sz="1200" b="0" i="0" u="none" strike="noStrike" kern="1200" baseline="0" dirty="0">
              <a:solidFill>
                <a:schemeClr val="tx1"/>
              </a:solidFill>
              <a:latin typeface="+mn-lt"/>
              <a:ea typeface="+mn-ea"/>
              <a:cs typeface="+mn-cs"/>
            </a:endParaRPr>
          </a:p>
          <a:p>
            <a:r>
              <a:rPr lang="en-CA" sz="1200" b="0" i="0" u="none" strike="noStrike" kern="1200" baseline="0" dirty="0">
                <a:solidFill>
                  <a:schemeClr val="tx1"/>
                </a:solidFill>
                <a:latin typeface="+mn-lt"/>
                <a:ea typeface="+mn-ea"/>
                <a:cs typeface="+mn-cs"/>
              </a:rPr>
              <a:t>L'USDA étend la dissémination de mouches stériles vers le nord afin d'inclure des zones du sud du Texas, le long de la frontière commune avec l'État de Tamaulipas, au Mexique </a:t>
            </a:r>
          </a:p>
          <a:p>
            <a:r>
              <a:rPr lang="en-CA" sz="1200" b="0" i="0" u="none" strike="noStrike" kern="1200" baseline="0" dirty="0">
                <a:solidFill>
                  <a:schemeClr val="tx1"/>
                </a:solidFill>
                <a:latin typeface="+mn-lt"/>
                <a:ea typeface="+mn-ea"/>
                <a:cs typeface="+mn-cs"/>
              </a:rPr>
              <a:t>L'USDA a également signalé qu'un cheval récemment importé d'Argentine s'est révélé infesté par la mouche NWS lors de sa présentation dans un centre de quarantaine à l'importation en Floride </a:t>
            </a:r>
          </a:p>
          <a:p>
            <a:endParaRPr lang="en-CA" sz="1200" b="0" i="0" u="none" strike="noStrike" kern="1200" baseline="0" dirty="0">
              <a:solidFill>
                <a:schemeClr val="tx1"/>
              </a:solidFill>
              <a:latin typeface="+mn-lt"/>
              <a:ea typeface="+mn-ea"/>
              <a:cs typeface="+mn-cs"/>
            </a:endParaRPr>
          </a:p>
          <a:p>
            <a:r>
              <a:rPr lang="en-CA" sz="1200" kern="1200" dirty="0">
                <a:solidFill>
                  <a:schemeClr val="tx1"/>
                </a:solidFill>
                <a:effectLst/>
                <a:latin typeface="+mn-lt"/>
                <a:ea typeface="+mn-ea"/>
                <a:cs typeface="+mn-cs"/>
              </a:rPr>
              <a:t>Poudre irisée permettant de les différencier des mouches sauvages dans les pièges. Pièges de l'USDA APHIS : observer la dispersion des mouches et vérifier la présence éventuelle de mouches sauvages. Pièges au Nouveau-Mexique, en Arizona, en Californie et au Texas</a:t>
            </a:r>
            <a:endParaRPr lang="en-CA" sz="1200" b="0" i="0" u="none" strike="noStrike" kern="1200" baseline="0" dirty="0">
              <a:solidFill>
                <a:schemeClr val="tx1"/>
              </a:solidFill>
              <a:latin typeface="+mn-lt"/>
              <a:ea typeface="+mn-ea"/>
              <a:cs typeface="+mn-cs"/>
            </a:endParaRPr>
          </a:p>
          <a:p>
            <a:r>
              <a:rPr lang="en-CA" sz="1200" b="0" i="0" u="none" strike="noStrike" kern="1200" baseline="0" dirty="0">
                <a:solidFill>
                  <a:schemeClr val="tx1"/>
                </a:solidFill>
                <a:latin typeface="+mn-lt"/>
                <a:ea typeface="+mn-ea"/>
                <a:cs typeface="+mn-cs"/>
              </a:rPr>
              <a:t>	</a:t>
            </a:r>
          </a:p>
          <a:p>
            <a:r>
              <a:rPr lang="en-CA" sz="1200" b="0" i="0" u="none" strike="noStrike" kern="1200" baseline="0" dirty="0">
                <a:solidFill>
                  <a:schemeClr val="tx1"/>
                </a:solidFill>
                <a:latin typeface="+mn-lt"/>
                <a:ea typeface="+mn-ea"/>
                <a:cs typeface="+mn-cs"/>
              </a:rPr>
              <a:t>	</a:t>
            </a:r>
          </a:p>
          <a:p>
            <a:pPr lvl="0"/>
            <a:endParaRPr lang="en-CA" dirty="0"/>
          </a:p>
        </p:txBody>
      </p:sp>
      <p:sp>
        <p:nvSpPr>
          <p:cNvPr id="4" name="Slide Number Placeholder 3">
            <a:extLst>
              <a:ext uri="{FF2B5EF4-FFF2-40B4-BE49-F238E27FC236}">
                <a16:creationId xmlns:a16="http://schemas.microsoft.com/office/drawing/2014/main" id="{BB70D55C-D1AC-F103-6CDB-06AE36A60C9D}"/>
              </a:ext>
            </a:extLst>
          </p:cNvPr>
          <p:cNvSpPr txBox="1"/>
          <p:nvPr/>
        </p:nvSpPr>
        <p:spPr>
          <a:xfrm>
            <a:off x="3976689" y="8839203"/>
            <a:ext cx="3041651" cy="466728"/>
          </a:xfrm>
          <a:prstGeom prst="rect">
            <a:avLst/>
          </a:prstGeom>
          <a:noFill/>
          <a:ln cap="flat">
            <a:noFill/>
          </a:ln>
        </p:spPr>
        <p:txBody>
          <a:bodyPr vert="horz" wrap="square" lIns="93287" tIns="46643" rIns="93287" bIns="46643"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7057DA9E-6CC7-4F59-84DD-C3471016B002}" type="slidenum">
              <a:t>3</a:t>
            </a:fld>
            <a:endParaRPr lang="en-US" sz="1200" b="0" i="0" u="none" strike="noStrike" kern="1200" cap="none" spc="0" baseline="0">
              <a:solidFill>
                <a:srgbClr val="000000"/>
              </a:solidFill>
              <a:uFillTx/>
              <a:latin typeface="Calibri" pitchFamily="34"/>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11C589-B654-F826-28E8-887316DEDA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A64820-6F27-B2BF-0873-F6281658E64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8578F0-B886-5426-3800-24D52D2C1554}"/>
              </a:ext>
            </a:extLst>
          </p:cNvPr>
          <p:cNvSpPr txBox="1">
            <a:spLocks noGrp="1"/>
          </p:cNvSpPr>
          <p:nvPr>
            <p:ph type="body" sz="quarter" idx="1"/>
          </p:nvPr>
        </p:nvSpPr>
        <p:spPr/>
        <p:txBody>
          <a:bodyPr/>
          <a:lstStyle/>
          <a:p>
            <a:endParaRPr lang="en-CA" sz="1200" b="0" i="0" u="none" strike="noStrike" kern="1200" baseline="0" dirty="0">
              <a:solidFill>
                <a:schemeClr val="tx1"/>
              </a:solidFill>
              <a:latin typeface="+mn-lt"/>
              <a:ea typeface="+mn-ea"/>
              <a:cs typeface="+mn-cs"/>
            </a:endParaRPr>
          </a:p>
          <a:p>
            <a:r>
              <a:rPr lang="en-CA" sz="1200" b="0" i="0" u="none" strike="noStrike" kern="1200" baseline="0" dirty="0">
                <a:solidFill>
                  <a:schemeClr val="tx1"/>
                </a:solidFill>
                <a:latin typeface="+mn-lt"/>
                <a:ea typeface="+mn-ea"/>
                <a:cs typeface="+mn-cs"/>
              </a:rPr>
              <a:t>Aux États-Unis, la FDA a délivré une autorisation d'utilisation d'urgence pour la solution injectable Ivomec (ivermectine) contre le syndrome de la fièvre néonatale (NWS) </a:t>
            </a:r>
            <a:r>
              <a:rPr lang="en-CA" sz="1200" b="0" i="0" kern="1200" dirty="0">
                <a:solidFill>
                  <a:schemeClr val="tx1"/>
                </a:solidFill>
                <a:effectLst/>
                <a:latin typeface="+mn-lt"/>
                <a:ea typeface="+mn-ea"/>
                <a:cs typeface="+mn-cs"/>
              </a:rPr>
              <a:t>chez les bovins, lorsqu'elle est administrée dans les 24 heures suivant la naissance, au moment de la castration ou en cas d'apparition d'une plaie, et que les avantages connus et potentiels du produit l'emportent sur ses risques connus et potentiels. </a:t>
            </a:r>
          </a:p>
          <a:p>
            <a:r>
              <a:rPr lang="en-CA" sz="1200" b="1" i="0" u="none" strike="noStrike" kern="1200" baseline="0" dirty="0">
                <a:solidFill>
                  <a:schemeClr val="tx1"/>
                </a:solidFill>
                <a:latin typeface="+mn-lt"/>
                <a:ea typeface="+mn-ea"/>
                <a:cs typeface="+mn-cs"/>
              </a:rPr>
              <a:t>à l'exception des vaches laitières produisant du lait destiné à la consommation humaine et des veaux destinés à la production de viande de veau</a:t>
            </a:r>
            <a:r>
              <a:rPr lang="en-CA" sz="1200" b="1" i="0" kern="1200" dirty="0">
                <a:solidFill>
                  <a:schemeClr val="tx1"/>
                </a:solidFill>
                <a:effectLst/>
                <a:latin typeface="+mn-lt"/>
                <a:ea typeface="+mn-ea"/>
                <a:cs typeface="+mn-cs"/>
              </a:rPr>
              <a:t>. </a:t>
            </a:r>
            <a:r>
              <a:rPr lang="en-CA" sz="1200" b="0" i="0" kern="1200" dirty="0">
                <a:solidFill>
                  <a:schemeClr val="tx1"/>
                </a:solidFill>
                <a:effectLst/>
                <a:latin typeface="+mn-lt"/>
                <a:ea typeface="+mn-ea"/>
                <a:cs typeface="+mn-cs"/>
              </a:rPr>
              <a:t>Le délai d'attente avant l'abattage pour les bovins est de 35 jours.</a:t>
            </a:r>
          </a:p>
          <a:p>
            <a:endParaRPr lang="en-CA" sz="1200" b="0" i="0" u="none" strike="noStrike" kern="1200" baseline="0" dirty="0">
              <a:solidFill>
                <a:schemeClr val="tx1"/>
              </a:solidFill>
              <a:latin typeface="+mn-lt"/>
              <a:ea typeface="+mn-ea"/>
              <a:cs typeface="+mn-cs"/>
            </a:endParaRPr>
          </a:p>
          <a:p>
            <a:endParaRPr lang="en-CA" sz="1200" b="0" i="0" u="none" strike="noStrike" kern="1200" baseline="0" dirty="0">
              <a:solidFill>
                <a:schemeClr val="tx1"/>
              </a:solidFill>
              <a:latin typeface="+mn-lt"/>
              <a:ea typeface="+mn-ea"/>
              <a:cs typeface="+mn-cs"/>
            </a:endParaRPr>
          </a:p>
          <a:p>
            <a:r>
              <a:rPr lang="en-CA" sz="1200" b="0" i="0" u="none" strike="noStrike" kern="1200" baseline="0" dirty="0">
                <a:solidFill>
                  <a:schemeClr val="tx1"/>
                </a:solidFill>
                <a:latin typeface="+mn-lt"/>
                <a:ea typeface="+mn-ea"/>
                <a:cs typeface="+mn-cs"/>
              </a:rPr>
              <a:t>La FDA a délivré deux autorisations d'utilisation d'urgence pour des médicaments destinés à traiter le syndrome de la mouche de la tête chez les animaux de compagnie : l'une pour les comprimés à croquer NexGard (afoxolaner) pour le traitement du syndrome de la mouche de la tête chez les chiens, et la seconde pour NexGard COMBO (solution topique à base</a:t>
            </a:r>
            <a:r>
              <a:rPr lang="en-CA" sz="1200" b="0" i="0" u="none" strike="noStrike" kern="1200" baseline="0" dirty="0" err="1">
                <a:solidFill>
                  <a:schemeClr val="tx1"/>
                </a:solidFill>
                <a:latin typeface="+mn-lt"/>
                <a:ea typeface="+mn-ea"/>
                <a:cs typeface="+mn-cs"/>
              </a:rPr>
              <a:t> d'esafoxolaner</a:t>
            </a:r>
            <a:r>
              <a:rPr lang="en-CA" sz="1200" b="0" i="0" u="none" strike="noStrike" kern="1200" baseline="0" dirty="0">
                <a:solidFill>
                  <a:schemeClr val="tx1"/>
                </a:solidFill>
                <a:latin typeface="+mn-lt"/>
                <a:ea typeface="+mn-ea"/>
                <a:cs typeface="+mn-cs"/>
              </a:rPr>
              <a:t>, d'éprinomectine et de praziquantel) pour le traitement de la myiase due au syndrome de la mouche de la tête chez les chats </a:t>
            </a:r>
          </a:p>
          <a:p>
            <a:r>
              <a:rPr lang="en-CA" sz="1200" b="0" i="0" u="none" strike="noStrike" kern="1200" baseline="0" dirty="0">
                <a:solidFill>
                  <a:schemeClr val="tx1"/>
                </a:solidFill>
                <a:latin typeface="+mn-lt"/>
                <a:ea typeface="+mn-ea"/>
                <a:cs typeface="+mn-cs"/>
              </a:rPr>
              <a:t>	</a:t>
            </a:r>
          </a:p>
          <a:p>
            <a:endParaRPr lang="en-CA" sz="1200" b="0" i="0" u="none" strike="noStrike" kern="1200" baseline="0" dirty="0">
              <a:solidFill>
                <a:schemeClr val="tx1"/>
              </a:solidFill>
              <a:latin typeface="+mn-lt"/>
              <a:ea typeface="+mn-ea"/>
              <a:cs typeface="+mn-cs"/>
            </a:endParaRPr>
          </a:p>
          <a:p>
            <a:r>
              <a:rPr lang="en-CA" sz="1200" b="0" i="0" u="none" strike="noStrike" kern="1200" baseline="0" dirty="0">
                <a:solidFill>
                  <a:schemeClr val="tx1"/>
                </a:solidFill>
                <a:latin typeface="+mn-lt"/>
                <a:ea typeface="+mn-ea"/>
                <a:cs typeface="+mn-cs"/>
              </a:rPr>
              <a:t>La FDA a délivré une autorisation d'utilisation d'urgence pour le spray antiseptique pour plaies F10 avec insecticide (solution topique à base de chlorure de benzalkonium, de polyhexanide et de cyperméthrine) pour la prévention et le traitement des infestations par le NWS </a:t>
            </a:r>
          </a:p>
          <a:p>
            <a:r>
              <a:rPr lang="en-CA" sz="1200" b="0" i="0" u="none" strike="noStrike" kern="1200" baseline="0" dirty="0">
                <a:solidFill>
                  <a:schemeClr val="tx1"/>
                </a:solidFill>
                <a:latin typeface="+mn-lt"/>
                <a:ea typeface="+mn-ea"/>
                <a:cs typeface="+mn-cs"/>
              </a:rPr>
              <a:t>	. </a:t>
            </a:r>
            <a:r>
              <a:rPr lang="en-CA" sz="1200" b="0" i="0" kern="1200" dirty="0">
                <a:solidFill>
                  <a:schemeClr val="tx1"/>
                </a:solidFill>
                <a:effectLst/>
                <a:latin typeface="+mn-lt"/>
                <a:ea typeface="+mn-ea"/>
                <a:cs typeface="+mn-cs"/>
              </a:rPr>
              <a:t>la prévention et le traitement de la myiase causée par le NWS chez les bovins, les chevaux, les espèces mineures d’ongulés (par exemple, moutons, chèvres, cerfs), les rapaces et autres oiseaux sauvages, les oiseaux de compagnie, ainsi que les mammifères sauvages, exotiques et de zoo en captivité, et les avantages connus et potentiels du produit l’emportent sur ses risques connus et potentiels. Le spray antiseptique pour plaies F10 avec insecticide ne doit pas être utilisé chez les chiens et les chats domestiques.</a:t>
            </a:r>
            <a:endParaRPr lang="en-CA" sz="1200" b="0" i="0" u="none" strike="noStrike" kern="1200" baseline="0" dirty="0">
              <a:solidFill>
                <a:schemeClr val="tx1"/>
              </a:solidFill>
              <a:latin typeface="+mn-lt"/>
              <a:ea typeface="+mn-ea"/>
              <a:cs typeface="+mn-cs"/>
            </a:endParaRPr>
          </a:p>
          <a:p>
            <a:pPr lvl="0"/>
            <a:endParaRPr lang="en-CA" b="1" dirty="0"/>
          </a:p>
        </p:txBody>
      </p:sp>
      <p:sp>
        <p:nvSpPr>
          <p:cNvPr id="4" name="Slide Number Placeholder 3">
            <a:extLst>
              <a:ext uri="{FF2B5EF4-FFF2-40B4-BE49-F238E27FC236}">
                <a16:creationId xmlns:a16="http://schemas.microsoft.com/office/drawing/2014/main" id="{268B826A-9858-EC58-7B8A-D3BA7E7834D8}"/>
              </a:ext>
            </a:extLst>
          </p:cNvPr>
          <p:cNvSpPr txBox="1"/>
          <p:nvPr/>
        </p:nvSpPr>
        <p:spPr>
          <a:xfrm>
            <a:off x="3976689" y="8839203"/>
            <a:ext cx="3041651" cy="466728"/>
          </a:xfrm>
          <a:prstGeom prst="rect">
            <a:avLst/>
          </a:prstGeom>
          <a:noFill/>
          <a:ln cap="flat">
            <a:noFill/>
          </a:ln>
        </p:spPr>
        <p:txBody>
          <a:bodyPr vert="horz" wrap="square" lIns="93287" tIns="46643" rIns="93287" bIns="46643"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D5B4968-2C7F-42C6-8B5A-66F8264C3095}" type="slidenum">
              <a:t>4</a:t>
            </a:fld>
            <a:endParaRPr lang="en-US" sz="1200" b="0" i="0" u="none" strike="noStrike" kern="1200" cap="none" spc="0" baseline="0">
              <a:solidFill>
                <a:srgbClr val="000000"/>
              </a:solidFill>
              <a:uFillTx/>
              <a:latin typeface="Calibri" pitchFamily="34"/>
            </a:endParaRPr>
          </a:p>
        </p:txBody>
      </p:sp>
    </p:spTree>
    <p:extLst>
      <p:ext uri="{BB962C8B-B14F-4D97-AF65-F5344CB8AC3E}">
        <p14:creationId xmlns:p14="http://schemas.microsoft.com/office/powerpoint/2010/main" val="31878622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03FAEDB-26FB-A3ED-273C-EFC44EAAECB6}"/>
              </a:ext>
            </a:extLst>
          </p:cNvPr>
          <p:cNvSpPr>
            <a:spLocks noGrp="1" noRot="1" noChangeAspect="1"/>
          </p:cNvSpPr>
          <p:nvPr>
            <p:ph type="sldImg"/>
          </p:nvPr>
        </p:nvSpPr>
        <p:spPr>
          <a:ln w="12701">
            <a:solidFill>
              <a:srgbClr val="000000"/>
            </a:solidFill>
            <a:prstDash val="solid"/>
            <a:miter/>
          </a:ln>
        </p:spPr>
      </p:sp>
      <p:sp>
        <p:nvSpPr>
          <p:cNvPr id="3" name="Notes Placeholder 2">
            <a:extLst>
              <a:ext uri="{FF2B5EF4-FFF2-40B4-BE49-F238E27FC236}">
                <a16:creationId xmlns:a16="http://schemas.microsoft.com/office/drawing/2014/main" id="{961DEE3F-3EEA-0D32-33F2-A94203928A83}"/>
              </a:ext>
            </a:extLst>
          </p:cNvPr>
          <p:cNvSpPr txBox="1">
            <a:spLocks noGrp="1"/>
          </p:cNvSpPr>
          <p:nvPr>
            <p:ph type="body" sz="quarter" idx="1"/>
          </p:nvPr>
        </p:nvSpPr>
        <p:spPr/>
        <p:txBody>
          <a:bodyPr/>
          <a:lstStyle/>
          <a:p>
            <a:pPr lvl="0"/>
            <a:r>
              <a:rPr lang="en-CA" dirty="0">
                <a:ea typeface="Calibri"/>
                <a:cs typeface="Calibri"/>
              </a:rPr>
              <a:t>L'activité du virus de la fièvre catarrhale ovine (BTV) a diminué pendant l'hiver, mais certains pays signalent encore des cas, principalement chez les bovins, mais aussi chez certains ovins et caprins. Le BTV-3 reste le type le plus répandu, quelques cas de BTV-8 ayant été signalés en Allemagne, en Hongrie et aux Pays-Bas. L'Irlande et le Royaume-Uni ont continué à signaler des cas de BTV-3 tout au long de l'hiver. </a:t>
            </a:r>
            <a:endParaRPr lang="en-CA" dirty="0"/>
          </a:p>
          <a:p>
            <a:pPr lvl="0"/>
            <a:r>
              <a:rPr lang="en-CA" dirty="0"/>
              <a:t> </a:t>
            </a:r>
          </a:p>
          <a:p>
            <a:pPr lvl="0"/>
            <a:endParaRPr lang="en-CA" dirty="0"/>
          </a:p>
        </p:txBody>
      </p:sp>
      <p:sp>
        <p:nvSpPr>
          <p:cNvPr id="4" name="Slide Number Placeholder 3">
            <a:extLst>
              <a:ext uri="{FF2B5EF4-FFF2-40B4-BE49-F238E27FC236}">
                <a16:creationId xmlns:a16="http://schemas.microsoft.com/office/drawing/2014/main" id="{40915356-0795-C827-D86D-174D2CAD067B}"/>
              </a:ext>
            </a:extLst>
          </p:cNvPr>
          <p:cNvSpPr txBox="1"/>
          <p:nvPr/>
        </p:nvSpPr>
        <p:spPr>
          <a:xfrm>
            <a:off x="3976689" y="8839203"/>
            <a:ext cx="3041651" cy="466728"/>
          </a:xfrm>
          <a:prstGeom prst="rect">
            <a:avLst/>
          </a:prstGeom>
          <a:noFill/>
          <a:ln cap="flat">
            <a:noFill/>
          </a:ln>
        </p:spPr>
        <p:txBody>
          <a:bodyPr vert="horz" wrap="square" lIns="93287" tIns="46643" rIns="93287" bIns="46643"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91535DA-DED5-4C48-83D6-D82FC9BCC1D2}" type="slidenum">
              <a:t>5</a:t>
            </a:fld>
            <a:endParaRPr lang="en-US" sz="1200" b="0" i="0" u="none" strike="noStrike" kern="1200" cap="none" spc="0" baseline="0">
              <a:solidFill>
                <a:srgbClr val="000000"/>
              </a:solidFill>
              <a:uFillTx/>
              <a:latin typeface="Calibri" pitchFamily="34"/>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ACF894DF-86D1-411C-9BC2-D3E9C3EA92A3}" type="slidenum">
              <a:rPr lang="en-US" smtClean="0"/>
              <a:t>6</a:t>
            </a:fld>
            <a:endParaRPr lang="en-US"/>
          </a:p>
        </p:txBody>
      </p:sp>
    </p:spTree>
    <p:extLst>
      <p:ext uri="{BB962C8B-B14F-4D97-AF65-F5344CB8AC3E}">
        <p14:creationId xmlns:p14="http://schemas.microsoft.com/office/powerpoint/2010/main" val="24636049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CA" dirty="0"/>
              <a:t>Voici la diapositive de la dernière fois montrant que la Croatie, la Roumanie et la Grèce ont perdu leur statut de pays indemnes de PPR.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CA"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CA" dirty="0"/>
              <a:t>La Croatie a signalé son premier cas de PPR sur son territoire. Quatorze cas de PPR ont été signalés chez des ovins à la suite de signalements d'avortements. Tous les animaux sensibles présents dans l'exploitation ont été abattus et les opérations préliminaires de nettoyage et de désinfection ont été menées à bien. Une enquête visant à déterminer la source d'introduction est en cours. </a:t>
            </a:r>
          </a:p>
        </p:txBody>
      </p:sp>
      <p:sp>
        <p:nvSpPr>
          <p:cNvPr id="4" name="Slide Number Placeholder 3"/>
          <p:cNvSpPr>
            <a:spLocks noGrp="1"/>
          </p:cNvSpPr>
          <p:nvPr>
            <p:ph type="sldNum" sz="quarter" idx="5"/>
          </p:nvPr>
        </p:nvSpPr>
        <p:spPr/>
        <p:txBody>
          <a:bodyPr/>
          <a:lstStyle/>
          <a:p>
            <a:pPr>
              <a:defRPr/>
            </a:pPr>
            <a:fld id="{ACF894DF-86D1-411C-9BC2-D3E9C3EA92A3}" type="slidenum">
              <a:rPr lang="en-US" smtClean="0"/>
              <a:t>7</a:t>
            </a:fld>
            <a:endParaRPr lang="en-US"/>
          </a:p>
        </p:txBody>
      </p:sp>
    </p:spTree>
    <p:extLst>
      <p:ext uri="{BB962C8B-B14F-4D97-AF65-F5344CB8AC3E}">
        <p14:creationId xmlns:p14="http://schemas.microsoft.com/office/powerpoint/2010/main" val="27239404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660724FE-105B-F6EA-F583-12DBACFFD05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F69EA255-C52D-0FF1-5F98-1045DE3D1A4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a:t>Évolution de la fièvre aphteuse au cours des dix dernières années environ. On constate une recrudescence de l'activité ces dernières années, qui a commencé par sa propagation en Indonésie, puis par l'apparition du sérotype SAT-2 au Moyen-Orient. Début 2025, l'Europe a signalé des cas en Allemagne, puis en Hongrie et en Slovaquie. En outre, le sérotype SAT-1 est apparu au Moyen-Orient et en Turquie, puis en Europe de l'Est et, plus récemment, en Chine.</a:t>
            </a:r>
          </a:p>
        </p:txBody>
      </p:sp>
      <p:sp>
        <p:nvSpPr>
          <p:cNvPr id="37892" name="Slide Number Placeholder 3">
            <a:extLst>
              <a:ext uri="{FF2B5EF4-FFF2-40B4-BE49-F238E27FC236}">
                <a16:creationId xmlns:a16="http://schemas.microsoft.com/office/drawing/2014/main" id="{8710D836-667A-7D87-A3C5-7E764FB8695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AA8C6AA9-7A6B-46D2-87E1-50D3418AE1B5}" type="slidenum">
              <a:rPr lang="en-US" altLang="en-US" smtClean="0"/>
              <a:t>9</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6EEC017B-9CA9-9937-19A8-22A8D5FAE2F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D6E73331-3188-BEE4-0E84-7D40D8E43579}"/>
              </a:ext>
            </a:extLst>
          </p:cNvPr>
          <p:cNvSpPr>
            <a:spLocks noGrp="1" noChangeArrowheads="1"/>
          </p:cNvSpPr>
          <p:nvPr>
            <p:ph type="body" idx="1"/>
          </p:nvPr>
        </p:nvSpPr>
        <p:spPr bwMode="auto"/>
        <p:txBody>
          <a:bodyPr wrap="square" numCol="1" anchor="t" anchorCtr="0" compatLnSpc="1">
            <a:prstTxWarp prst="textNoShape">
              <a:avLst/>
            </a:prstTxWarp>
          </a:bodyPr>
          <a:lstStyle/>
          <a:p>
            <a:pPr marL="171450" indent="-171450">
              <a:buFont typeface="Arial" panose="020B0604020202020204" pitchFamily="34" charset="0"/>
              <a:buChar char="•"/>
              <a:defRPr/>
            </a:pPr>
            <a:r>
              <a:rPr lang="en-CA" dirty="0"/>
              <a:t>*Indique que le cas n'a pas été signalé dans EMPRES-I ou que le nombre de cas est différent</a:t>
            </a:r>
          </a:p>
          <a:p>
            <a:pPr marL="171450" indent="-171450">
              <a:buFont typeface="Arial" panose="020B0604020202020204" pitchFamily="34" charset="0"/>
              <a:buChar char="•"/>
              <a:defRPr/>
            </a:pPr>
            <a:endParaRPr lang="en-CA" dirty="0"/>
          </a:p>
          <a:p>
            <a:pPr>
              <a:defRPr/>
            </a:pPr>
            <a:r>
              <a:rPr lang="en-CA" dirty="0"/>
              <a:t>Le Lesotho a signalé son premier cas de fièvre aphteuse (non typée) sur son territoire. Six cas de fièvre aphteuse ont été confirmés chez des bovins à Butha-Buthe. Ces cas ne sont pas inattendus, car l'Afrique du Sud connaît actuellement la pire épidémie de fièvre aphteuse de son histoire, avec des cas signalés dans presque toutes les provinces et une vaccination de masse en cours. </a:t>
            </a:r>
          </a:p>
          <a:p>
            <a:pPr>
              <a:defRPr/>
            </a:pPr>
            <a:endParaRPr lang="en-CA" altLang="en-US" dirty="0"/>
          </a:p>
          <a:p>
            <a:pPr>
              <a:defRPr/>
            </a:pPr>
            <a:endParaRPr lang="en-CA" altLang="en-US" dirty="0"/>
          </a:p>
          <a:p>
            <a:pPr>
              <a:defRPr/>
            </a:pPr>
            <a:r>
              <a:rPr lang="en-CA" dirty="0"/>
              <a:t>La Corée du Sud a signalé une résurgence de la fièvre aphteuse, après neuf mois sans aucun cas, avec trois cas de fièvre aphteuse de type O</a:t>
            </a:r>
            <a:endParaRPr lang="en-CA" altLang="en-US" dirty="0"/>
          </a:p>
        </p:txBody>
      </p:sp>
      <p:sp>
        <p:nvSpPr>
          <p:cNvPr id="39940" name="Slide Number Placeholder 3">
            <a:extLst>
              <a:ext uri="{FF2B5EF4-FFF2-40B4-BE49-F238E27FC236}">
                <a16:creationId xmlns:a16="http://schemas.microsoft.com/office/drawing/2014/main" id="{3F19BEC3-E3A8-6811-5A21-07F07BAAFB0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F265F6ED-A1B3-4811-857A-914E69E938C8}" type="slidenum">
              <a:rPr lang="en-US" altLang="en-US" smtClean="0"/>
              <a:t>10</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1093788"/>
            <a:ext cx="9144000" cy="1677987"/>
          </a:xfrm>
        </p:spPr>
        <p:txBody>
          <a:bodyPr anchor="b">
            <a:normAutofit/>
          </a:bodyPr>
          <a:lstStyle>
            <a:lvl1pPr algn="r">
              <a:defRPr sz="4400" b="1">
                <a:solidFill>
                  <a:schemeClr val="bg1"/>
                </a:solidFill>
                <a:latin typeface="+mn-lt"/>
              </a:defRPr>
            </a:lvl1pPr>
          </a:lstStyle>
          <a:p>
            <a:r>
              <a:rPr lang="en-US" dirty="0"/>
              <a:t>Click to edit Master title style</a:t>
            </a:r>
          </a:p>
        </p:txBody>
      </p:sp>
      <p:sp>
        <p:nvSpPr>
          <p:cNvPr id="3" name="Subtitle 2"/>
          <p:cNvSpPr>
            <a:spLocks noGrp="1"/>
          </p:cNvSpPr>
          <p:nvPr>
            <p:ph type="subTitle" idx="1"/>
          </p:nvPr>
        </p:nvSpPr>
        <p:spPr>
          <a:xfrm>
            <a:off x="3048000" y="3101976"/>
            <a:ext cx="9144000" cy="1655762"/>
          </a:xfrm>
        </p:spPr>
        <p:txBody>
          <a:bodyPr/>
          <a:lstStyle>
            <a:lvl1pPr marL="0" indent="0" algn="r">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408012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4C61C98A-C5DC-4C78-BD0D-CF5DC7D5F5B8}" type="slidenum">
              <a:rPr lang="en-US"/>
              <a:pPr>
                <a:defRPr/>
              </a:pPr>
              <a:t>‹#›</a:t>
            </a:fld>
            <a:endParaRPr lang="en-US"/>
          </a:p>
        </p:txBody>
      </p:sp>
    </p:spTree>
    <p:extLst>
      <p:ext uri="{BB962C8B-B14F-4D97-AF65-F5344CB8AC3E}">
        <p14:creationId xmlns:p14="http://schemas.microsoft.com/office/powerpoint/2010/main" val="2690800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lvl1pPr>
              <a:defRPr b="1">
                <a:latin typeface="+mn-lt"/>
              </a:defRPr>
            </a:lvl1pPr>
          </a:lstStyle>
          <a:p>
            <a:r>
              <a:rPr lang="en-US" dirty="0"/>
              <a:t>Click to edit Master title style</a:t>
            </a:r>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D54BD4FB-196E-454C-890F-574374854696}" type="slidenum">
              <a:rPr lang="en-US"/>
              <a:pPr>
                <a:defRPr/>
              </a:pPr>
              <a:t>‹#›</a:t>
            </a:fld>
            <a:endParaRPr lang="en-US"/>
          </a:p>
        </p:txBody>
      </p:sp>
    </p:spTree>
    <p:extLst>
      <p:ext uri="{BB962C8B-B14F-4D97-AF65-F5344CB8AC3E}">
        <p14:creationId xmlns:p14="http://schemas.microsoft.com/office/powerpoint/2010/main" val="8471869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49" y="1709738"/>
            <a:ext cx="10515600" cy="2852737"/>
          </a:xfrm>
        </p:spPr>
        <p:txBody>
          <a:bodyPr anchor="b"/>
          <a:lstStyle>
            <a:lvl1pPr algn="r">
              <a:defRPr sz="6000">
                <a:latin typeface="+mn-lt"/>
              </a:defRPr>
            </a:lvl1pPr>
          </a:lstStyle>
          <a:p>
            <a:r>
              <a:rPr lang="en-US" dirty="0"/>
              <a:t>Click to edit Master title style</a:t>
            </a:r>
          </a:p>
        </p:txBody>
      </p:sp>
      <p:sp>
        <p:nvSpPr>
          <p:cNvPr id="3" name="Text Placeholder 2"/>
          <p:cNvSpPr>
            <a:spLocks noGrp="1"/>
          </p:cNvSpPr>
          <p:nvPr>
            <p:ph type="body" idx="1"/>
          </p:nvPr>
        </p:nvSpPr>
        <p:spPr>
          <a:xfrm>
            <a:off x="831849" y="4589479"/>
            <a:ext cx="10515600" cy="1500187"/>
          </a:xfrm>
        </p:spPr>
        <p:txBody>
          <a:bodyPr/>
          <a:lstStyle>
            <a:lvl1pPr marL="0" indent="0" algn="r">
              <a:buNone/>
              <a:defRPr sz="2400" b="1">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2752208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6"/>
          <p:cNvSpPr>
            <a:spLocks noGrp="1"/>
          </p:cNvSpPr>
          <p:nvPr>
            <p:ph type="sldNum" sz="quarter" idx="10"/>
          </p:nvPr>
        </p:nvSpPr>
        <p:spPr/>
        <p:txBody>
          <a:bodyPr/>
          <a:lstStyle>
            <a:lvl1pPr>
              <a:defRPr/>
            </a:lvl1pPr>
          </a:lstStyle>
          <a:p>
            <a:pPr>
              <a:defRPr/>
            </a:pPr>
            <a:fld id="{222C2B47-41F2-42A5-AA41-34CCD9669551}" type="slidenum">
              <a:rPr lang="en-US"/>
              <a:pPr>
                <a:defRPr/>
              </a:pPr>
              <a:t>‹#›</a:t>
            </a:fld>
            <a:endParaRPr lang="en-US"/>
          </a:p>
        </p:txBody>
      </p:sp>
    </p:spTree>
    <p:extLst>
      <p:ext uri="{BB962C8B-B14F-4D97-AF65-F5344CB8AC3E}">
        <p14:creationId xmlns:p14="http://schemas.microsoft.com/office/powerpoint/2010/main" val="5332554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lvl1pPr>
              <a:defRPr b="1">
                <a:latin typeface="+mn-lt"/>
              </a:defRPr>
            </a:lvl1pPr>
          </a:lstStyle>
          <a:p>
            <a:r>
              <a:rPr lang="en-US" dirty="0"/>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8"/>
          <p:cNvSpPr>
            <a:spLocks noGrp="1"/>
          </p:cNvSpPr>
          <p:nvPr>
            <p:ph type="sldNum" sz="quarter" idx="10"/>
          </p:nvPr>
        </p:nvSpPr>
        <p:spPr/>
        <p:txBody>
          <a:bodyPr/>
          <a:lstStyle>
            <a:lvl1pPr>
              <a:defRPr/>
            </a:lvl1pPr>
          </a:lstStyle>
          <a:p>
            <a:pPr>
              <a:defRPr/>
            </a:pPr>
            <a:fld id="{B48FB889-B1E1-40D0-9118-58010DD0FC49}" type="slidenum">
              <a:rPr lang="en-US"/>
              <a:pPr>
                <a:defRPr/>
              </a:pPr>
              <a:t>‹#›</a:t>
            </a:fld>
            <a:endParaRPr lang="en-US"/>
          </a:p>
        </p:txBody>
      </p:sp>
    </p:spTree>
    <p:extLst>
      <p:ext uri="{BB962C8B-B14F-4D97-AF65-F5344CB8AC3E}">
        <p14:creationId xmlns:p14="http://schemas.microsoft.com/office/powerpoint/2010/main" val="2631897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7" name="Text Placeholder 6"/>
          <p:cNvSpPr>
            <a:spLocks noGrp="1"/>
          </p:cNvSpPr>
          <p:nvPr>
            <p:ph type="body" sz="quarter" idx="13"/>
          </p:nvPr>
        </p:nvSpPr>
        <p:spPr>
          <a:xfrm>
            <a:off x="838200" y="2057400"/>
            <a:ext cx="10515600" cy="40147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4"/>
          <p:cNvSpPr>
            <a:spLocks noGrp="1"/>
          </p:cNvSpPr>
          <p:nvPr>
            <p:ph type="sldNum" sz="quarter" idx="14"/>
          </p:nvPr>
        </p:nvSpPr>
        <p:spPr/>
        <p:txBody>
          <a:bodyPr/>
          <a:lstStyle>
            <a:lvl1pPr>
              <a:defRPr/>
            </a:lvl1pPr>
          </a:lstStyle>
          <a:p>
            <a:pPr>
              <a:defRPr/>
            </a:pPr>
            <a:fld id="{A5F12CC5-A507-4028-B3C9-257C8E707382}" type="slidenum">
              <a:rPr lang="en-US"/>
              <a:pPr>
                <a:defRPr/>
              </a:pPr>
              <a:t>‹#›</a:t>
            </a:fld>
            <a:endParaRPr lang="en-US"/>
          </a:p>
        </p:txBody>
      </p:sp>
    </p:spTree>
    <p:extLst>
      <p:ext uri="{BB962C8B-B14F-4D97-AF65-F5344CB8AC3E}">
        <p14:creationId xmlns:p14="http://schemas.microsoft.com/office/powerpoint/2010/main" val="1826710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7" name="Text Placeholder 6"/>
          <p:cNvSpPr>
            <a:spLocks noGrp="1"/>
          </p:cNvSpPr>
          <p:nvPr>
            <p:ph type="body" sz="quarter" idx="13"/>
          </p:nvPr>
        </p:nvSpPr>
        <p:spPr>
          <a:xfrm>
            <a:off x="838200" y="2057400"/>
            <a:ext cx="4919663" cy="40147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icture Placeholder 3"/>
          <p:cNvSpPr>
            <a:spLocks noGrp="1"/>
          </p:cNvSpPr>
          <p:nvPr>
            <p:ph type="pic" sz="quarter" idx="14"/>
          </p:nvPr>
        </p:nvSpPr>
        <p:spPr>
          <a:xfrm>
            <a:off x="6172200" y="2057400"/>
            <a:ext cx="5181600" cy="4000500"/>
          </a:xfrm>
        </p:spPr>
        <p:txBody>
          <a:bodyPr rtlCol="0">
            <a:normAutofit/>
          </a:bodyPr>
          <a:lstStyle/>
          <a:p>
            <a:pPr lvl="0"/>
            <a:endParaRPr lang="en-US" noProof="0"/>
          </a:p>
        </p:txBody>
      </p:sp>
      <p:sp>
        <p:nvSpPr>
          <p:cNvPr id="5" name="Slide Number Placeholder 4"/>
          <p:cNvSpPr>
            <a:spLocks noGrp="1"/>
          </p:cNvSpPr>
          <p:nvPr>
            <p:ph type="sldNum" sz="quarter" idx="15"/>
          </p:nvPr>
        </p:nvSpPr>
        <p:spPr/>
        <p:txBody>
          <a:bodyPr/>
          <a:lstStyle>
            <a:lvl1pPr>
              <a:defRPr/>
            </a:lvl1pPr>
          </a:lstStyle>
          <a:p>
            <a:pPr>
              <a:defRPr/>
            </a:pPr>
            <a:fld id="{9F81C94A-5837-4538-A85E-3BC9A11D4007}" type="slidenum">
              <a:rPr lang="en-US"/>
              <a:pPr>
                <a:defRPr/>
              </a:pPr>
              <a:t>‹#›</a:t>
            </a:fld>
            <a:endParaRPr lang="en-US"/>
          </a:p>
        </p:txBody>
      </p:sp>
    </p:spTree>
    <p:extLst>
      <p:ext uri="{BB962C8B-B14F-4D97-AF65-F5344CB8AC3E}">
        <p14:creationId xmlns:p14="http://schemas.microsoft.com/office/powerpoint/2010/main" val="40008050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p:txBody>
          <a:bodyPr/>
          <a:lstStyle>
            <a:lvl1pPr>
              <a:defRPr/>
            </a:lvl1pPr>
          </a:lstStyle>
          <a:p>
            <a:pPr>
              <a:defRPr/>
            </a:pPr>
            <a:fld id="{8B18459C-5D3F-466B-B70D-EFCCECAFA19D}" type="slidenum">
              <a:rPr lang="en-US"/>
              <a:pPr>
                <a:defRPr/>
              </a:pPr>
              <a:t>‹#›</a:t>
            </a:fld>
            <a:endParaRPr lang="en-US"/>
          </a:p>
        </p:txBody>
      </p:sp>
    </p:spTree>
    <p:extLst>
      <p:ext uri="{BB962C8B-B14F-4D97-AF65-F5344CB8AC3E}">
        <p14:creationId xmlns:p14="http://schemas.microsoft.com/office/powerpoint/2010/main" val="903924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latin typeface="+mn-lt"/>
              </a:defRPr>
            </a:lvl1pPr>
          </a:lstStyle>
          <a:p>
            <a:r>
              <a:rPr lang="en-US" dirty="0"/>
              <a:t>Click to edit Master title style</a:t>
            </a:r>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Slide Number Placeholder 6"/>
          <p:cNvSpPr>
            <a:spLocks noGrp="1"/>
          </p:cNvSpPr>
          <p:nvPr>
            <p:ph type="sldNum" sz="quarter" idx="10"/>
          </p:nvPr>
        </p:nvSpPr>
        <p:spPr/>
        <p:txBody>
          <a:bodyPr/>
          <a:lstStyle>
            <a:lvl1pPr>
              <a:defRPr/>
            </a:lvl1pPr>
          </a:lstStyle>
          <a:p>
            <a:pPr>
              <a:defRPr/>
            </a:pPr>
            <a:fld id="{F78FD813-48F2-42F0-8FCF-ACF9E1873146}" type="slidenum">
              <a:rPr lang="en-US"/>
              <a:pPr>
                <a:defRPr/>
              </a:pPr>
              <a:t>‹#›</a:t>
            </a:fld>
            <a:endParaRPr lang="en-US"/>
          </a:p>
        </p:txBody>
      </p:sp>
    </p:spTree>
    <p:extLst>
      <p:ext uri="{BB962C8B-B14F-4D97-AF65-F5344CB8AC3E}">
        <p14:creationId xmlns:p14="http://schemas.microsoft.com/office/powerpoint/2010/main" val="2552455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latin typeface="+mn-lt"/>
              </a:defRPr>
            </a:lvl1pPr>
          </a:lstStyle>
          <a:p>
            <a:r>
              <a:rPr lang="en-US" dirty="0"/>
              <a:t>Click to edit Master title style</a:t>
            </a:r>
          </a:p>
        </p:txBody>
      </p:sp>
      <p:sp>
        <p:nvSpPr>
          <p:cNvPr id="3" name="Picture Placeholder 2"/>
          <p:cNvSpPr>
            <a:spLocks noGrp="1"/>
          </p:cNvSpPr>
          <p:nvPr>
            <p:ph type="pic" idx="1"/>
          </p:nvPr>
        </p:nvSpPr>
        <p:spPr>
          <a:xfrm>
            <a:off x="5183188" y="987426"/>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Slide Number Placeholder 6"/>
          <p:cNvSpPr>
            <a:spLocks noGrp="1"/>
          </p:cNvSpPr>
          <p:nvPr>
            <p:ph type="sldNum" sz="quarter" idx="10"/>
          </p:nvPr>
        </p:nvSpPr>
        <p:spPr/>
        <p:txBody>
          <a:bodyPr/>
          <a:lstStyle>
            <a:lvl1pPr>
              <a:defRPr/>
            </a:lvl1pPr>
          </a:lstStyle>
          <a:p>
            <a:pPr>
              <a:defRPr/>
            </a:pPr>
            <a:fld id="{461ACA56-2288-4290-B789-2225FFBF1474}" type="slidenum">
              <a:rPr lang="en-US"/>
              <a:pPr>
                <a:defRPr/>
              </a:pPr>
              <a:t>‹#›</a:t>
            </a:fld>
            <a:endParaRPr lang="en-US"/>
          </a:p>
        </p:txBody>
      </p:sp>
    </p:spTree>
    <p:extLst>
      <p:ext uri="{BB962C8B-B14F-4D97-AF65-F5344CB8AC3E}">
        <p14:creationId xmlns:p14="http://schemas.microsoft.com/office/powerpoint/2010/main" val="11840890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Cliquez pour modifier le style de titre principal</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Modifier les styles de texte principaux</a:t>
            </a:r>
          </a:p>
          <a:p>
            <a:pPr lvl="1"/>
            <a:r>
              <a:rPr lang="en-US" altLang="en-US"/>
              <a:t>Deuxième niveau</a:t>
            </a:r>
          </a:p>
          <a:p>
            <a:pPr lvl="2"/>
            <a:r>
              <a:rPr lang="en-US" altLang="en-US"/>
              <a:t>Troisième niveau</a:t>
            </a:r>
          </a:p>
          <a:p>
            <a:pPr lvl="3"/>
            <a:r>
              <a:rPr lang="en-US" altLang="en-US"/>
              <a:t>Quatrième niveau</a:t>
            </a:r>
          </a:p>
          <a:p>
            <a:pPr lvl="4"/>
            <a:r>
              <a:rPr lang="en-US" altLang="en-US"/>
              <a:t>Cinquième niveau</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5195B727-CB92-4FD5-AF0D-B54F541D4673}" type="datetime1">
              <a:rPr lang="en-US"/>
              <a:t>4/21/2026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90D9DBF5-9739-45F5-BA36-F9FB46B79EF0}" type="slidenum">
              <a:rPr lang="en-US"/>
              <a:t>‹#›</a:t>
            </a:fld>
            <a:endParaRPr lang="en-US"/>
          </a:p>
        </p:txBody>
      </p:sp>
    </p:spTree>
  </p:cSld>
  <p:clrMap bg1="lt1" tx1="dk1" bg2="lt2" tx2="dk2" accent1="accent1" accent2="accent2" accent3="accent3" accent4="accent4" accent5="accent5" accent6="accent6" hlink="hlink" folHlink="folHlink"/>
  <p:sldLayoutIdLst>
    <p:sldLayoutId id="2147484333" r:id="rId1"/>
    <p:sldLayoutId id="2147484334" r:id="rId2"/>
    <p:sldLayoutId id="2147484335" r:id="rId3"/>
    <p:sldLayoutId id="2147484336" r:id="rId4"/>
    <p:sldLayoutId id="2147484337" r:id="rId5"/>
    <p:sldLayoutId id="2147484338" r:id="rId6"/>
    <p:sldLayoutId id="2147484339" r:id="rId7"/>
    <p:sldLayoutId id="2147484340" r:id="rId8"/>
    <p:sldLayoutId id="2147484341" r:id="rId9"/>
    <p:sldLayoutId id="2147484342" r:id="rId10"/>
    <p:sldLayoutId id="2147484343" r:id="rId11"/>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ezd.ca/"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empres-i.apps.fao.org/general"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hyperlink" Target="https://www.wrlfmd.org/reference-laboratory-reports" TargetMode="External"/><Relationship Id="rId4" Type="http://schemas.openxmlformats.org/officeDocument/2006/relationships/hyperlink" Target="https://www.swinehealth.org/emergence-and-global-expansion-of-foot-and-mouth-disease-virus-serotype-sat1/?utm_source=rss&amp;utm_medium=rss&amp;utm_campaign=emergence-and-global-expansion-of-foot-and-mouth-disease-virus-serotype-sat1"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cyprus-mail.com/2026/04/09/new-fmd-cases-raise-infected-livestock-units-to-70"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hyperlink" Target="https://wahis.woah.org/#/in-review/7379" TargetMode="External"/><Relationship Id="rId4" Type="http://schemas.openxmlformats.org/officeDocument/2006/relationships/hyperlink" Target="https://food.ec.europa.eu/document/download/affc3cc5-03e4-4952-89ba-f3e1448e263f_en?filename=reg-com_ahw_20260219_pres-31.pdf"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ahis.woah.org/#/in-review/7207?reportId=181967&amp;fromPage=event-dashboard-url"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hyperlink" Target="https://www.mnewstv.com/hotnews.php?id=29422" TargetMode="External"/><Relationship Id="rId5" Type="http://schemas.openxmlformats.org/officeDocument/2006/relationships/hyperlink" Target="https://www.reuters.com/business/healthcare-pharmaceuticals/china-reports-219-cases-foot-and-mouth-cattle-disease-northwestern-region-2026-04-02/" TargetMode="External"/><Relationship Id="rId4" Type="http://schemas.openxmlformats.org/officeDocument/2006/relationships/hyperlink" Target="https://wahis.woah.org/#/in-review/7422"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pigprogress.net/health-nutrition/health/russia-culls-livestock-in-siberia-on-a-massive-scale-denies-fmd-rumours/" TargetMode="External"/><Relationship Id="rId7" Type="http://schemas.openxmlformats.org/officeDocument/2006/relationships/hyperlink" Target="https://fergana.news/news/146406/?country=tm"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hyperlink" Target="https://www.usnews.com/news/world/articles/2026-03-30/russia-overhauls-vaccine-production-after-cattle-disease-triggers-mass-culling" TargetMode="External"/><Relationship Id="rId4" Type="http://schemas.openxmlformats.org/officeDocument/2006/relationships/hyperlink" Target="https://www.thecattlesite.com/news/kazakhstan-bans-russian-feed-wheat-over-disease-outbreak"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www.fao.org/animal-health/rapid-risk-assessment-fmd/en"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8" Type="http://schemas.openxmlformats.org/officeDocument/2006/relationships/hyperlink" Target="https://assets.publishing.service.gov.uk/media/699f18f007d7bff3604d6d3c/Foot_and_Mouth_Disease__FMD__in_Cyprus_23_Feb_2026.pdf" TargetMode="External"/><Relationship Id="rId3" Type="http://schemas.openxmlformats.org/officeDocument/2006/relationships/hyperlink" Target="https://onlinelibrary.wiley.com/doi/10.1002/vms3.70909" TargetMode="External"/><Relationship Id="rId7" Type="http://schemas.openxmlformats.org/officeDocument/2006/relationships/hyperlink" Target="https://pubmed.ncbi.nlm.nih.gov/41768356/"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hyperlink" Target="https://wwwnc.cdc.gov/eid/article/32/3/25-1077_article" TargetMode="External"/><Relationship Id="rId5" Type="http://schemas.openxmlformats.org/officeDocument/2006/relationships/hyperlink" Target="https://onlinelibrary.wiley.com/doi/10.1155/tbed/5538034" TargetMode="External"/><Relationship Id="rId4" Type="http://schemas.openxmlformats.org/officeDocument/2006/relationships/hyperlink" Target="https://offlu.org/publications/beyond-poultry-rethinking-monitoring-and-control-of-hpai-h5nx-anticipating-spillover-risks-for-mammals/" TargetMode="External"/><Relationship Id="rId9" Type="http://schemas.openxmlformats.org/officeDocument/2006/relationships/hyperlink" Target="https://link.springer.com/article/10.1007/s11250-026-04865-6"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link.springer.com/article/10.1186/s12879-026-12759-z" TargetMode="External"/><Relationship Id="rId7" Type="http://schemas.openxmlformats.org/officeDocument/2006/relationships/hyperlink" Target="https://www.sciencedirect.com/science/article/pii/S0378113526000465?via%3Dihub"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hyperlink" Target="https://pubmed.ncbi.nlm.nih.gov/41566321/" TargetMode="External"/><Relationship Id="rId5" Type="http://schemas.openxmlformats.org/officeDocument/2006/relationships/hyperlink" Target="https://link.springer.com/article/10.1186/s12917-025-05160-6" TargetMode="External"/><Relationship Id="rId4" Type="http://schemas.openxmlformats.org/officeDocument/2006/relationships/hyperlink" Target="https://link.springer.com/article/10.1186/s12917-026-05332-y"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sciencedirect.com/science/article/abs/pii/S0378113526000465?via%3Dihub" TargetMode="External"/><Relationship Id="rId7"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hyperlink" Target="https://vectorvbdwatch.tennessee.edu/longhorned_tick_and_theileria/" TargetMode="External"/><Relationship Id="rId5" Type="http://schemas.openxmlformats.org/officeDocument/2006/relationships/image" Target="../media/image3.png"/><Relationship Id="rId4" Type="http://schemas.openxmlformats.org/officeDocument/2006/relationships/hyperlink" Target="https://onlinelibrary.wiley.com/doi/epdf/10.1111/tbed.13021?getft_integrator=sciencedirect_contenthosting&amp;src=getftr&amp;utm_source=sciencedirect_contenthosting"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https://www.nationalhogfarmer.com/livestock-management/usda-announces-completion-of-sterile-fly-dispersal-facility-in-texas" TargetMode="External"/><Relationship Id="rId3" Type="http://schemas.openxmlformats.org/officeDocument/2006/relationships/image" Target="../media/image5.png"/><Relationship Id="rId7" Type="http://schemas.openxmlformats.org/officeDocument/2006/relationships/hyperlink" Target="https://www.swissinfo.ch/spa/honduras-confirma-primera-muerte-de-un-humano-en-2026-provocada-por-el-gusano-barrenador/91076397"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hyperlink" Target="https://www.infobae.com/mexico/2026/02/05/gusano-barrenador-infesta-a-ciervos-rojos-en-yucatan/" TargetMode="External"/><Relationship Id="rId11" Type="http://schemas.openxmlformats.org/officeDocument/2006/relationships/image" Target="../media/image6.png"/><Relationship Id="rId5" Type="http://schemas.openxmlformats.org/officeDocument/2006/relationships/hyperlink" Target="https://app.powerbi.com/view?r=eyJrIjoiMjkzMzAzMzUtZmRlNi00ZTMzLTk1NDEtNjkzZTEwNzZjZGFlIiwidCI6ImM1OWRjNTZhLTkzZWMtNGIwNy1iNzFkLTQzYzg0NDkyNTcxOCIsImMiOjR9" TargetMode="External"/><Relationship Id="rId10" Type="http://schemas.openxmlformats.org/officeDocument/2006/relationships/hyperlink" Target="https://www.tpr.org/news/2026-02-13/how-glow-in-the-dark-sterile-flies-are-being-used-to-combat-new-world-screwworm" TargetMode="External"/><Relationship Id="rId4" Type="http://schemas.openxmlformats.org/officeDocument/2006/relationships/hyperlink" Target="https://www.aphis.usda.gov/livestock-poultry-disease/stop-screwworm" TargetMode="External"/><Relationship Id="rId9" Type="http://schemas.openxmlformats.org/officeDocument/2006/relationships/hyperlink" Target="https://www.aphis.usda.gov/animal-emergencies/nws"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s://www.fda.gov/animal-veterinary/cvm-updates/fda-conditionally-approves-drug-treat-new-world-screwworm-dogs" TargetMode="External"/><Relationship Id="rId7" Type="http://schemas.openxmlformats.org/officeDocument/2006/relationships/hyperlink" Target="https://www.fda.gov/animal-veterinary/cvm-updates/fda-issues-emergency-use-authorizations-drugs-treat-new-world-screwworm-dogs-and-cats"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fda.gov/animal-veterinary/cvm-updates/fda-issues-emergency-use-authorization-over-counter-injectable-drug-prevent-new-world-screwworm" TargetMode="External"/><Relationship Id="rId11" Type="http://schemas.openxmlformats.org/officeDocument/2006/relationships/image" Target="../media/image9.png"/><Relationship Id="rId5" Type="http://schemas.openxmlformats.org/officeDocument/2006/relationships/hyperlink" Target="https://www.fda.gov/news-events/press-announcements/fda-conditionally-approves-first-drug-prevention-and-treatment-new-world-screwworm-infestations" TargetMode="External"/><Relationship Id="rId10" Type="http://schemas.openxmlformats.org/officeDocument/2006/relationships/hyperlink" Target="https://www.fda.gov/animal-veterinary/cvm-updates/fda-issues-emergency-use-authorization-topical-spray-prevent-and-treat-new-world-screwworm-multiple" TargetMode="External"/><Relationship Id="rId4" Type="http://schemas.openxmlformats.org/officeDocument/2006/relationships/hyperlink" Target="https://www.fda.gov/news-events/press-announcements/fda-conditionally-approves-topical-drug-cattle-new-world-screwworm-and-cattle-fever-tick" TargetMode="External"/><Relationship Id="rId9"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hyperlink" Target="https://empres-i.apps.fao.org/epidemiology"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hyperlink" Target="https://www.discovermagazine.com/global-feta-cheese-supply-threatened-as-virus-kills-almost-500-000-goats-and-sheep-in-greece-48348"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hyperlink" Target="https://wahis.woah.org/#/in-review/7232" TargetMode="External"/><Relationship Id="rId4" Type="http://schemas.openxmlformats.org/officeDocument/2006/relationships/hyperlink" Target="https://wahis.woah.org/#/in-event/6664/dashboard"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portal.hr/en/novosti/aktualnosti/102845-u-opcini-prgomet-otkriven-prvi-slucaj-kuge-kod-ovaca-u-hrvatskoj-u-mjestu-blizu-trogira-usmrtili-26-zivotinja" TargetMode="External"/><Relationship Id="rId7" Type="http://schemas.openxmlformats.org/officeDocument/2006/relationships/hyperlink" Target="https://www.woah.org/en/disease/peste-des-petits-ruminants/#ui-id-5"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hyperlink" Target="https://wahis.woah.org/#/in-review/7057"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woah.org/en/document/global-strategy-for-the-control-and-eradication-of-ppr/" TargetMode="External"/><Relationship Id="rId2" Type="http://schemas.openxmlformats.org/officeDocument/2006/relationships/hyperlink" Target="https://pmc.ncbi.nlm.nih.gov/articles/PMC9404448/" TargetMode="Externa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rtlCol="0">
            <a:noAutofit/>
          </a:bodyPr>
          <a:lstStyle/>
          <a:p>
            <a:pPr eaLnBrk="1" fontAlgn="auto" hangingPunct="1">
              <a:spcAft>
                <a:spcPts val="0"/>
              </a:spcAft>
              <a:defRPr/>
            </a:pPr>
            <a:r>
              <a:rPr lang="fr-FR" sz="2800" dirty="0"/>
              <a:t>Communauté des maladies émergentes et zoonotiques</a:t>
            </a:r>
            <a:br>
              <a:rPr lang="fr-FR" sz="2800" dirty="0"/>
            </a:br>
            <a:r>
              <a:rPr lang="fr-FR" sz="2000" i="1" dirty="0"/>
              <a:t>Identifier les risques émergents grâce à l'intelligence collective</a:t>
            </a:r>
            <a:endParaRPr lang="en-CA" sz="2000" i="1" dirty="0"/>
          </a:p>
        </p:txBody>
      </p:sp>
      <p:sp>
        <p:nvSpPr>
          <p:cNvPr id="14339" name="Subtitle 1"/>
          <p:cNvSpPr>
            <a:spLocks noGrp="1"/>
          </p:cNvSpPr>
          <p:nvPr>
            <p:ph type="subTitle" idx="1"/>
          </p:nvPr>
        </p:nvSpPr>
        <p:spPr>
          <a:xfrm>
            <a:off x="3048000" y="3101975"/>
            <a:ext cx="9144000" cy="1123950"/>
          </a:xfrm>
        </p:spPr>
        <p:txBody>
          <a:bodyPr/>
          <a:lstStyle/>
          <a:p>
            <a:pPr eaLnBrk="1" hangingPunct="1"/>
            <a:r>
              <a:rPr lang="en-CA" altLang="en-US" dirty="0"/>
              <a:t>CMEZ – Mise à jour du réseau sur les petits ruminants du SCSSA</a:t>
            </a:r>
          </a:p>
          <a:p>
            <a:pPr eaLnBrk="1" hangingPunct="1"/>
            <a:r>
              <a:rPr lang="en-CA" altLang="en-US" dirty="0"/>
              <a:t>15 avril 2026</a:t>
            </a:r>
            <a:endParaRPr lang="en-CA" altLang="en-US" dirty="0">
              <a:ea typeface="Calibri"/>
              <a:cs typeface="Calibri"/>
            </a:endParaRPr>
          </a:p>
        </p:txBody>
      </p:sp>
      <p:sp>
        <p:nvSpPr>
          <p:cNvPr id="14340" name="Slide Number Placeholder 3"/>
          <p:cNvSpPr>
            <a:spLocks noGrp="1"/>
          </p:cNvSpPr>
          <p:nvPr>
            <p:ph type="sldNum" sz="quarter" idx="4294967295"/>
          </p:nvPr>
        </p:nvSpPr>
        <p:spPr bwMode="auto">
          <a:xfrm>
            <a:off x="9448800" y="63563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65D84322-D45D-4E35-B089-2601BE7D71B2}" type="slidenum">
              <a:rPr lang="en-US" altLang="en-US" sz="1200" smtClean="0">
                <a:solidFill>
                  <a:srgbClr val="898989"/>
                </a:solidFill>
              </a:rPr>
              <a:t>1</a:t>
            </a:fld>
            <a:endParaRPr lang="en-US" altLang="en-US" sz="1200">
              <a:solidFill>
                <a:srgbClr val="898989"/>
              </a:solidFill>
            </a:endParaRPr>
          </a:p>
        </p:txBody>
      </p:sp>
      <p:sp>
        <p:nvSpPr>
          <p:cNvPr id="14341" name="TextBox 4"/>
          <p:cNvSpPr txBox="1">
            <a:spLocks noChangeArrowheads="1"/>
          </p:cNvSpPr>
          <p:nvPr/>
        </p:nvSpPr>
        <p:spPr bwMode="auto">
          <a:xfrm>
            <a:off x="9380538" y="5749925"/>
            <a:ext cx="28114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CA" altLang="en-US" sz="3600" b="1">
                <a:solidFill>
                  <a:srgbClr val="FFFFFF"/>
                </a:solidFill>
                <a:hlinkClick r:id="rId3"/>
              </a:rPr>
              <a:t>www.cezd.ca</a:t>
            </a:r>
            <a:r>
              <a:rPr lang="en-CA" altLang="en-US" sz="3600">
                <a:solidFill>
                  <a:srgbClr val="FFFFFF"/>
                </a:solidFill>
              </a:rPr>
              <a:t> </a:t>
            </a:r>
            <a:endParaRPr lang="en-US" altLang="en-US" sz="3600">
              <a:solidFill>
                <a:srgbClr val="FFFFFF"/>
              </a:solidFill>
            </a:endParaRPr>
          </a:p>
        </p:txBody>
      </p:sp>
    </p:spTree>
    <p:extLst>
      <p:ext uri="{BB962C8B-B14F-4D97-AF65-F5344CB8AC3E}">
        <p14:creationId xmlns:p14="http://schemas.microsoft.com/office/powerpoint/2010/main" val="1644282483"/>
      </p:ext>
    </p:extLst>
  </p:cSld>
  <p:clrMapOvr>
    <a:masterClrMapping/>
  </p:clrMapOvr>
  <p:transition spd="slow" advTm="26445"/>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713F5B7-B278-31EA-D78B-273FE3D6A90E}"/>
              </a:ext>
            </a:extLst>
          </p:cNvPr>
          <p:cNvSpPr>
            <a:spLocks noGrp="1"/>
          </p:cNvSpPr>
          <p:nvPr>
            <p:ph type="title"/>
          </p:nvPr>
        </p:nvSpPr>
        <p:spPr>
          <a:xfrm>
            <a:off x="47625" y="0"/>
            <a:ext cx="11306175" cy="1044575"/>
          </a:xfrm>
        </p:spPr>
        <p:txBody>
          <a:bodyPr/>
          <a:lstStyle/>
          <a:p>
            <a:pPr>
              <a:defRPr/>
            </a:pPr>
            <a:r>
              <a:rPr lang="en-CA" sz="3200" dirty="0"/>
              <a:t>Cas de fièvre aphteuse signalés par FAO </a:t>
            </a:r>
            <a:r>
              <a:rPr lang="en-CA" sz="3200" dirty="0" err="1"/>
              <a:t>Empres-i </a:t>
            </a:r>
            <a:r>
              <a:rPr lang="en-CA" sz="1800" dirty="0"/>
              <a:t>(depuis le 1er janvier 2026)</a:t>
            </a:r>
          </a:p>
        </p:txBody>
      </p:sp>
      <p:sp>
        <p:nvSpPr>
          <p:cNvPr id="4" name="Content Placeholder 3">
            <a:extLst>
              <a:ext uri="{FF2B5EF4-FFF2-40B4-BE49-F238E27FC236}">
                <a16:creationId xmlns:a16="http://schemas.microsoft.com/office/drawing/2014/main" id="{76A800DC-1E24-CB00-3D73-121C17CCDBF9}"/>
              </a:ext>
            </a:extLst>
          </p:cNvPr>
          <p:cNvSpPr>
            <a:spLocks noGrp="1"/>
          </p:cNvSpPr>
          <p:nvPr>
            <p:ph sz="half" idx="2"/>
          </p:nvPr>
        </p:nvSpPr>
        <p:spPr>
          <a:xfrm>
            <a:off x="6792913" y="862013"/>
            <a:ext cx="5351462" cy="6088062"/>
          </a:xfrm>
        </p:spPr>
        <p:txBody>
          <a:bodyPr/>
          <a:lstStyle/>
          <a:p>
            <a:pPr marL="0" indent="0">
              <a:buFont typeface="Arial" panose="020B0604020202020204" pitchFamily="34" charset="0"/>
              <a:buNone/>
              <a:defRPr/>
            </a:pPr>
            <a:r>
              <a:rPr lang="en-CA" sz="2400" b="1" dirty="0"/>
              <a:t>Asie (</a:t>
            </a:r>
            <a:r>
              <a:rPr lang="en-CA" sz="2400" dirty="0"/>
              <a:t>estimations à la </a:t>
            </a:r>
            <a:r>
              <a:rPr lang="en-CA" sz="2400" dirty="0" err="1"/>
              <a:t>baisse</a:t>
            </a:r>
            <a:r>
              <a:rPr lang="en-CA" sz="2400" b="1" dirty="0"/>
              <a:t>)</a:t>
            </a:r>
          </a:p>
          <a:p>
            <a:pPr>
              <a:defRPr/>
            </a:pPr>
            <a:r>
              <a:rPr lang="en-CA" sz="2000" dirty="0"/>
              <a:t>Chypre (33 SAT-1 Topotype III)  - 66 </a:t>
            </a:r>
            <a:r>
              <a:rPr lang="en-CA" sz="2000" dirty="0" err="1"/>
              <a:t>cas</a:t>
            </a:r>
            <a:r>
              <a:rPr lang="en-CA" sz="2000" dirty="0"/>
              <a:t>*</a:t>
            </a:r>
            <a:endParaRPr lang="en-CA" sz="2000" dirty="0">
              <a:ea typeface="Calibri"/>
              <a:cs typeface="Calibri"/>
            </a:endParaRPr>
          </a:p>
          <a:p>
            <a:pPr>
              <a:defRPr/>
            </a:pPr>
            <a:r>
              <a:rPr lang="en-CA" sz="2000" dirty="0"/>
              <a:t>Chine (SAT-1) - 2 </a:t>
            </a:r>
            <a:r>
              <a:rPr lang="en-CA" sz="2000" dirty="0" err="1"/>
              <a:t>cas</a:t>
            </a:r>
            <a:r>
              <a:rPr lang="en-CA" sz="2000" dirty="0"/>
              <a:t>*</a:t>
            </a:r>
            <a:endParaRPr lang="en-CA" sz="2000" dirty="0">
              <a:ea typeface="Calibri"/>
              <a:cs typeface="Calibri"/>
            </a:endParaRPr>
          </a:p>
          <a:p>
            <a:pPr>
              <a:defRPr/>
            </a:pPr>
            <a:r>
              <a:rPr lang="en-CA" sz="2000" dirty="0"/>
              <a:t>Israël (5 SAT-1)</a:t>
            </a:r>
          </a:p>
          <a:p>
            <a:pPr>
              <a:defRPr/>
            </a:pPr>
            <a:r>
              <a:rPr lang="en-CA" sz="2000" dirty="0"/>
              <a:t>Palestine (SAT-1)* - 1 </a:t>
            </a:r>
            <a:r>
              <a:rPr lang="en-CA" sz="2000" dirty="0" err="1"/>
              <a:t>cas</a:t>
            </a:r>
            <a:endParaRPr lang="en-CA" sz="2000" dirty="0">
              <a:ea typeface="Calibri"/>
              <a:cs typeface="Calibri"/>
            </a:endParaRPr>
          </a:p>
          <a:p>
            <a:pPr>
              <a:defRPr/>
            </a:pPr>
            <a:r>
              <a:rPr lang="en-CA" sz="2000" dirty="0" err="1"/>
              <a:t>Corée</a:t>
            </a:r>
            <a:r>
              <a:rPr lang="en-CA" sz="2000" dirty="0"/>
              <a:t> du Sud (3 O) </a:t>
            </a:r>
          </a:p>
          <a:p>
            <a:pPr>
              <a:defRPr/>
            </a:pPr>
            <a:r>
              <a:rPr lang="en-CA" sz="2000" dirty="0" err="1"/>
              <a:t>Mongolie</a:t>
            </a:r>
            <a:r>
              <a:rPr lang="en-CA" sz="2000" dirty="0"/>
              <a:t> (1 O)</a:t>
            </a:r>
          </a:p>
          <a:p>
            <a:pPr>
              <a:defRPr/>
            </a:pPr>
            <a:r>
              <a:rPr lang="en-CA" sz="2000" dirty="0" err="1"/>
              <a:t>Irak</a:t>
            </a:r>
            <a:r>
              <a:rPr lang="en-CA" sz="2000" dirty="0"/>
              <a:t>* (Topotype III)</a:t>
            </a:r>
          </a:p>
          <a:p>
            <a:pPr marL="0" indent="0">
              <a:buFont typeface="Arial" panose="020B0604020202020204" pitchFamily="34" charset="0"/>
              <a:buNone/>
              <a:defRPr/>
            </a:pPr>
            <a:r>
              <a:rPr lang="en-CA" sz="2400" b="1" dirty="0"/>
              <a:t>Afrique</a:t>
            </a:r>
          </a:p>
          <a:p>
            <a:pPr>
              <a:defRPr/>
            </a:pPr>
            <a:r>
              <a:rPr lang="en-CA" sz="2000" dirty="0"/>
              <a:t>Swaziland (40 SAT-1, 3 SAT-2, 4 N/A)</a:t>
            </a:r>
          </a:p>
          <a:p>
            <a:pPr>
              <a:defRPr/>
            </a:pPr>
            <a:r>
              <a:rPr lang="en-CA" sz="2000" dirty="0"/>
              <a:t>Afrique du Sud (318 SAT-2)</a:t>
            </a:r>
          </a:p>
          <a:p>
            <a:pPr>
              <a:defRPr/>
            </a:pPr>
            <a:r>
              <a:rPr lang="en-CA" sz="2000" dirty="0"/>
              <a:t>Botswana (5 SAT-1, 1 N/A)</a:t>
            </a:r>
          </a:p>
          <a:p>
            <a:pPr>
              <a:defRPr/>
            </a:pPr>
            <a:r>
              <a:rPr lang="en-CA" sz="2000" dirty="0"/>
              <a:t>Lesotho (6 N/A)</a:t>
            </a:r>
          </a:p>
          <a:p>
            <a:pPr>
              <a:defRPr/>
            </a:pPr>
            <a:r>
              <a:rPr lang="en-CA" sz="2000" dirty="0"/>
              <a:t>Zimbabwe (2 SAT-1)</a:t>
            </a:r>
          </a:p>
        </p:txBody>
      </p:sp>
      <p:sp>
        <p:nvSpPr>
          <p:cNvPr id="38916" name="Slide Number Placeholder 4">
            <a:extLst>
              <a:ext uri="{FF2B5EF4-FFF2-40B4-BE49-F238E27FC236}">
                <a16:creationId xmlns:a16="http://schemas.microsoft.com/office/drawing/2014/main" id="{DB7CDA83-E58A-B4CE-03DD-564A01B0422D}"/>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9050458F-D3DB-4302-AF41-0D2D18717E03}" type="slidenum">
              <a:rPr lang="en-US" altLang="en-US" sz="1200" smtClean="0"/>
              <a:t>10</a:t>
            </a:fld>
            <a:endParaRPr lang="en-US" altLang="en-US" sz="1200"/>
          </a:p>
        </p:txBody>
      </p:sp>
      <p:sp>
        <p:nvSpPr>
          <p:cNvPr id="38917" name="TextBox 9">
            <a:extLst>
              <a:ext uri="{FF2B5EF4-FFF2-40B4-BE49-F238E27FC236}">
                <a16:creationId xmlns:a16="http://schemas.microsoft.com/office/drawing/2014/main" id="{8603F8C7-2150-BD63-C79D-EE427C541960}"/>
              </a:ext>
            </a:extLst>
          </p:cNvPr>
          <p:cNvSpPr txBox="1">
            <a:spLocks noChangeArrowheads="1"/>
          </p:cNvSpPr>
          <p:nvPr/>
        </p:nvSpPr>
        <p:spPr bwMode="auto">
          <a:xfrm>
            <a:off x="233363" y="6191250"/>
            <a:ext cx="61706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CA" altLang="en-US" sz="1800" b="1">
                <a:hlinkClick r:id="rId3"/>
              </a:rPr>
              <a:t>https://empres-i.apps.fao.org/general</a:t>
            </a:r>
            <a:r>
              <a:rPr lang="en-CA" altLang="en-US" sz="1800" b="1"/>
              <a:t> </a:t>
            </a:r>
          </a:p>
        </p:txBody>
      </p:sp>
      <p:graphicFrame>
        <p:nvGraphicFramePr>
          <p:cNvPr id="9" name="Content Placeholder 8">
            <a:extLst>
              <a:ext uri="{FF2B5EF4-FFF2-40B4-BE49-F238E27FC236}">
                <a16:creationId xmlns:a16="http://schemas.microsoft.com/office/drawing/2014/main" id="{CC46850D-00CC-1B96-95C1-4AFFD6A9C576}"/>
              </a:ext>
            </a:extLst>
          </p:cNvPr>
          <p:cNvGraphicFramePr>
            <a:graphicFrameLocks noGrp="1"/>
          </p:cNvGraphicFramePr>
          <p:nvPr>
            <p:ph sz="half" idx="1"/>
          </p:nvPr>
        </p:nvGraphicFramePr>
        <p:xfrm>
          <a:off x="838200" y="3751263"/>
          <a:ext cx="5181600" cy="500062"/>
        </p:xfrm>
        <a:graphic>
          <a:graphicData uri="http://schemas.openxmlformats.org/drawingml/2006/table">
            <a:tbl>
              <a:tblPr/>
              <a:tblGrid>
                <a:gridCol w="5181600">
                  <a:extLst>
                    <a:ext uri="{9D8B030D-6E8A-4147-A177-3AD203B41FA5}">
                      <a16:colId xmlns:a16="http://schemas.microsoft.com/office/drawing/2014/main" val="20000"/>
                    </a:ext>
                  </a:extLst>
                </a:gridCol>
              </a:tblGrid>
              <a:tr h="500062">
                <a:tc>
                  <a:txBody>
                    <a:bodyPr/>
                    <a:lstStyle/>
                    <a:p>
                      <a:br>
                        <a:rPr lang="en-CA" sz="1400" dirty="0">
                          <a:effectLst/>
                        </a:rPr>
                      </a:br>
                      <a:r>
                        <a:rPr lang="en-CA" sz="1400" dirty="0">
                          <a:effectLst/>
                        </a:rPr>
                        <a:t>53</a:t>
                      </a:r>
                    </a:p>
                  </a:txBody>
                  <a:tcPr marL="71573" marR="71573" marT="35719" marB="35719" anchor="ctr">
                    <a:lnL>
                      <a:noFill/>
                    </a:lnL>
                    <a:lnR>
                      <a:noFill/>
                    </a:lnR>
                    <a:lnT>
                      <a:noFill/>
                    </a:lnT>
                    <a:lnB>
                      <a:noFill/>
                    </a:lnB>
                    <a:solidFill>
                      <a:srgbClr val="FFFFFF"/>
                    </a:solidFill>
                  </a:tcPr>
                </a:tc>
                <a:extLst>
                  <a:ext uri="{0D108BD9-81ED-4DB2-BD59-A6C34878D82A}">
                    <a16:rowId xmlns:a16="http://schemas.microsoft.com/office/drawing/2014/main" val="10000"/>
                  </a:ext>
                </a:extLst>
              </a:tr>
            </a:tbl>
          </a:graphicData>
        </a:graphic>
      </p:graphicFrame>
      <p:pic>
        <p:nvPicPr>
          <p:cNvPr id="38920" name="Picture 2">
            <a:extLst>
              <a:ext uri="{FF2B5EF4-FFF2-40B4-BE49-F238E27FC236}">
                <a16:creationId xmlns:a16="http://schemas.microsoft.com/office/drawing/2014/main" id="{7B320374-9B09-8E4D-091E-73CC119A5FB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3213" y="1104900"/>
            <a:ext cx="6343650" cy="4954588"/>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FC4CA-956F-196A-24D7-D99E6D7899AC}"/>
              </a:ext>
            </a:extLst>
          </p:cNvPr>
          <p:cNvSpPr>
            <a:spLocks noGrp="1"/>
          </p:cNvSpPr>
          <p:nvPr>
            <p:ph type="title"/>
          </p:nvPr>
        </p:nvSpPr>
        <p:spPr>
          <a:xfrm>
            <a:off x="95250" y="104775"/>
            <a:ext cx="6611938" cy="1325563"/>
          </a:xfrm>
        </p:spPr>
        <p:txBody>
          <a:bodyPr/>
          <a:lstStyle/>
          <a:p>
            <a:pPr>
              <a:defRPr/>
            </a:pPr>
            <a:r>
              <a:rPr lang="en-CA" sz="3200" dirty="0"/>
              <a:t>Propagation du virus de la fièvre aphteuse SAT-1</a:t>
            </a:r>
          </a:p>
        </p:txBody>
      </p:sp>
      <p:pic>
        <p:nvPicPr>
          <p:cNvPr id="40963" name="Content Placeholder 6">
            <a:extLst>
              <a:ext uri="{FF2B5EF4-FFF2-40B4-BE49-F238E27FC236}">
                <a16:creationId xmlns:a16="http://schemas.microsoft.com/office/drawing/2014/main" id="{3A11C32F-6F15-9A5E-A68C-3A91B18B36CD}"/>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a:xfrm>
            <a:off x="4857750" y="1430338"/>
            <a:ext cx="7051675" cy="4613275"/>
          </a:xfrm>
          <a:ln w="28575">
            <a:solidFill>
              <a:srgbClr val="000000"/>
            </a:solidFill>
            <a:miter lim="800000"/>
            <a:headEnd/>
            <a:tailEnd/>
          </a:ln>
        </p:spPr>
      </p:pic>
      <p:sp>
        <p:nvSpPr>
          <p:cNvPr id="40964" name="Slide Number Placeholder 4">
            <a:extLst>
              <a:ext uri="{FF2B5EF4-FFF2-40B4-BE49-F238E27FC236}">
                <a16:creationId xmlns:a16="http://schemas.microsoft.com/office/drawing/2014/main" id="{FC1C8782-4E3B-F697-CDD4-13D9EA87BB6F}"/>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97539DC3-5BC2-44FF-8FEA-8F77DEAED4C3}" type="slidenum">
              <a:rPr lang="en-US" altLang="en-US" sz="1200" smtClean="0">
                <a:solidFill>
                  <a:srgbClr val="898989"/>
                </a:solidFill>
              </a:rPr>
              <a:t>11</a:t>
            </a:fld>
            <a:endParaRPr lang="en-US" altLang="en-US" sz="1200">
              <a:solidFill>
                <a:srgbClr val="898989"/>
              </a:solidFill>
            </a:endParaRPr>
          </a:p>
        </p:txBody>
      </p:sp>
      <p:sp>
        <p:nvSpPr>
          <p:cNvPr id="40965" name="TextBox 8">
            <a:extLst>
              <a:ext uri="{FF2B5EF4-FFF2-40B4-BE49-F238E27FC236}">
                <a16:creationId xmlns:a16="http://schemas.microsoft.com/office/drawing/2014/main" id="{C5D64BC2-2DDD-228E-395B-04D5172BDBAC}"/>
              </a:ext>
            </a:extLst>
          </p:cNvPr>
          <p:cNvSpPr txBox="1">
            <a:spLocks noChangeArrowheads="1"/>
          </p:cNvSpPr>
          <p:nvPr/>
        </p:nvSpPr>
        <p:spPr bwMode="auto">
          <a:xfrm>
            <a:off x="5950744" y="474663"/>
            <a:ext cx="6182519"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CA" altLang="en-US" sz="1800" b="1" dirty="0">
                <a:hlinkClick r:id="rId4"/>
              </a:rPr>
              <a:t>Apparition et expansion mondiale du virus de la fièvre aphteuse de sérotype SAT-1 – Centre d'information sur la santé porcine</a:t>
            </a:r>
            <a:endParaRPr lang="en-CA" altLang="en-US" sz="1800" b="1" dirty="0"/>
          </a:p>
        </p:txBody>
      </p:sp>
      <p:sp>
        <p:nvSpPr>
          <p:cNvPr id="40966" name="TextBox 11">
            <a:extLst>
              <a:ext uri="{FF2B5EF4-FFF2-40B4-BE49-F238E27FC236}">
                <a16:creationId xmlns:a16="http://schemas.microsoft.com/office/drawing/2014/main" id="{3F1F6530-4832-BC69-DF84-0370AA3B9075}"/>
              </a:ext>
            </a:extLst>
          </p:cNvPr>
          <p:cNvSpPr txBox="1">
            <a:spLocks noChangeArrowheads="1"/>
          </p:cNvSpPr>
          <p:nvPr/>
        </p:nvSpPr>
        <p:spPr bwMode="auto">
          <a:xfrm>
            <a:off x="100013" y="1306513"/>
            <a:ext cx="4757737"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pPr>
            <a:r>
              <a:rPr lang="en-CA" altLang="en-US" sz="1800" dirty="0"/>
              <a:t>Depuis 2025, le SAT-1 s'est propagé au-delà de son aire de répartition traditionnelle en Afrique subsaharienne, avec des cas confirmés en Asie occidentale, au Moyen-Orient et en Europe – un changement significatif dans l'épidémiologie mondiale de la fièvre aphteuse</a:t>
            </a:r>
          </a:p>
          <a:p>
            <a:pPr>
              <a:lnSpc>
                <a:spcPct val="100000"/>
              </a:lnSpc>
              <a:spcBef>
                <a:spcPct val="0"/>
              </a:spcBef>
            </a:pPr>
            <a:r>
              <a:rPr lang="en-CA" altLang="en-US" sz="1800" dirty="0"/>
              <a:t>Deux topotypes SAT-1 co-circulants (SAT-1/I et SAT-1/III) ont été identifiés dans les régions nouvellement touchées, ce qui suggère des introductions multiples ou une propagation régionale rapide</a:t>
            </a:r>
          </a:p>
          <a:p>
            <a:pPr>
              <a:lnSpc>
                <a:spcPct val="100000"/>
              </a:lnSpc>
              <a:spcBef>
                <a:spcPct val="0"/>
              </a:spcBef>
            </a:pPr>
            <a:r>
              <a:rPr lang="en-CA" altLang="en-US" sz="1800" dirty="0"/>
              <a:t>Cette expansion de l'aire de répartition géographique augmente le risque de propagation transfrontalière, y compris d'éventuelles incursions en Europe du Sud-Est et dans d'autres régions jusqu'alors épargnées</a:t>
            </a:r>
          </a:p>
        </p:txBody>
      </p:sp>
      <p:sp>
        <p:nvSpPr>
          <p:cNvPr id="4" name="TextBox 3">
            <a:extLst>
              <a:ext uri="{FF2B5EF4-FFF2-40B4-BE49-F238E27FC236}">
                <a16:creationId xmlns:a16="http://schemas.microsoft.com/office/drawing/2014/main" id="{22C0EDBD-FC88-E006-1149-D13E9EE8662C}"/>
              </a:ext>
            </a:extLst>
          </p:cNvPr>
          <p:cNvSpPr txBox="1"/>
          <p:nvPr/>
        </p:nvSpPr>
        <p:spPr>
          <a:xfrm>
            <a:off x="95250" y="6383337"/>
            <a:ext cx="11022693" cy="369332"/>
          </a:xfrm>
          <a:prstGeom prst="rect">
            <a:avLst/>
          </a:prstGeom>
          <a:noFill/>
        </p:spPr>
        <p:txBody>
          <a:bodyPr wrap="square">
            <a:spAutoFit/>
          </a:bodyPr>
          <a:lstStyle/>
          <a:p>
            <a:r>
              <a:rPr lang="en-CA" dirty="0">
                <a:hlinkClick r:id="rId5"/>
              </a:rPr>
              <a:t>Rapports du laboratoire de référence | Laboratoire mondial de référence pour la fièvre aphteuse</a:t>
            </a:r>
            <a:endParaRPr lang="en-CA" dirty="0"/>
          </a:p>
        </p:txBody>
      </p:sp>
      <p:sp>
        <p:nvSpPr>
          <p:cNvPr id="3" name="Hexagon 2">
            <a:extLst>
              <a:ext uri="{FF2B5EF4-FFF2-40B4-BE49-F238E27FC236}">
                <a16:creationId xmlns:a16="http://schemas.microsoft.com/office/drawing/2014/main" id="{2E849854-A60F-6253-70DF-1F2472104446}"/>
              </a:ext>
            </a:extLst>
          </p:cNvPr>
          <p:cNvSpPr/>
          <p:nvPr/>
        </p:nvSpPr>
        <p:spPr>
          <a:xfrm>
            <a:off x="9882326" y="3838699"/>
            <a:ext cx="230819" cy="204187"/>
          </a:xfrm>
          <a:prstGeom prst="hexagon">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Hexagon 4">
            <a:extLst>
              <a:ext uri="{FF2B5EF4-FFF2-40B4-BE49-F238E27FC236}">
                <a16:creationId xmlns:a16="http://schemas.microsoft.com/office/drawing/2014/main" id="{849F5795-DF92-7E6E-C1FB-52CD0688BA49}"/>
              </a:ext>
            </a:extLst>
          </p:cNvPr>
          <p:cNvSpPr/>
          <p:nvPr/>
        </p:nvSpPr>
        <p:spPr>
          <a:xfrm>
            <a:off x="10095390" y="4227250"/>
            <a:ext cx="230819" cy="204187"/>
          </a:xfrm>
          <a:prstGeom prst="hexagon">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Hexagon 5">
            <a:extLst>
              <a:ext uri="{FF2B5EF4-FFF2-40B4-BE49-F238E27FC236}">
                <a16:creationId xmlns:a16="http://schemas.microsoft.com/office/drawing/2014/main" id="{F2B43D00-CE68-935C-DA7E-79337DA7727E}"/>
              </a:ext>
            </a:extLst>
          </p:cNvPr>
          <p:cNvSpPr/>
          <p:nvPr/>
        </p:nvSpPr>
        <p:spPr>
          <a:xfrm>
            <a:off x="9572578" y="3491946"/>
            <a:ext cx="230819" cy="204187"/>
          </a:xfrm>
          <a:prstGeom prst="hexagon">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Hexagon 6">
            <a:extLst>
              <a:ext uri="{FF2B5EF4-FFF2-40B4-BE49-F238E27FC236}">
                <a16:creationId xmlns:a16="http://schemas.microsoft.com/office/drawing/2014/main" id="{7FE018C2-9181-EB0E-839C-86235B6155D5}"/>
              </a:ext>
            </a:extLst>
          </p:cNvPr>
          <p:cNvSpPr/>
          <p:nvPr/>
        </p:nvSpPr>
        <p:spPr>
          <a:xfrm>
            <a:off x="8610600" y="4319941"/>
            <a:ext cx="230819" cy="204187"/>
          </a:xfrm>
          <a:prstGeom prst="hexagon">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Hexagon 7">
            <a:extLst>
              <a:ext uri="{FF2B5EF4-FFF2-40B4-BE49-F238E27FC236}">
                <a16:creationId xmlns:a16="http://schemas.microsoft.com/office/drawing/2014/main" id="{9D9950E7-5E40-AC39-05DA-5BA60D62FAB2}"/>
              </a:ext>
            </a:extLst>
          </p:cNvPr>
          <p:cNvSpPr/>
          <p:nvPr/>
        </p:nvSpPr>
        <p:spPr>
          <a:xfrm>
            <a:off x="8726009" y="2871989"/>
            <a:ext cx="230819" cy="204187"/>
          </a:xfrm>
          <a:prstGeom prst="hexagon">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Hexagon 8">
            <a:extLst>
              <a:ext uri="{FF2B5EF4-FFF2-40B4-BE49-F238E27FC236}">
                <a16:creationId xmlns:a16="http://schemas.microsoft.com/office/drawing/2014/main" id="{6AE39E71-F268-CFC9-550F-337CF72E741E}"/>
              </a:ext>
            </a:extLst>
          </p:cNvPr>
          <p:cNvSpPr/>
          <p:nvPr/>
        </p:nvSpPr>
        <p:spPr>
          <a:xfrm>
            <a:off x="9384668" y="2871988"/>
            <a:ext cx="230819" cy="204187"/>
          </a:xfrm>
          <a:prstGeom prst="hexagon">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Hexagon 9">
            <a:extLst>
              <a:ext uri="{FF2B5EF4-FFF2-40B4-BE49-F238E27FC236}">
                <a16:creationId xmlns:a16="http://schemas.microsoft.com/office/drawing/2014/main" id="{522B6C6B-20FB-6575-F766-0F62AF236A38}"/>
              </a:ext>
            </a:extLst>
          </p:cNvPr>
          <p:cNvSpPr/>
          <p:nvPr/>
        </p:nvSpPr>
        <p:spPr>
          <a:xfrm>
            <a:off x="8893143" y="3273493"/>
            <a:ext cx="230819" cy="204187"/>
          </a:xfrm>
          <a:prstGeom prst="hexagon">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Hexagon 10">
            <a:extLst>
              <a:ext uri="{FF2B5EF4-FFF2-40B4-BE49-F238E27FC236}">
                <a16:creationId xmlns:a16="http://schemas.microsoft.com/office/drawing/2014/main" id="{F0551D85-3968-BC54-9C9D-9F08561E3BF9}"/>
              </a:ext>
            </a:extLst>
          </p:cNvPr>
          <p:cNvSpPr/>
          <p:nvPr/>
        </p:nvSpPr>
        <p:spPr>
          <a:xfrm>
            <a:off x="9074686" y="3332210"/>
            <a:ext cx="230819" cy="204187"/>
          </a:xfrm>
          <a:prstGeom prst="hexagon">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Hexagon 11">
            <a:extLst>
              <a:ext uri="{FF2B5EF4-FFF2-40B4-BE49-F238E27FC236}">
                <a16:creationId xmlns:a16="http://schemas.microsoft.com/office/drawing/2014/main" id="{59C56784-74B1-03DF-7AC3-CAFCD560E3FC}"/>
              </a:ext>
            </a:extLst>
          </p:cNvPr>
          <p:cNvSpPr/>
          <p:nvPr/>
        </p:nvSpPr>
        <p:spPr>
          <a:xfrm>
            <a:off x="10510182" y="3561811"/>
            <a:ext cx="230819" cy="204187"/>
          </a:xfrm>
          <a:prstGeom prst="hexagon">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Hexagon 12">
            <a:extLst>
              <a:ext uri="{FF2B5EF4-FFF2-40B4-BE49-F238E27FC236}">
                <a16:creationId xmlns:a16="http://schemas.microsoft.com/office/drawing/2014/main" id="{43FFC621-F166-0725-2D54-F97C349EFCA9}"/>
              </a:ext>
            </a:extLst>
          </p:cNvPr>
          <p:cNvSpPr/>
          <p:nvPr/>
        </p:nvSpPr>
        <p:spPr>
          <a:xfrm>
            <a:off x="9927917" y="2666509"/>
            <a:ext cx="230819" cy="204187"/>
          </a:xfrm>
          <a:prstGeom prst="hexagon">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Hexagon 13">
            <a:extLst>
              <a:ext uri="{FF2B5EF4-FFF2-40B4-BE49-F238E27FC236}">
                <a16:creationId xmlns:a16="http://schemas.microsoft.com/office/drawing/2014/main" id="{F8957FBB-FCB7-2FD3-F5F1-F8705B829399}"/>
              </a:ext>
            </a:extLst>
          </p:cNvPr>
          <p:cNvSpPr/>
          <p:nvPr/>
        </p:nvSpPr>
        <p:spPr>
          <a:xfrm>
            <a:off x="7666065" y="5275219"/>
            <a:ext cx="230819" cy="204187"/>
          </a:xfrm>
          <a:prstGeom prst="hexagon">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Hexagon 14">
            <a:extLst>
              <a:ext uri="{FF2B5EF4-FFF2-40B4-BE49-F238E27FC236}">
                <a16:creationId xmlns:a16="http://schemas.microsoft.com/office/drawing/2014/main" id="{C60565D9-79DC-3F03-D5E7-1CED5C062E1D}"/>
              </a:ext>
            </a:extLst>
          </p:cNvPr>
          <p:cNvSpPr/>
          <p:nvPr/>
        </p:nvSpPr>
        <p:spPr>
          <a:xfrm>
            <a:off x="7666064" y="5039282"/>
            <a:ext cx="230819" cy="204187"/>
          </a:xfrm>
          <a:prstGeom prst="hexagon">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TextBox 15">
            <a:extLst>
              <a:ext uri="{FF2B5EF4-FFF2-40B4-BE49-F238E27FC236}">
                <a16:creationId xmlns:a16="http://schemas.microsoft.com/office/drawing/2014/main" id="{27B17523-7B26-3089-859A-0B779FAC6AEA}"/>
              </a:ext>
            </a:extLst>
          </p:cNvPr>
          <p:cNvSpPr txBox="1"/>
          <p:nvPr/>
        </p:nvSpPr>
        <p:spPr>
          <a:xfrm>
            <a:off x="7896883" y="4951081"/>
            <a:ext cx="1163524" cy="584775"/>
          </a:xfrm>
          <a:prstGeom prst="rect">
            <a:avLst/>
          </a:prstGeom>
          <a:noFill/>
        </p:spPr>
        <p:txBody>
          <a:bodyPr wrap="none" rtlCol="0">
            <a:spAutoFit/>
          </a:bodyPr>
          <a:lstStyle/>
          <a:p>
            <a:r>
              <a:rPr lang="en-CA" sz="1600" dirty="0"/>
              <a:t>Topotype I</a:t>
            </a:r>
          </a:p>
          <a:p>
            <a:r>
              <a:rPr lang="en-CA" sz="1600" dirty="0"/>
              <a:t>Topotype III</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308E8-618D-39A7-FA95-AE564F876223}"/>
              </a:ext>
            </a:extLst>
          </p:cNvPr>
          <p:cNvSpPr>
            <a:spLocks noGrp="1"/>
          </p:cNvSpPr>
          <p:nvPr>
            <p:ph type="title"/>
          </p:nvPr>
        </p:nvSpPr>
        <p:spPr>
          <a:xfrm>
            <a:off x="114300" y="17463"/>
            <a:ext cx="10515600" cy="1325562"/>
          </a:xfrm>
        </p:spPr>
        <p:txBody>
          <a:bodyPr/>
          <a:lstStyle/>
          <a:p>
            <a:pPr>
              <a:defRPr/>
            </a:pPr>
            <a:r>
              <a:rPr lang="en-CA" dirty="0"/>
              <a:t>FMD SAT-1 en Europe (Chypre et Grèce)</a:t>
            </a:r>
          </a:p>
        </p:txBody>
      </p:sp>
      <p:sp>
        <p:nvSpPr>
          <p:cNvPr id="43011" name="Content Placeholder 2">
            <a:extLst>
              <a:ext uri="{FF2B5EF4-FFF2-40B4-BE49-F238E27FC236}">
                <a16:creationId xmlns:a16="http://schemas.microsoft.com/office/drawing/2014/main" id="{E4E5519A-94F4-D9F5-F722-13B96A03361A}"/>
              </a:ext>
            </a:extLst>
          </p:cNvPr>
          <p:cNvSpPr>
            <a:spLocks noGrp="1"/>
          </p:cNvSpPr>
          <p:nvPr>
            <p:ph sz="half" idx="1"/>
          </p:nvPr>
        </p:nvSpPr>
        <p:spPr>
          <a:xfrm>
            <a:off x="327025" y="1117600"/>
            <a:ext cx="5970588" cy="4351338"/>
          </a:xfrm>
        </p:spPr>
        <p:txBody>
          <a:bodyPr/>
          <a:lstStyle/>
          <a:p>
            <a:pPr marL="0" indent="0">
              <a:buFont typeface="Arial" panose="020B0604020202020204" pitchFamily="34" charset="0"/>
              <a:buNone/>
            </a:pPr>
            <a:r>
              <a:rPr lang="en-CA" altLang="en-US" dirty="0">
                <a:hlinkClick r:id="rId3"/>
              </a:rPr>
              <a:t>Chypre</a:t>
            </a:r>
            <a:endParaRPr lang="en-CA" altLang="en-US" dirty="0"/>
          </a:p>
          <a:p>
            <a:pPr lvl="1"/>
            <a:r>
              <a:rPr lang="en-CA" altLang="en-US" sz="2000" dirty="0"/>
              <a:t>Le 13 décembre 2025, un cas de fièvre aphteuse SAT-1 a été signalé pour la première fois dans un élevage bovin à </a:t>
            </a:r>
            <a:r>
              <a:rPr lang="en-CA" altLang="en-US" sz="2000" dirty="0" err="1"/>
              <a:t>Lapetos</a:t>
            </a:r>
            <a:r>
              <a:rPr lang="en-CA" altLang="en-US" sz="2000" dirty="0"/>
              <a:t>, dans le nord de Chypre (</a:t>
            </a:r>
            <a:r>
              <a:rPr lang="en-CA" altLang="en-US" sz="2000" b="1" dirty="0"/>
              <a:t>région turque </a:t>
            </a:r>
            <a:r>
              <a:rPr lang="en-CA" altLang="en-US" sz="2000" dirty="0"/>
              <a:t>– aucun rapport officiel)</a:t>
            </a:r>
          </a:p>
          <a:p>
            <a:pPr lvl="1"/>
            <a:r>
              <a:rPr lang="en-CA" altLang="en-US" sz="2000" dirty="0"/>
              <a:t>Le 21 février 2026, des cas de fièvre aphteuse SAT-1 ont été signalés à </a:t>
            </a:r>
            <a:r>
              <a:rPr lang="en-CA" altLang="en-US" sz="2000" dirty="0" err="1"/>
              <a:t>Larnaca</a:t>
            </a:r>
            <a:r>
              <a:rPr lang="en-CA" altLang="en-US" sz="2000" dirty="0"/>
              <a:t>, propagés par du foin contaminé (</a:t>
            </a:r>
            <a:r>
              <a:rPr lang="en-CA" altLang="en-US" sz="2000" b="1" dirty="0"/>
              <a:t>contrôle de l'UE </a:t>
            </a:r>
            <a:r>
              <a:rPr lang="en-CA" altLang="en-US" sz="2000" dirty="0"/>
              <a:t>– rapports officiels)</a:t>
            </a:r>
          </a:p>
          <a:p>
            <a:pPr lvl="1"/>
            <a:r>
              <a:rPr lang="en-CA" altLang="en-US" sz="2000" dirty="0"/>
              <a:t>Aucune incidence sur les importations de fromage Halloumi</a:t>
            </a:r>
          </a:p>
          <a:p>
            <a:pPr lvl="1"/>
            <a:r>
              <a:rPr lang="en-CA" altLang="en-US" sz="2000" dirty="0"/>
              <a:t>UE - Le nombre total de cas s'élève désormais à 70 dans deux régions (</a:t>
            </a:r>
            <a:r>
              <a:rPr lang="en-CA" altLang="en-US" sz="2000" dirty="0" err="1"/>
              <a:t>Larnaca </a:t>
            </a:r>
            <a:r>
              <a:rPr lang="en-CA" altLang="en-US" sz="2000" dirty="0"/>
              <a:t>et Nicosie)</a:t>
            </a:r>
          </a:p>
          <a:p>
            <a:pPr lvl="1"/>
            <a:r>
              <a:rPr lang="en-CA" altLang="en-US" sz="2000" dirty="0"/>
              <a:t>Deuxième phase de vaccination : 67 % des bovins, 44 % des ovins/caprins, 84 % des porcins dans les zones infectées</a:t>
            </a:r>
          </a:p>
          <a:p>
            <a:pPr lvl="1"/>
            <a:r>
              <a:rPr lang="en-CA" altLang="en-US" sz="2000" dirty="0">
                <a:hlinkClick r:id="rId4"/>
              </a:rPr>
              <a:t>SAT-1 Topotype III</a:t>
            </a:r>
            <a:endParaRPr lang="en-CA" altLang="en-US" sz="2000" dirty="0"/>
          </a:p>
        </p:txBody>
      </p:sp>
      <p:sp>
        <p:nvSpPr>
          <p:cNvPr id="43012" name="Content Placeholder 3">
            <a:extLst>
              <a:ext uri="{FF2B5EF4-FFF2-40B4-BE49-F238E27FC236}">
                <a16:creationId xmlns:a16="http://schemas.microsoft.com/office/drawing/2014/main" id="{BFE10E4F-C062-86AD-57A6-BE5FD8691BF7}"/>
              </a:ext>
            </a:extLst>
          </p:cNvPr>
          <p:cNvSpPr>
            <a:spLocks noGrp="1"/>
          </p:cNvSpPr>
          <p:nvPr>
            <p:ph sz="half" idx="2"/>
          </p:nvPr>
        </p:nvSpPr>
        <p:spPr>
          <a:xfrm>
            <a:off x="6194425" y="1117600"/>
            <a:ext cx="5495925" cy="4351338"/>
          </a:xfrm>
        </p:spPr>
        <p:txBody>
          <a:bodyPr/>
          <a:lstStyle/>
          <a:p>
            <a:pPr marL="0" indent="0">
              <a:buFont typeface="Arial" panose="020B0604020202020204" pitchFamily="34" charset="0"/>
              <a:buNone/>
            </a:pPr>
            <a:r>
              <a:rPr lang="en-CA" altLang="en-US" dirty="0">
                <a:hlinkClick r:id="rId5"/>
              </a:rPr>
              <a:t>Grèce</a:t>
            </a:r>
            <a:r>
              <a:rPr lang="en-CA" altLang="en-US" b="1" dirty="0">
                <a:hlinkClick r:id="rId5"/>
              </a:rPr>
              <a:t> </a:t>
            </a:r>
            <a:endParaRPr lang="en-CA" altLang="en-US" b="1" dirty="0"/>
          </a:p>
          <a:p>
            <a:pPr lvl="1"/>
            <a:r>
              <a:rPr lang="en-CA" altLang="en-US" sz="2000" dirty="0"/>
              <a:t>Le 16 mars 2026, un cas de fièvre aphteuse SAT-1 a été signalé sur l'île de Lesbos </a:t>
            </a:r>
          </a:p>
          <a:p>
            <a:pPr lvl="1"/>
            <a:r>
              <a:rPr lang="en-CA" altLang="en-US" sz="2000" dirty="0"/>
              <a:t>Premier cas de fièvre aphteuse depuis 1994, il y a 32 ans</a:t>
            </a:r>
          </a:p>
          <a:p>
            <a:pPr lvl="1"/>
            <a:r>
              <a:rPr lang="en-CA" altLang="en-US" sz="2000" dirty="0"/>
              <a:t>Nombre total de cas : 22 à ce jour</a:t>
            </a:r>
          </a:p>
          <a:p>
            <a:pPr lvl="1"/>
            <a:r>
              <a:rPr lang="en-CA" altLang="en-US" sz="2000" dirty="0"/>
              <a:t>Source d'introduction – inconnue, mais comme à Chypre, l'île de Lesbos est très proche de la Turquie (4 km)</a:t>
            </a:r>
          </a:p>
          <a:p>
            <a:pPr lvl="1"/>
            <a:r>
              <a:rPr lang="en-CA" altLang="en-US" sz="2000" dirty="0"/>
              <a:t>Pas de vaccination, priorité donnée à l'abattage et aux mesures de biosécurité afin de conserver le statut « indemne de maladie » pour le commerce international</a:t>
            </a:r>
          </a:p>
        </p:txBody>
      </p:sp>
      <p:sp>
        <p:nvSpPr>
          <p:cNvPr id="43013" name="Slide Number Placeholder 4">
            <a:extLst>
              <a:ext uri="{FF2B5EF4-FFF2-40B4-BE49-F238E27FC236}">
                <a16:creationId xmlns:a16="http://schemas.microsoft.com/office/drawing/2014/main" id="{31283BBA-3961-4FCB-0A44-F2EB80ED4701}"/>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B0201F62-C4DE-48A1-AC29-889733AB5420}" type="slidenum">
              <a:rPr lang="en-US" altLang="en-US" smtClean="0">
                <a:solidFill>
                  <a:srgbClr val="898989"/>
                </a:solidFill>
              </a:rPr>
              <a:t>12</a:t>
            </a:fld>
            <a:endParaRPr lang="en-US" altLang="en-US" dirty="0">
              <a:solidFill>
                <a:srgbClr val="898989"/>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DFC50-443E-AC42-32D2-8924B5D5B9D1}"/>
              </a:ext>
            </a:extLst>
          </p:cNvPr>
          <p:cNvSpPr>
            <a:spLocks noGrp="1"/>
          </p:cNvSpPr>
          <p:nvPr>
            <p:ph type="title"/>
          </p:nvPr>
        </p:nvSpPr>
        <p:spPr>
          <a:xfrm>
            <a:off x="90488" y="17463"/>
            <a:ext cx="11717337" cy="1325562"/>
          </a:xfrm>
        </p:spPr>
        <p:txBody>
          <a:bodyPr/>
          <a:lstStyle/>
          <a:p>
            <a:pPr>
              <a:defRPr/>
            </a:pPr>
            <a:r>
              <a:rPr lang="en-CA" dirty="0"/>
              <a:t>FMD SAT-1 en Asie (Israël, Palestine et Chine)</a:t>
            </a:r>
          </a:p>
        </p:txBody>
      </p:sp>
      <p:sp>
        <p:nvSpPr>
          <p:cNvPr id="45059" name="Content Placeholder 2">
            <a:extLst>
              <a:ext uri="{FF2B5EF4-FFF2-40B4-BE49-F238E27FC236}">
                <a16:creationId xmlns:a16="http://schemas.microsoft.com/office/drawing/2014/main" id="{D0C49CDE-3BD6-3E19-EE2F-E4A9489C3F9F}"/>
              </a:ext>
            </a:extLst>
          </p:cNvPr>
          <p:cNvSpPr>
            <a:spLocks noGrp="1"/>
          </p:cNvSpPr>
          <p:nvPr>
            <p:ph sz="half" idx="1"/>
          </p:nvPr>
        </p:nvSpPr>
        <p:spPr>
          <a:xfrm>
            <a:off x="6191250" y="1168400"/>
            <a:ext cx="5648325" cy="4351338"/>
          </a:xfrm>
        </p:spPr>
        <p:txBody>
          <a:bodyPr/>
          <a:lstStyle/>
          <a:p>
            <a:pPr marL="0" indent="0">
              <a:buFont typeface="Arial" panose="020B0604020202020204" pitchFamily="34" charset="0"/>
              <a:buNone/>
            </a:pPr>
            <a:r>
              <a:rPr lang="en-CA" altLang="en-US" dirty="0">
                <a:hlinkClick r:id="rId3"/>
              </a:rPr>
              <a:t>Israël</a:t>
            </a:r>
            <a:endParaRPr lang="en-CA" altLang="en-US" dirty="0"/>
          </a:p>
          <a:p>
            <a:pPr lvl="1"/>
            <a:r>
              <a:rPr lang="en-CA" altLang="en-US" sz="2000" dirty="0"/>
              <a:t>Premier rapport officiel du 29 janvier 2026 </a:t>
            </a:r>
          </a:p>
          <a:p>
            <a:pPr lvl="1"/>
            <a:r>
              <a:rPr lang="en-CA" altLang="en-US" sz="2000" dirty="0"/>
              <a:t>Veaux d'engraissement issus de bovins de boucherie élevés en plein air – vaccinés contre le sérotype O</a:t>
            </a:r>
          </a:p>
          <a:p>
            <a:pPr lvl="1"/>
            <a:r>
              <a:rPr lang="en-CA" altLang="en-US" sz="2000" dirty="0"/>
              <a:t>Au 9 avril, 26 cas ont été signalés </a:t>
            </a:r>
          </a:p>
          <a:p>
            <a:pPr lvl="1"/>
            <a:r>
              <a:rPr lang="en-CA" altLang="en-US" sz="2000" dirty="0"/>
              <a:t>Une propagation de la fièvre aphteuse a également été signalée chez les animaux sauvages – chez des gazelles des montagnes dans les réserves naturelles de Nahal Tavor et Yissachar </a:t>
            </a:r>
          </a:p>
          <a:p>
            <a:pPr marL="0" indent="0">
              <a:buNone/>
              <a:defRPr/>
            </a:pPr>
            <a:r>
              <a:rPr lang="en-CA" dirty="0">
                <a:hlinkClick r:id="rId4"/>
              </a:rPr>
              <a:t>Palestine</a:t>
            </a:r>
            <a:endParaRPr lang="en-CA" dirty="0"/>
          </a:p>
          <a:p>
            <a:pPr lvl="1">
              <a:defRPr/>
            </a:pPr>
            <a:r>
              <a:rPr lang="en-CA" sz="2000" dirty="0"/>
              <a:t>Rapport initial de l'OIE du 5 avril 2026 – 1 cas de fièvre aphteuse SAT-1 signalé chez des bovins en Cisjordanie, date de début : 2 mars</a:t>
            </a:r>
            <a:endParaRPr lang="en-CA" altLang="en-US" sz="2000" dirty="0"/>
          </a:p>
        </p:txBody>
      </p:sp>
      <p:sp>
        <p:nvSpPr>
          <p:cNvPr id="4" name="Content Placeholder 3">
            <a:extLst>
              <a:ext uri="{FF2B5EF4-FFF2-40B4-BE49-F238E27FC236}">
                <a16:creationId xmlns:a16="http://schemas.microsoft.com/office/drawing/2014/main" id="{A738339A-8929-7786-841A-B3CA2A8A8307}"/>
              </a:ext>
            </a:extLst>
          </p:cNvPr>
          <p:cNvSpPr>
            <a:spLocks noGrp="1"/>
          </p:cNvSpPr>
          <p:nvPr>
            <p:ph sz="half" idx="2"/>
          </p:nvPr>
        </p:nvSpPr>
        <p:spPr>
          <a:xfrm>
            <a:off x="447675" y="1168400"/>
            <a:ext cx="5648325" cy="4916394"/>
          </a:xfrm>
        </p:spPr>
        <p:txBody>
          <a:bodyPr/>
          <a:lstStyle/>
          <a:p>
            <a:pPr marL="0" indent="0">
              <a:buFont typeface="Arial" panose="020B0604020202020204" pitchFamily="34" charset="0"/>
              <a:buNone/>
              <a:defRPr/>
            </a:pPr>
            <a:r>
              <a:rPr lang="en-CA" dirty="0">
                <a:hlinkClick r:id="rId5"/>
              </a:rPr>
              <a:t>Chine</a:t>
            </a:r>
            <a:r>
              <a:rPr lang="en-CA" b="1" dirty="0">
                <a:hlinkClick r:id="rId5"/>
              </a:rPr>
              <a:t> </a:t>
            </a:r>
            <a:endParaRPr lang="en-CA" b="1" dirty="0"/>
          </a:p>
          <a:p>
            <a:pPr lvl="1">
              <a:defRPr/>
            </a:pPr>
            <a:r>
              <a:rPr lang="en-CA" sz="2200" dirty="0"/>
              <a:t>Informations parues le 2 avril 2026</a:t>
            </a:r>
          </a:p>
          <a:p>
            <a:pPr lvl="1">
              <a:defRPr/>
            </a:pPr>
            <a:r>
              <a:rPr lang="en-CA" sz="2200" dirty="0"/>
              <a:t>Non signalé officiellement à l'OIE</a:t>
            </a:r>
          </a:p>
          <a:p>
            <a:pPr lvl="1">
              <a:defRPr/>
            </a:pPr>
            <a:r>
              <a:rPr lang="en-CA" sz="2200" dirty="0"/>
              <a:t>219 cas de fièvre aphteuse SAT-1 ont été signalés dans deux troupeaux de bovins de la province du Gansu et de la région autonome ouïghoure du Xinjiang</a:t>
            </a:r>
          </a:p>
          <a:p>
            <a:pPr lvl="1">
              <a:defRPr/>
            </a:pPr>
            <a:r>
              <a:rPr lang="en-CA" sz="2200" dirty="0"/>
              <a:t>Les vaccins nationaux actuels (O et A) n'offrent aucune protection croisée ; développement urgent de vaccins contre le SAT-1</a:t>
            </a:r>
          </a:p>
          <a:p>
            <a:pPr lvl="1">
              <a:defRPr/>
            </a:pPr>
            <a:r>
              <a:rPr lang="en-CA" sz="2200" dirty="0">
                <a:hlinkClick r:id="rId6"/>
              </a:rPr>
              <a:t>Les</a:t>
            </a:r>
            <a:r>
              <a:rPr lang="en-CA" sz="2200" dirty="0"/>
              <a:t> dernières </a:t>
            </a:r>
            <a:r>
              <a:rPr lang="en-CA" sz="2200" dirty="0">
                <a:hlinkClick r:id="rId6"/>
              </a:rPr>
              <a:t>informations </a:t>
            </a:r>
            <a:r>
              <a:rPr lang="en-CA" sz="2200" dirty="0"/>
              <a:t>indiquent qu'au moins 12 provinces sont touchées</a:t>
            </a:r>
          </a:p>
          <a:p>
            <a:pPr>
              <a:defRPr/>
            </a:pPr>
            <a:endParaRPr lang="en-CA" dirty="0"/>
          </a:p>
        </p:txBody>
      </p:sp>
      <p:sp>
        <p:nvSpPr>
          <p:cNvPr id="45061" name="Slide Number Placeholder 4">
            <a:extLst>
              <a:ext uri="{FF2B5EF4-FFF2-40B4-BE49-F238E27FC236}">
                <a16:creationId xmlns:a16="http://schemas.microsoft.com/office/drawing/2014/main" id="{C2A78CAE-7E22-941B-B230-E3CCFEAEB6F8}"/>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F6F06372-FE84-4903-8BB6-4C4388A171B3}" type="slidenum">
              <a:rPr lang="en-US" altLang="en-US" smtClean="0">
                <a:solidFill>
                  <a:srgbClr val="898989"/>
                </a:solidFill>
              </a:rPr>
              <a:t>13</a:t>
            </a:fld>
            <a:endParaRPr lang="en-US" altLang="en-US">
              <a:solidFill>
                <a:srgbClr val="898989"/>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D9A54-5984-5915-A2ED-F1AF268BA964}"/>
              </a:ext>
            </a:extLst>
          </p:cNvPr>
          <p:cNvSpPr>
            <a:spLocks noGrp="1"/>
          </p:cNvSpPr>
          <p:nvPr>
            <p:ph type="title"/>
          </p:nvPr>
        </p:nvSpPr>
        <p:spPr>
          <a:xfrm>
            <a:off x="82550" y="-134938"/>
            <a:ext cx="10515600" cy="900113"/>
          </a:xfrm>
        </p:spPr>
        <p:txBody>
          <a:bodyPr/>
          <a:lstStyle/>
          <a:p>
            <a:pPr>
              <a:defRPr/>
            </a:pPr>
            <a:r>
              <a:rPr lang="en-CA" sz="3200" dirty="0"/>
              <a:t>Suspicion de fièvre aphteuse en Russie et au Turkménistan</a:t>
            </a:r>
          </a:p>
        </p:txBody>
      </p:sp>
      <p:sp>
        <p:nvSpPr>
          <p:cNvPr id="3" name="Content Placeholder 2">
            <a:extLst>
              <a:ext uri="{FF2B5EF4-FFF2-40B4-BE49-F238E27FC236}">
                <a16:creationId xmlns:a16="http://schemas.microsoft.com/office/drawing/2014/main" id="{9BF086E1-CF23-D461-06F2-2DA5E9B768BE}"/>
              </a:ext>
            </a:extLst>
          </p:cNvPr>
          <p:cNvSpPr>
            <a:spLocks noGrp="1"/>
          </p:cNvSpPr>
          <p:nvPr>
            <p:ph sz="half" idx="1"/>
          </p:nvPr>
        </p:nvSpPr>
        <p:spPr>
          <a:xfrm>
            <a:off x="41275" y="841375"/>
            <a:ext cx="7031038" cy="5826125"/>
          </a:xfrm>
        </p:spPr>
        <p:txBody>
          <a:bodyPr/>
          <a:lstStyle/>
          <a:p>
            <a:pPr>
              <a:defRPr/>
            </a:pPr>
            <a:r>
              <a:rPr lang="en-CA" sz="2000" dirty="0"/>
              <a:t>À la mi-mars, les autorités vétérinaires</a:t>
            </a:r>
            <a:r>
              <a:rPr lang="en-CA" sz="2000" dirty="0">
                <a:hlinkClick r:id="rId3"/>
              </a:rPr>
              <a:t> russes </a:t>
            </a:r>
            <a:r>
              <a:rPr lang="en-CA" sz="2000" dirty="0"/>
              <a:t>ont déclaré l'état d'urgence en réponse à une épidémie touchant le bétail (officiellement attribuée à la pasteurellose) en Sibérie, en particulier dans l'oblast de Novossibirsk</a:t>
            </a:r>
          </a:p>
          <a:p>
            <a:pPr>
              <a:defRPr/>
            </a:pPr>
            <a:r>
              <a:rPr lang="en-CA" sz="2000" dirty="0"/>
              <a:t>Selon certaines informations, 15 à 18 régions du pays seraient touchées</a:t>
            </a:r>
          </a:p>
          <a:p>
            <a:pPr>
              <a:defRPr/>
            </a:pPr>
            <a:r>
              <a:rPr lang="en-CA" sz="2000" dirty="0"/>
              <a:t>L'ampleur et la réponse semblent atypiques pour la pasteurellose</a:t>
            </a:r>
          </a:p>
          <a:p>
            <a:pPr lvl="1">
              <a:defRPr/>
            </a:pPr>
            <a:r>
              <a:rPr lang="en-CA" sz="2000" dirty="0"/>
              <a:t>Saisie et abattage massifs de bétail (bovins, petits ruminants et porcs)</a:t>
            </a:r>
          </a:p>
          <a:p>
            <a:pPr lvl="1">
              <a:defRPr/>
            </a:pPr>
            <a:r>
              <a:rPr lang="en-CA" sz="2000" dirty="0"/>
              <a:t>Restrictions de circulation dans plusieurs régions</a:t>
            </a:r>
          </a:p>
          <a:p>
            <a:pPr>
              <a:defRPr/>
            </a:pPr>
            <a:r>
              <a:rPr lang="en-CA" sz="2000" dirty="0">
                <a:hlinkClick r:id="rId4"/>
              </a:rPr>
              <a:t>Le Kazakhstan </a:t>
            </a:r>
            <a:r>
              <a:rPr lang="en-CA" sz="2000" dirty="0"/>
              <a:t>a imposé des restrictions sur les produits d'élevage et les aliments pour animaux en provenance de Russie</a:t>
            </a:r>
          </a:p>
          <a:p>
            <a:pPr>
              <a:defRPr/>
            </a:pPr>
            <a:r>
              <a:rPr lang="en-CA" sz="2000" dirty="0"/>
              <a:t>Poutine a </a:t>
            </a:r>
            <a:r>
              <a:rPr lang="en-CA" sz="2000" dirty="0">
                <a:hlinkClick r:id="rId5"/>
              </a:rPr>
              <a:t>signé un décret </a:t>
            </a:r>
            <a:r>
              <a:rPr lang="en-CA" sz="2000" dirty="0"/>
              <a:t>visant à réformer l'industrie russe des vaccins vétérinaires, en regroupant les producteurs publics au sein d'une seule entité </a:t>
            </a:r>
          </a:p>
          <a:p>
            <a:pPr marL="0" indent="0">
              <a:buFont typeface="Arial" panose="020B0604020202020204" pitchFamily="34" charset="0"/>
              <a:buNone/>
              <a:defRPr/>
            </a:pPr>
            <a:endParaRPr lang="en-CA" sz="2000" dirty="0"/>
          </a:p>
        </p:txBody>
      </p:sp>
      <p:sp>
        <p:nvSpPr>
          <p:cNvPr id="47108" name="Slide Number Placeholder 4">
            <a:extLst>
              <a:ext uri="{FF2B5EF4-FFF2-40B4-BE49-F238E27FC236}">
                <a16:creationId xmlns:a16="http://schemas.microsoft.com/office/drawing/2014/main" id="{3D1D8ACB-52BB-75B0-71C8-B927E5DA876F}"/>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1F7340A-11BA-4D89-80C9-4256F88A4E9B}" type="slidenum">
              <a:rPr lang="en-US" altLang="en-US" smtClean="0">
                <a:solidFill>
                  <a:srgbClr val="898989"/>
                </a:solidFill>
              </a:rPr>
              <a:t>14</a:t>
            </a:fld>
            <a:endParaRPr lang="en-US" altLang="en-US">
              <a:solidFill>
                <a:srgbClr val="898989"/>
              </a:solidFill>
            </a:endParaRPr>
          </a:p>
        </p:txBody>
      </p:sp>
      <p:pic>
        <p:nvPicPr>
          <p:cNvPr id="47109" name="Picture 5">
            <a:extLst>
              <a:ext uri="{FF2B5EF4-FFF2-40B4-BE49-F238E27FC236}">
                <a16:creationId xmlns:a16="http://schemas.microsoft.com/office/drawing/2014/main" id="{325FD7E9-E1E4-CC57-B18D-788A25055941}"/>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38988" y="947738"/>
            <a:ext cx="4506912" cy="31432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 name="Oval 6">
            <a:extLst>
              <a:ext uri="{FF2B5EF4-FFF2-40B4-BE49-F238E27FC236}">
                <a16:creationId xmlns:a16="http://schemas.microsoft.com/office/drawing/2014/main" id="{C60CB70E-D079-11E8-8A4E-7C8FA7CF7CCA}"/>
              </a:ext>
            </a:extLst>
          </p:cNvPr>
          <p:cNvSpPr/>
          <p:nvPr/>
        </p:nvSpPr>
        <p:spPr>
          <a:xfrm>
            <a:off x="8255000" y="2889250"/>
            <a:ext cx="547688" cy="365125"/>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47111" name="TextBox 13">
            <a:extLst>
              <a:ext uri="{FF2B5EF4-FFF2-40B4-BE49-F238E27FC236}">
                <a16:creationId xmlns:a16="http://schemas.microsoft.com/office/drawing/2014/main" id="{2860DF33-6981-D648-7C2B-8738E399412C}"/>
              </a:ext>
            </a:extLst>
          </p:cNvPr>
          <p:cNvSpPr txBox="1">
            <a:spLocks noChangeArrowheads="1"/>
          </p:cNvSpPr>
          <p:nvPr/>
        </p:nvSpPr>
        <p:spPr bwMode="auto">
          <a:xfrm>
            <a:off x="7138988" y="4244975"/>
            <a:ext cx="4854575"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CA" altLang="en-US" sz="2400">
                <a:hlinkClick r:id="rId7"/>
              </a:rPr>
              <a:t>Le Turkménistan </a:t>
            </a:r>
            <a:r>
              <a:rPr lang="en-CA" altLang="en-US" sz="2400"/>
              <a:t>a également signalé récemment des cas de mortalité chez les bovins, très probablement dus à la fièvre aphteuse</a:t>
            </a:r>
          </a:p>
        </p:txBody>
      </p:sp>
      <p:sp>
        <p:nvSpPr>
          <p:cNvPr id="15" name="Oval 14">
            <a:extLst>
              <a:ext uri="{FF2B5EF4-FFF2-40B4-BE49-F238E27FC236}">
                <a16:creationId xmlns:a16="http://schemas.microsoft.com/office/drawing/2014/main" id="{1174CE37-3D75-2442-C9E3-FEE22739AC70}"/>
              </a:ext>
            </a:extLst>
          </p:cNvPr>
          <p:cNvSpPr/>
          <p:nvPr/>
        </p:nvSpPr>
        <p:spPr>
          <a:xfrm>
            <a:off x="8077200" y="2241550"/>
            <a:ext cx="71438" cy="58738"/>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16" name="Oval 15">
            <a:extLst>
              <a:ext uri="{FF2B5EF4-FFF2-40B4-BE49-F238E27FC236}">
                <a16:creationId xmlns:a16="http://schemas.microsoft.com/office/drawing/2014/main" id="{4088D263-DED1-9A6F-163B-50130493D338}"/>
              </a:ext>
            </a:extLst>
          </p:cNvPr>
          <p:cNvSpPr/>
          <p:nvPr/>
        </p:nvSpPr>
        <p:spPr>
          <a:xfrm>
            <a:off x="8201025" y="2341563"/>
            <a:ext cx="71438" cy="58737"/>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17" name="Oval 16">
            <a:extLst>
              <a:ext uri="{FF2B5EF4-FFF2-40B4-BE49-F238E27FC236}">
                <a16:creationId xmlns:a16="http://schemas.microsoft.com/office/drawing/2014/main" id="{2CFBD0E3-BE8F-12F0-B47E-43E5D9F5444A}"/>
              </a:ext>
            </a:extLst>
          </p:cNvPr>
          <p:cNvSpPr/>
          <p:nvPr/>
        </p:nvSpPr>
        <p:spPr>
          <a:xfrm>
            <a:off x="8320088" y="2112963"/>
            <a:ext cx="71437" cy="58737"/>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18" name="Oval 17">
            <a:extLst>
              <a:ext uri="{FF2B5EF4-FFF2-40B4-BE49-F238E27FC236}">
                <a16:creationId xmlns:a16="http://schemas.microsoft.com/office/drawing/2014/main" id="{6E47F002-0883-6EFE-79D2-883FE7B4647B}"/>
              </a:ext>
            </a:extLst>
          </p:cNvPr>
          <p:cNvSpPr/>
          <p:nvPr/>
        </p:nvSpPr>
        <p:spPr>
          <a:xfrm>
            <a:off x="9339263" y="2360613"/>
            <a:ext cx="71437" cy="58737"/>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CA" dirty="0"/>
          </a:p>
        </p:txBody>
      </p:sp>
      <p:sp>
        <p:nvSpPr>
          <p:cNvPr id="19" name="Oval 18">
            <a:extLst>
              <a:ext uri="{FF2B5EF4-FFF2-40B4-BE49-F238E27FC236}">
                <a16:creationId xmlns:a16="http://schemas.microsoft.com/office/drawing/2014/main" id="{A16A4C3F-F214-240A-4C91-3686DA47FECE}"/>
              </a:ext>
            </a:extLst>
          </p:cNvPr>
          <p:cNvSpPr/>
          <p:nvPr/>
        </p:nvSpPr>
        <p:spPr>
          <a:xfrm>
            <a:off x="9501188" y="2455863"/>
            <a:ext cx="71437" cy="58737"/>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CA" dirty="0"/>
          </a:p>
        </p:txBody>
      </p:sp>
      <p:sp>
        <p:nvSpPr>
          <p:cNvPr id="20" name="Oval 19">
            <a:extLst>
              <a:ext uri="{FF2B5EF4-FFF2-40B4-BE49-F238E27FC236}">
                <a16:creationId xmlns:a16="http://schemas.microsoft.com/office/drawing/2014/main" id="{20529CDE-EF44-2318-0CCB-152EBF26AD3F}"/>
              </a:ext>
            </a:extLst>
          </p:cNvPr>
          <p:cNvSpPr/>
          <p:nvPr/>
        </p:nvSpPr>
        <p:spPr>
          <a:xfrm>
            <a:off x="9291638" y="2032000"/>
            <a:ext cx="71437" cy="58738"/>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CA" dirty="0"/>
          </a:p>
        </p:txBody>
      </p:sp>
      <p:sp>
        <p:nvSpPr>
          <p:cNvPr id="21" name="Oval 20">
            <a:extLst>
              <a:ext uri="{FF2B5EF4-FFF2-40B4-BE49-F238E27FC236}">
                <a16:creationId xmlns:a16="http://schemas.microsoft.com/office/drawing/2014/main" id="{26D607C8-2B5F-2E22-C1F5-56D609E89633}"/>
              </a:ext>
            </a:extLst>
          </p:cNvPr>
          <p:cNvSpPr/>
          <p:nvPr/>
        </p:nvSpPr>
        <p:spPr>
          <a:xfrm>
            <a:off x="8820150" y="2070100"/>
            <a:ext cx="71438" cy="58738"/>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CA" dirty="0"/>
          </a:p>
        </p:txBody>
      </p:sp>
      <p:sp>
        <p:nvSpPr>
          <p:cNvPr id="22" name="Oval 21">
            <a:extLst>
              <a:ext uri="{FF2B5EF4-FFF2-40B4-BE49-F238E27FC236}">
                <a16:creationId xmlns:a16="http://schemas.microsoft.com/office/drawing/2014/main" id="{34410761-372A-2D40-E562-82AA0850BC6C}"/>
              </a:ext>
            </a:extLst>
          </p:cNvPr>
          <p:cNvSpPr/>
          <p:nvPr/>
        </p:nvSpPr>
        <p:spPr>
          <a:xfrm>
            <a:off x="9267825" y="2203450"/>
            <a:ext cx="71438" cy="58738"/>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CA" dirty="0"/>
          </a:p>
        </p:txBody>
      </p:sp>
      <p:sp>
        <p:nvSpPr>
          <p:cNvPr id="23" name="Oval 22">
            <a:extLst>
              <a:ext uri="{FF2B5EF4-FFF2-40B4-BE49-F238E27FC236}">
                <a16:creationId xmlns:a16="http://schemas.microsoft.com/office/drawing/2014/main" id="{48FA09AD-51C4-0696-D5CA-09555B9E4A8D}"/>
              </a:ext>
            </a:extLst>
          </p:cNvPr>
          <p:cNvSpPr/>
          <p:nvPr/>
        </p:nvSpPr>
        <p:spPr>
          <a:xfrm>
            <a:off x="10606088" y="2427288"/>
            <a:ext cx="71437" cy="58737"/>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CA" dirty="0"/>
          </a:p>
        </p:txBody>
      </p:sp>
      <p:sp>
        <p:nvSpPr>
          <p:cNvPr id="24" name="Oval 23">
            <a:extLst>
              <a:ext uri="{FF2B5EF4-FFF2-40B4-BE49-F238E27FC236}">
                <a16:creationId xmlns:a16="http://schemas.microsoft.com/office/drawing/2014/main" id="{544E9878-BFA3-B0A7-3328-12F42D997734}"/>
              </a:ext>
            </a:extLst>
          </p:cNvPr>
          <p:cNvSpPr/>
          <p:nvPr/>
        </p:nvSpPr>
        <p:spPr>
          <a:xfrm>
            <a:off x="10610850" y="1927225"/>
            <a:ext cx="71438" cy="58738"/>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CA" dirty="0"/>
          </a:p>
        </p:txBody>
      </p:sp>
      <p:sp>
        <p:nvSpPr>
          <p:cNvPr id="25" name="Oval 24">
            <a:extLst>
              <a:ext uri="{FF2B5EF4-FFF2-40B4-BE49-F238E27FC236}">
                <a16:creationId xmlns:a16="http://schemas.microsoft.com/office/drawing/2014/main" id="{193C6074-640A-7E58-29C2-188306F058A0}"/>
              </a:ext>
            </a:extLst>
          </p:cNvPr>
          <p:cNvSpPr/>
          <p:nvPr/>
        </p:nvSpPr>
        <p:spPr>
          <a:xfrm>
            <a:off x="8677275" y="2046288"/>
            <a:ext cx="71438" cy="58737"/>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CA" dirty="0"/>
          </a:p>
        </p:txBody>
      </p:sp>
      <p:sp>
        <p:nvSpPr>
          <p:cNvPr id="26" name="Oval 25">
            <a:extLst>
              <a:ext uri="{FF2B5EF4-FFF2-40B4-BE49-F238E27FC236}">
                <a16:creationId xmlns:a16="http://schemas.microsoft.com/office/drawing/2014/main" id="{55F2F349-0A0B-82E1-B492-1A9A31EA0050}"/>
              </a:ext>
            </a:extLst>
          </p:cNvPr>
          <p:cNvSpPr/>
          <p:nvPr/>
        </p:nvSpPr>
        <p:spPr>
          <a:xfrm>
            <a:off x="8524875" y="1979613"/>
            <a:ext cx="71438" cy="58737"/>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CA"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323C4-9283-2420-05A6-45FC61FE9152}"/>
              </a:ext>
            </a:extLst>
          </p:cNvPr>
          <p:cNvSpPr>
            <a:spLocks noGrp="1"/>
          </p:cNvSpPr>
          <p:nvPr>
            <p:ph type="title"/>
          </p:nvPr>
        </p:nvSpPr>
        <p:spPr>
          <a:xfrm>
            <a:off x="192088" y="136525"/>
            <a:ext cx="10515600" cy="1325563"/>
          </a:xfrm>
        </p:spPr>
        <p:txBody>
          <a:bodyPr/>
          <a:lstStyle/>
          <a:p>
            <a:pPr>
              <a:defRPr/>
            </a:pPr>
            <a:r>
              <a:rPr lang="en-CA" sz="3200" dirty="0"/>
              <a:t>CMEZ Ping : Propagation du virus SAT-1 de la fièvre aphteuse</a:t>
            </a:r>
          </a:p>
        </p:txBody>
      </p:sp>
      <p:sp>
        <p:nvSpPr>
          <p:cNvPr id="49155" name="Content Placeholder 2">
            <a:extLst>
              <a:ext uri="{FF2B5EF4-FFF2-40B4-BE49-F238E27FC236}">
                <a16:creationId xmlns:a16="http://schemas.microsoft.com/office/drawing/2014/main" id="{AE175676-C6B6-C37A-D53D-5A87D0C88FCE}"/>
              </a:ext>
            </a:extLst>
          </p:cNvPr>
          <p:cNvSpPr>
            <a:spLocks noGrp="1"/>
          </p:cNvSpPr>
          <p:nvPr>
            <p:ph sz="half" idx="1"/>
          </p:nvPr>
        </p:nvSpPr>
        <p:spPr>
          <a:xfrm>
            <a:off x="295275" y="1193800"/>
            <a:ext cx="5848350" cy="5091113"/>
          </a:xfrm>
        </p:spPr>
        <p:txBody>
          <a:bodyPr/>
          <a:lstStyle/>
          <a:p>
            <a:r>
              <a:rPr lang="en-CA" altLang="en-US" sz="1800" dirty="0"/>
              <a:t>Compte tenu de l'émergence et de la propagation du virus SAT-1 de la fièvre aphteuse au Moyen-Orient, en Asie occidentale et en Europe, dans quelle mesure la situation mondiale actuelle concernant le SAT-1 est-elle pertinente pour le Canada ?</a:t>
            </a:r>
          </a:p>
          <a:p>
            <a:r>
              <a:rPr lang="en-CA" altLang="en-US" sz="1800" dirty="0"/>
              <a:t>N = 15          Moyenne = 3,5</a:t>
            </a:r>
          </a:p>
          <a:p>
            <a:r>
              <a:rPr lang="en-CA" altLang="en-US" sz="1800" dirty="0"/>
              <a:t>Commentaires :</a:t>
            </a:r>
          </a:p>
          <a:p>
            <a:pPr lvl="1"/>
            <a:r>
              <a:rPr lang="en-CA" altLang="en-US" sz="1800" dirty="0"/>
              <a:t>L'émergence et la propagation en Chine amplifient considérablement les inquiétudes en raison de l'ampleur et de l'interconnexion</a:t>
            </a:r>
          </a:p>
          <a:p>
            <a:pPr lvl="1"/>
            <a:r>
              <a:rPr lang="en-CA" altLang="en-US" sz="1800" dirty="0"/>
              <a:t>Le schéma rappelle l'expansion mondiale de la peste porcine africaine à la fin des années 2010</a:t>
            </a:r>
          </a:p>
          <a:p>
            <a:pPr lvl="1"/>
            <a:r>
              <a:rPr lang="en-CA" altLang="en-US" sz="1800" dirty="0"/>
              <a:t>La probabilité globale d'introduction du SAT-1 au Canada reste faible</a:t>
            </a:r>
          </a:p>
          <a:p>
            <a:pPr lvl="1"/>
            <a:r>
              <a:rPr lang="en-CA" altLang="en-US" sz="1800" dirty="0"/>
              <a:t>Le risque n'est pas immédiat, mais il augmente en raison des tendances mondiales et de l'exposition cumulative</a:t>
            </a:r>
          </a:p>
          <a:p>
            <a:pPr lvl="1"/>
            <a:r>
              <a:rPr lang="en-CA" altLang="en-US" sz="1800" dirty="0"/>
              <a:t>La propagation vers les destinations touristiques accroît le risque en raison du volume élevé de voyageurs</a:t>
            </a:r>
          </a:p>
          <a:p>
            <a:endParaRPr lang="en-CA" altLang="en-US" sz="1800" dirty="0"/>
          </a:p>
          <a:p>
            <a:endParaRPr lang="en-CA" altLang="en-US" sz="1800" dirty="0"/>
          </a:p>
        </p:txBody>
      </p:sp>
      <p:sp>
        <p:nvSpPr>
          <p:cNvPr id="49156" name="Slide Number Placeholder 4">
            <a:extLst>
              <a:ext uri="{FF2B5EF4-FFF2-40B4-BE49-F238E27FC236}">
                <a16:creationId xmlns:a16="http://schemas.microsoft.com/office/drawing/2014/main" id="{6E24E193-98A4-E6FE-045C-4875596D915B}"/>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1A8F0E4-FBE4-4109-9755-123611C64617}" type="slidenum">
              <a:rPr lang="en-US" altLang="en-US" smtClean="0">
                <a:solidFill>
                  <a:srgbClr val="898989"/>
                </a:solidFill>
              </a:rPr>
              <a:t>15</a:t>
            </a:fld>
            <a:endParaRPr lang="en-US" altLang="en-US">
              <a:solidFill>
                <a:srgbClr val="898989"/>
              </a:solidFill>
            </a:endParaRPr>
          </a:p>
        </p:txBody>
      </p:sp>
      <p:pic>
        <p:nvPicPr>
          <p:cNvPr id="49157" name="Content Placeholder 9">
            <a:extLst>
              <a:ext uri="{FF2B5EF4-FFF2-40B4-BE49-F238E27FC236}">
                <a16:creationId xmlns:a16="http://schemas.microsoft.com/office/drawing/2014/main" id="{7C53CC7D-4C8F-C273-CC6A-428C579B1130}"/>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6246813" y="1416050"/>
            <a:ext cx="5181600" cy="4397375"/>
          </a:xfrm>
          <a:ln w="28575">
            <a:solidFill>
              <a:srgbClr val="000000"/>
            </a:solid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42EF9-D92D-FB8D-7B6A-1300BB6729B2}"/>
              </a:ext>
            </a:extLst>
          </p:cNvPr>
          <p:cNvSpPr>
            <a:spLocks noGrp="1"/>
          </p:cNvSpPr>
          <p:nvPr>
            <p:ph type="title"/>
          </p:nvPr>
        </p:nvSpPr>
        <p:spPr>
          <a:xfrm>
            <a:off x="447675" y="0"/>
            <a:ext cx="11296650" cy="1325563"/>
          </a:xfrm>
        </p:spPr>
        <p:txBody>
          <a:bodyPr/>
          <a:lstStyle/>
          <a:p>
            <a:pPr>
              <a:defRPr/>
            </a:pPr>
            <a:r>
              <a:rPr lang="en-CA" dirty="0">
                <a:hlinkClick r:id="rId3"/>
              </a:rPr>
              <a:t>FAO - Évaluation rapide des risques : FMD SAT-1</a:t>
            </a:r>
            <a:endParaRPr lang="en-CA" dirty="0"/>
          </a:p>
        </p:txBody>
      </p:sp>
      <p:graphicFrame>
        <p:nvGraphicFramePr>
          <p:cNvPr id="6" name="Content Placeholder 5">
            <a:extLst>
              <a:ext uri="{FF2B5EF4-FFF2-40B4-BE49-F238E27FC236}">
                <a16:creationId xmlns:a16="http://schemas.microsoft.com/office/drawing/2014/main" id="{9AB9E054-0DDC-DD0A-B4BA-C70A902F85B3}"/>
              </a:ext>
            </a:extLst>
          </p:cNvPr>
          <p:cNvGraphicFramePr>
            <a:graphicFrameLocks noGrp="1"/>
          </p:cNvGraphicFramePr>
          <p:nvPr>
            <p:ph sz="half" idx="1"/>
            <p:extLst>
              <p:ext uri="{D42A27DB-BD31-4B8C-83A1-F6EECF244321}">
                <p14:modId xmlns:p14="http://schemas.microsoft.com/office/powerpoint/2010/main" val="1279441851"/>
              </p:ext>
            </p:extLst>
          </p:nvPr>
        </p:nvGraphicFramePr>
        <p:xfrm>
          <a:off x="447675" y="1130300"/>
          <a:ext cx="5626099" cy="4389440"/>
        </p:xfrm>
        <a:graphic>
          <a:graphicData uri="http://schemas.openxmlformats.org/drawingml/2006/table">
            <a:tbl>
              <a:tblPr firstRow="1" bandRow="1">
                <a:tableStyleId>{616DA210-FB5B-4158-B5E0-FEB733F419BA}</a:tableStyleId>
              </a:tblPr>
              <a:tblGrid>
                <a:gridCol w="1454433">
                  <a:extLst>
                    <a:ext uri="{9D8B030D-6E8A-4147-A177-3AD203B41FA5}">
                      <a16:colId xmlns:a16="http://schemas.microsoft.com/office/drawing/2014/main" val="20000"/>
                    </a:ext>
                  </a:extLst>
                </a:gridCol>
                <a:gridCol w="2192655">
                  <a:extLst>
                    <a:ext uri="{9D8B030D-6E8A-4147-A177-3AD203B41FA5}">
                      <a16:colId xmlns:a16="http://schemas.microsoft.com/office/drawing/2014/main" val="20001"/>
                    </a:ext>
                  </a:extLst>
                </a:gridCol>
                <a:gridCol w="1979011">
                  <a:extLst>
                    <a:ext uri="{9D8B030D-6E8A-4147-A177-3AD203B41FA5}">
                      <a16:colId xmlns:a16="http://schemas.microsoft.com/office/drawing/2014/main" val="20002"/>
                    </a:ext>
                  </a:extLst>
                </a:gridCol>
              </a:tblGrid>
              <a:tr h="399040">
                <a:tc>
                  <a:txBody>
                    <a:bodyPr/>
                    <a:lstStyle/>
                    <a:p>
                      <a:r>
                        <a:rPr lang="en-CA" sz="1600" dirty="0"/>
                        <a:t>Pays</a:t>
                      </a:r>
                    </a:p>
                  </a:txBody>
                  <a:tcPr marT="45733" marB="45733"/>
                </a:tc>
                <a:tc>
                  <a:txBody>
                    <a:bodyPr/>
                    <a:lstStyle/>
                    <a:p>
                      <a:r>
                        <a:rPr lang="en-CA" sz="1600" dirty="0"/>
                        <a:t>Probabilité/Incertitude</a:t>
                      </a:r>
                    </a:p>
                  </a:txBody>
                  <a:tcPr marT="45733" marB="45733"/>
                </a:tc>
                <a:tc>
                  <a:txBody>
                    <a:bodyPr/>
                    <a:lstStyle/>
                    <a:p>
                      <a:r>
                        <a:rPr lang="en-CA" sz="1600" dirty="0"/>
                        <a:t>Impact/Incertitude</a:t>
                      </a:r>
                    </a:p>
                  </a:txBody>
                  <a:tcPr marT="45733" marB="45733"/>
                </a:tc>
                <a:extLst>
                  <a:ext uri="{0D108BD9-81ED-4DB2-BD59-A6C34878D82A}">
                    <a16:rowId xmlns:a16="http://schemas.microsoft.com/office/drawing/2014/main" val="10000"/>
                  </a:ext>
                </a:extLst>
              </a:tr>
              <a:tr h="399040">
                <a:tc>
                  <a:txBody>
                    <a:bodyPr/>
                    <a:lstStyle/>
                    <a:p>
                      <a:pPr>
                        <a:lnSpc>
                          <a:spcPct val="115000"/>
                        </a:lnSpc>
                        <a:spcAft>
                          <a:spcPts val="800"/>
                        </a:spcAft>
                        <a:buNone/>
                      </a:pPr>
                      <a:r>
                        <a:rPr lang="en-CA" sz="1600" kern="100" dirty="0">
                          <a:effectLst/>
                          <a:latin typeface="+mn-lt"/>
                          <a:ea typeface="Aptos" panose="020B0004020202020204" pitchFamily="34" charset="0"/>
                          <a:cs typeface="Times New Roman" panose="02020603050405020304" pitchFamily="18" charset="0"/>
                        </a:rPr>
                        <a:t>Afghanistan</a:t>
                      </a:r>
                    </a:p>
                  </a:txBody>
                  <a:tcPr marL="9525" marR="9525" marT="9528" marB="9528" anchor="ctr"/>
                </a:tc>
                <a:tc>
                  <a:txBody>
                    <a:bodyPr/>
                    <a:lstStyle/>
                    <a:p>
                      <a:r>
                        <a:rPr lang="en-CA" sz="1600" dirty="0"/>
                        <a:t>Probable/Élevé </a:t>
                      </a:r>
                    </a:p>
                  </a:txBody>
                  <a:tcPr marT="45733" marB="45733"/>
                </a:tc>
                <a:tc>
                  <a:txBody>
                    <a:bodyPr/>
                    <a:lstStyle/>
                    <a:p>
                      <a:r>
                        <a:rPr lang="en-CA" sz="1600" dirty="0"/>
                        <a:t>Grave/Modéré</a:t>
                      </a:r>
                    </a:p>
                  </a:txBody>
                  <a:tcPr marT="45733" marB="45733"/>
                </a:tc>
                <a:extLst>
                  <a:ext uri="{0D108BD9-81ED-4DB2-BD59-A6C34878D82A}">
                    <a16:rowId xmlns:a16="http://schemas.microsoft.com/office/drawing/2014/main" val="10001"/>
                  </a:ext>
                </a:extLst>
              </a:tr>
              <a:tr h="399040">
                <a:tc>
                  <a:txBody>
                    <a:bodyPr/>
                    <a:lstStyle/>
                    <a:p>
                      <a:pPr>
                        <a:lnSpc>
                          <a:spcPct val="115000"/>
                        </a:lnSpc>
                        <a:spcAft>
                          <a:spcPts val="800"/>
                        </a:spcAft>
                        <a:buNone/>
                      </a:pPr>
                      <a:r>
                        <a:rPr lang="en-CA" sz="1600" kern="100" dirty="0">
                          <a:effectLst/>
                          <a:latin typeface="+mn-lt"/>
                          <a:ea typeface="Aptos" panose="020B0004020202020204" pitchFamily="34" charset="0"/>
                          <a:cs typeface="Times New Roman" panose="02020603050405020304" pitchFamily="18" charset="0"/>
                        </a:rPr>
                        <a:t>Arménie</a:t>
                      </a:r>
                    </a:p>
                  </a:txBody>
                  <a:tcPr marL="9525" marR="9525" marT="9528" marB="9528" anchor="ctr"/>
                </a:tc>
                <a:tc>
                  <a:txBody>
                    <a:bodyPr/>
                    <a:lstStyle/>
                    <a:p>
                      <a:r>
                        <a:rPr lang="en-CA" sz="1600" dirty="0"/>
                        <a:t>Probable/Modéré</a:t>
                      </a:r>
                    </a:p>
                  </a:txBody>
                  <a:tcPr marT="45733" marB="45733"/>
                </a:tc>
                <a:tc>
                  <a:txBody>
                    <a:bodyPr/>
                    <a:lstStyle/>
                    <a:p>
                      <a:r>
                        <a:rPr lang="en-CA" sz="1600" dirty="0"/>
                        <a:t>Faible/Modéré </a:t>
                      </a:r>
                    </a:p>
                  </a:txBody>
                  <a:tcPr marT="45733" marB="45733"/>
                </a:tc>
                <a:extLst>
                  <a:ext uri="{0D108BD9-81ED-4DB2-BD59-A6C34878D82A}">
                    <a16:rowId xmlns:a16="http://schemas.microsoft.com/office/drawing/2014/main" val="10002"/>
                  </a:ext>
                </a:extLst>
              </a:tr>
              <a:tr h="399040">
                <a:tc>
                  <a:txBody>
                    <a:bodyPr/>
                    <a:lstStyle/>
                    <a:p>
                      <a:pPr>
                        <a:lnSpc>
                          <a:spcPct val="115000"/>
                        </a:lnSpc>
                        <a:spcAft>
                          <a:spcPts val="800"/>
                        </a:spcAft>
                        <a:buNone/>
                      </a:pPr>
                      <a:r>
                        <a:rPr lang="en-CA" sz="1600" kern="100">
                          <a:effectLst/>
                          <a:latin typeface="+mn-lt"/>
                          <a:ea typeface="Aptos" panose="020B0004020202020204" pitchFamily="34" charset="0"/>
                          <a:cs typeface="Times New Roman" panose="02020603050405020304" pitchFamily="18" charset="0"/>
                        </a:rPr>
                        <a:t>Bulgarie</a:t>
                      </a:r>
                    </a:p>
                  </a:txBody>
                  <a:tcPr marL="9525" marR="9525" marT="9528" marB="9528" anchor="ctr"/>
                </a:tc>
                <a:tc>
                  <a:txBody>
                    <a:bodyPr/>
                    <a:lstStyle/>
                    <a:p>
                      <a:r>
                        <a:rPr lang="en-CA" sz="1600" dirty="0"/>
                        <a:t>Peu probable/Faible</a:t>
                      </a:r>
                    </a:p>
                  </a:txBody>
                  <a:tcPr marT="45733" marB="45733"/>
                </a:tc>
                <a:tc>
                  <a:txBody>
                    <a:bodyPr/>
                    <a:lstStyle/>
                    <a:p>
                      <a:r>
                        <a:rPr lang="en-CA" sz="1600" dirty="0"/>
                        <a:t>Faible/Faible</a:t>
                      </a:r>
                    </a:p>
                  </a:txBody>
                  <a:tcPr marT="45733" marB="45733"/>
                </a:tc>
                <a:extLst>
                  <a:ext uri="{0D108BD9-81ED-4DB2-BD59-A6C34878D82A}">
                    <a16:rowId xmlns:a16="http://schemas.microsoft.com/office/drawing/2014/main" val="10003"/>
                  </a:ext>
                </a:extLst>
              </a:tr>
              <a:tr h="399040">
                <a:tc>
                  <a:txBody>
                    <a:bodyPr/>
                    <a:lstStyle/>
                    <a:p>
                      <a:pPr>
                        <a:lnSpc>
                          <a:spcPct val="115000"/>
                        </a:lnSpc>
                        <a:spcAft>
                          <a:spcPts val="800"/>
                        </a:spcAft>
                        <a:buNone/>
                      </a:pPr>
                      <a:r>
                        <a:rPr lang="en-CA" sz="1600" b="1" kern="100" dirty="0">
                          <a:effectLst/>
                          <a:highlight>
                            <a:srgbClr val="FF0000"/>
                          </a:highlight>
                          <a:latin typeface="+mn-lt"/>
                          <a:ea typeface="Aptos" panose="020B0004020202020204" pitchFamily="34" charset="0"/>
                          <a:cs typeface="Times New Roman" panose="02020603050405020304" pitchFamily="18" charset="0"/>
                        </a:rPr>
                        <a:t>Chypre</a:t>
                      </a:r>
                    </a:p>
                  </a:txBody>
                  <a:tcPr marL="9525" marR="9525" marT="9528" marB="9528" anchor="ctr"/>
                </a:tc>
                <a:tc>
                  <a:txBody>
                    <a:bodyPr/>
                    <a:lstStyle/>
                    <a:p>
                      <a:r>
                        <a:rPr lang="en-CA" sz="1600" b="1" dirty="0">
                          <a:highlight>
                            <a:srgbClr val="FF0000"/>
                          </a:highlight>
                        </a:rPr>
                        <a:t>Probable/Modéré</a:t>
                      </a:r>
                    </a:p>
                  </a:txBody>
                  <a:tcPr marT="45733" marB="45733"/>
                </a:tc>
                <a:tc>
                  <a:txBody>
                    <a:bodyPr/>
                    <a:lstStyle/>
                    <a:p>
                      <a:r>
                        <a:rPr lang="en-CA" sz="1600" b="1" dirty="0">
                          <a:highlight>
                            <a:srgbClr val="FF0000"/>
                          </a:highlight>
                        </a:rPr>
                        <a:t>Faible/Modéré</a:t>
                      </a:r>
                    </a:p>
                  </a:txBody>
                  <a:tcPr marT="45733" marB="45733"/>
                </a:tc>
                <a:extLst>
                  <a:ext uri="{0D108BD9-81ED-4DB2-BD59-A6C34878D82A}">
                    <a16:rowId xmlns:a16="http://schemas.microsoft.com/office/drawing/2014/main" val="10004"/>
                  </a:ext>
                </a:extLst>
              </a:tr>
              <a:tr h="399040">
                <a:tc>
                  <a:txBody>
                    <a:bodyPr/>
                    <a:lstStyle/>
                    <a:p>
                      <a:pPr>
                        <a:lnSpc>
                          <a:spcPct val="115000"/>
                        </a:lnSpc>
                        <a:spcAft>
                          <a:spcPts val="800"/>
                        </a:spcAft>
                        <a:buNone/>
                      </a:pPr>
                      <a:r>
                        <a:rPr lang="en-CA" sz="1600" b="0" kern="100" dirty="0">
                          <a:effectLst/>
                          <a:latin typeface="+mn-lt"/>
                          <a:ea typeface="Aptos" panose="020B0004020202020204" pitchFamily="34" charset="0"/>
                          <a:cs typeface="Times New Roman" panose="02020603050405020304" pitchFamily="18" charset="0"/>
                        </a:rPr>
                        <a:t>Géorgie</a:t>
                      </a:r>
                    </a:p>
                  </a:txBody>
                  <a:tcPr marL="9525" marR="9525" marT="9528" marB="9528" anchor="ctr"/>
                </a:tc>
                <a:tc>
                  <a:txBody>
                    <a:bodyPr/>
                    <a:lstStyle/>
                    <a:p>
                      <a:r>
                        <a:rPr lang="en-CA" sz="1600" b="0" dirty="0"/>
                        <a:t>Très probable/Modéré</a:t>
                      </a:r>
                    </a:p>
                  </a:txBody>
                  <a:tcPr marT="45733" marB="45733"/>
                </a:tc>
                <a:tc>
                  <a:txBody>
                    <a:bodyPr/>
                    <a:lstStyle/>
                    <a:p>
                      <a:r>
                        <a:rPr lang="en-CA" sz="1600" b="0" dirty="0"/>
                        <a:t>Modéré/Modéré</a:t>
                      </a:r>
                    </a:p>
                  </a:txBody>
                  <a:tcPr marT="45733" marB="45733"/>
                </a:tc>
                <a:extLst>
                  <a:ext uri="{0D108BD9-81ED-4DB2-BD59-A6C34878D82A}">
                    <a16:rowId xmlns:a16="http://schemas.microsoft.com/office/drawing/2014/main" val="10005"/>
                  </a:ext>
                </a:extLst>
              </a:tr>
              <a:tr h="399040">
                <a:tc>
                  <a:txBody>
                    <a:bodyPr/>
                    <a:lstStyle/>
                    <a:p>
                      <a:pPr>
                        <a:lnSpc>
                          <a:spcPct val="115000"/>
                        </a:lnSpc>
                        <a:spcAft>
                          <a:spcPts val="800"/>
                        </a:spcAft>
                        <a:buNone/>
                      </a:pPr>
                      <a:r>
                        <a:rPr lang="en-CA" sz="1600" b="1" kern="100" dirty="0">
                          <a:effectLst/>
                          <a:highlight>
                            <a:srgbClr val="FF0000"/>
                          </a:highlight>
                          <a:latin typeface="+mn-lt"/>
                          <a:ea typeface="Aptos" panose="020B0004020202020204" pitchFamily="34" charset="0"/>
                          <a:cs typeface="Times New Roman" panose="02020603050405020304" pitchFamily="18" charset="0"/>
                        </a:rPr>
                        <a:t>Grèce</a:t>
                      </a:r>
                    </a:p>
                  </a:txBody>
                  <a:tcPr marL="9525" marR="9525" marT="9528" marB="9528" anchor="ctr"/>
                </a:tc>
                <a:tc>
                  <a:txBody>
                    <a:bodyPr/>
                    <a:lstStyle/>
                    <a:p>
                      <a:r>
                        <a:rPr lang="en-CA" sz="1600" b="1" dirty="0">
                          <a:highlight>
                            <a:srgbClr val="FF0000"/>
                          </a:highlight>
                        </a:rPr>
                        <a:t>Probable/Modéré</a:t>
                      </a:r>
                    </a:p>
                  </a:txBody>
                  <a:tcPr marT="45733" marB="45733"/>
                </a:tc>
                <a:tc>
                  <a:txBody>
                    <a:bodyPr/>
                    <a:lstStyle/>
                    <a:p>
                      <a:r>
                        <a:rPr lang="en-CA" sz="1600" b="1" dirty="0">
                          <a:highlight>
                            <a:srgbClr val="FF0000"/>
                          </a:highlight>
                        </a:rPr>
                        <a:t>Faible/Faible</a:t>
                      </a:r>
                    </a:p>
                  </a:txBody>
                  <a:tcPr marT="45733" marB="45733"/>
                </a:tc>
                <a:extLst>
                  <a:ext uri="{0D108BD9-81ED-4DB2-BD59-A6C34878D82A}">
                    <a16:rowId xmlns:a16="http://schemas.microsoft.com/office/drawing/2014/main" val="10006"/>
                  </a:ext>
                </a:extLst>
              </a:tr>
              <a:tr h="399040">
                <a:tc>
                  <a:txBody>
                    <a:bodyPr/>
                    <a:lstStyle/>
                    <a:p>
                      <a:pPr>
                        <a:lnSpc>
                          <a:spcPct val="115000"/>
                        </a:lnSpc>
                        <a:spcAft>
                          <a:spcPts val="800"/>
                        </a:spcAft>
                        <a:buNone/>
                      </a:pPr>
                      <a:r>
                        <a:rPr lang="en-CA" sz="1600" b="1" kern="100">
                          <a:effectLst/>
                          <a:highlight>
                            <a:srgbClr val="FF0000"/>
                          </a:highlight>
                          <a:latin typeface="+mn-lt"/>
                          <a:ea typeface="Aptos" panose="020B0004020202020204" pitchFamily="34" charset="0"/>
                          <a:cs typeface="Times New Roman" panose="02020603050405020304" pitchFamily="18" charset="0"/>
                        </a:rPr>
                        <a:t>Israël</a:t>
                      </a:r>
                    </a:p>
                  </a:txBody>
                  <a:tcPr marL="9525" marR="9525" marT="9528" marB="9528" anchor="ctr"/>
                </a:tc>
                <a:tc>
                  <a:txBody>
                    <a:bodyPr/>
                    <a:lstStyle/>
                    <a:p>
                      <a:r>
                        <a:rPr lang="en-CA" sz="1600" b="1" dirty="0">
                          <a:highlight>
                            <a:srgbClr val="FF0000"/>
                          </a:highlight>
                        </a:rPr>
                        <a:t>Probable/Modéré</a:t>
                      </a:r>
                    </a:p>
                  </a:txBody>
                  <a:tcPr marT="45733" marB="45733"/>
                </a:tc>
                <a:tc>
                  <a:txBody>
                    <a:bodyPr/>
                    <a:lstStyle/>
                    <a:p>
                      <a:r>
                        <a:rPr lang="en-CA" sz="1600" b="1" dirty="0">
                          <a:highlight>
                            <a:srgbClr val="FF0000"/>
                          </a:highlight>
                        </a:rPr>
                        <a:t>Faible/Modéré</a:t>
                      </a:r>
                    </a:p>
                  </a:txBody>
                  <a:tcPr marT="45733" marB="45733"/>
                </a:tc>
                <a:extLst>
                  <a:ext uri="{0D108BD9-81ED-4DB2-BD59-A6C34878D82A}">
                    <a16:rowId xmlns:a16="http://schemas.microsoft.com/office/drawing/2014/main" val="10007"/>
                  </a:ext>
                </a:extLst>
              </a:tr>
              <a:tr h="399040">
                <a:tc>
                  <a:txBody>
                    <a:bodyPr/>
                    <a:lstStyle/>
                    <a:p>
                      <a:pPr>
                        <a:lnSpc>
                          <a:spcPct val="115000"/>
                        </a:lnSpc>
                        <a:spcAft>
                          <a:spcPts val="800"/>
                        </a:spcAft>
                        <a:buNone/>
                      </a:pPr>
                      <a:r>
                        <a:rPr lang="en-CA" sz="1600" kern="100" dirty="0">
                          <a:effectLst/>
                          <a:latin typeface="+mn-lt"/>
                          <a:ea typeface="Aptos" panose="020B0004020202020204" pitchFamily="34" charset="0"/>
                          <a:cs typeface="Times New Roman" panose="02020603050405020304" pitchFamily="18" charset="0"/>
                        </a:rPr>
                        <a:t>Jordanie</a:t>
                      </a:r>
                    </a:p>
                  </a:txBody>
                  <a:tcPr marL="9525" marR="9525" marT="9528" marB="9528" anchor="ctr"/>
                </a:tc>
                <a:tc>
                  <a:txBody>
                    <a:bodyPr/>
                    <a:lstStyle/>
                    <a:p>
                      <a:r>
                        <a:rPr lang="en-CA" sz="1600" dirty="0"/>
                        <a:t>Probable/Élevé</a:t>
                      </a:r>
                    </a:p>
                  </a:txBody>
                  <a:tcPr marT="45733" marB="45733"/>
                </a:tc>
                <a:tc>
                  <a:txBody>
                    <a:bodyPr/>
                    <a:lstStyle/>
                    <a:p>
                      <a:r>
                        <a:rPr lang="en-CA" sz="1600" dirty="0"/>
                        <a:t>Modéré/Élevé</a:t>
                      </a:r>
                    </a:p>
                  </a:txBody>
                  <a:tcPr marT="45733" marB="45733"/>
                </a:tc>
                <a:extLst>
                  <a:ext uri="{0D108BD9-81ED-4DB2-BD59-A6C34878D82A}">
                    <a16:rowId xmlns:a16="http://schemas.microsoft.com/office/drawing/2014/main" val="10008"/>
                  </a:ext>
                </a:extLst>
              </a:tr>
              <a:tr h="399040">
                <a:tc>
                  <a:txBody>
                    <a:bodyPr/>
                    <a:lstStyle/>
                    <a:p>
                      <a:pPr>
                        <a:lnSpc>
                          <a:spcPct val="115000"/>
                        </a:lnSpc>
                        <a:spcAft>
                          <a:spcPts val="800"/>
                        </a:spcAft>
                        <a:buNone/>
                      </a:pPr>
                      <a:r>
                        <a:rPr lang="en-CA" sz="1600" b="1" kern="100" dirty="0">
                          <a:effectLst/>
                          <a:highlight>
                            <a:srgbClr val="FF0000"/>
                          </a:highlight>
                          <a:latin typeface="+mn-lt"/>
                          <a:ea typeface="Aptos" panose="020B0004020202020204" pitchFamily="34" charset="0"/>
                          <a:cs typeface="Times New Roman" panose="02020603050405020304" pitchFamily="18" charset="0"/>
                        </a:rPr>
                        <a:t>Liban</a:t>
                      </a:r>
                    </a:p>
                  </a:txBody>
                  <a:tcPr marL="9525" marR="9525" marT="9528" marB="9528" anchor="ctr"/>
                </a:tc>
                <a:tc>
                  <a:txBody>
                    <a:bodyPr/>
                    <a:lstStyle/>
                    <a:p>
                      <a:r>
                        <a:rPr lang="en-CA" sz="1600" b="1" dirty="0">
                          <a:highlight>
                            <a:srgbClr val="FF0000"/>
                          </a:highlight>
                        </a:rPr>
                        <a:t>Probable/Élevé</a:t>
                      </a:r>
                    </a:p>
                  </a:txBody>
                  <a:tcPr marT="45733" marB="45733"/>
                </a:tc>
                <a:tc>
                  <a:txBody>
                    <a:bodyPr/>
                    <a:lstStyle/>
                    <a:p>
                      <a:r>
                        <a:rPr lang="en-CA" sz="1600" b="1" dirty="0">
                          <a:highlight>
                            <a:srgbClr val="FF0000"/>
                          </a:highlight>
                        </a:rPr>
                        <a:t>Modéré/Élevé</a:t>
                      </a:r>
                    </a:p>
                  </a:txBody>
                  <a:tcPr marT="45733" marB="45733"/>
                </a:tc>
                <a:extLst>
                  <a:ext uri="{0D108BD9-81ED-4DB2-BD59-A6C34878D82A}">
                    <a16:rowId xmlns:a16="http://schemas.microsoft.com/office/drawing/2014/main" val="10009"/>
                  </a:ext>
                </a:extLst>
              </a:tr>
              <a:tr h="399040">
                <a:tc>
                  <a:txBody>
                    <a:bodyPr/>
                    <a:lstStyle/>
                    <a:p>
                      <a:pPr>
                        <a:lnSpc>
                          <a:spcPct val="115000"/>
                        </a:lnSpc>
                        <a:spcAft>
                          <a:spcPts val="800"/>
                        </a:spcAft>
                        <a:buNone/>
                      </a:pPr>
                      <a:r>
                        <a:rPr lang="en-CA" sz="1600" b="0" kern="100" dirty="0">
                          <a:effectLst/>
                          <a:latin typeface="+mn-lt"/>
                          <a:ea typeface="Aptos" panose="020B0004020202020204" pitchFamily="34" charset="0"/>
                          <a:cs typeface="Times New Roman" panose="02020603050405020304" pitchFamily="18" charset="0"/>
                        </a:rPr>
                        <a:t>Libye</a:t>
                      </a:r>
                    </a:p>
                  </a:txBody>
                  <a:tcPr marL="9525" marR="9525" marT="9528" marB="9528" anchor="ctr"/>
                </a:tc>
                <a:tc>
                  <a:txBody>
                    <a:bodyPr/>
                    <a:lstStyle/>
                    <a:p>
                      <a:r>
                        <a:rPr lang="en-CA" sz="1600" b="0" dirty="0"/>
                        <a:t>Très probable/Élevé</a:t>
                      </a:r>
                    </a:p>
                  </a:txBody>
                  <a:tcPr marT="45733" marB="45733"/>
                </a:tc>
                <a:tc>
                  <a:txBody>
                    <a:bodyPr/>
                    <a:lstStyle/>
                    <a:p>
                      <a:r>
                        <a:rPr lang="en-CA" sz="1600" b="0" dirty="0"/>
                        <a:t>Grave/Élevé</a:t>
                      </a:r>
                    </a:p>
                  </a:txBody>
                  <a:tcPr marT="45733" marB="45733"/>
                </a:tc>
                <a:extLst>
                  <a:ext uri="{0D108BD9-81ED-4DB2-BD59-A6C34878D82A}">
                    <a16:rowId xmlns:a16="http://schemas.microsoft.com/office/drawing/2014/main" val="10010"/>
                  </a:ext>
                </a:extLst>
              </a:tr>
            </a:tbl>
          </a:graphicData>
        </a:graphic>
      </p:graphicFrame>
      <p:sp>
        <p:nvSpPr>
          <p:cNvPr id="51204" name="Slide Number Placeholder 4">
            <a:extLst>
              <a:ext uri="{FF2B5EF4-FFF2-40B4-BE49-F238E27FC236}">
                <a16:creationId xmlns:a16="http://schemas.microsoft.com/office/drawing/2014/main" id="{9E12B2CA-2C9D-E5BF-BCAD-8D07BB4D592B}"/>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BAA95AC5-1D43-47BA-A2C6-BA569D58A272}" type="slidenum">
              <a:rPr lang="en-US" altLang="en-US" sz="1200" smtClean="0">
                <a:solidFill>
                  <a:srgbClr val="898989"/>
                </a:solidFill>
              </a:rPr>
              <a:t>16</a:t>
            </a:fld>
            <a:endParaRPr lang="en-US" altLang="en-US" sz="1200">
              <a:solidFill>
                <a:srgbClr val="898989"/>
              </a:solidFill>
            </a:endParaRPr>
          </a:p>
        </p:txBody>
      </p:sp>
      <p:graphicFrame>
        <p:nvGraphicFramePr>
          <p:cNvPr id="7" name="Content Placeholder 5">
            <a:extLst>
              <a:ext uri="{FF2B5EF4-FFF2-40B4-BE49-F238E27FC236}">
                <a16:creationId xmlns:a16="http://schemas.microsoft.com/office/drawing/2014/main" id="{E90CBBF1-73B8-3088-135D-FA7AE526EE0E}"/>
              </a:ext>
            </a:extLst>
          </p:cNvPr>
          <p:cNvGraphicFramePr>
            <a:graphicFrameLocks/>
          </p:cNvGraphicFramePr>
          <p:nvPr/>
        </p:nvGraphicFramePr>
        <p:xfrm>
          <a:off x="6283325" y="1387475"/>
          <a:ext cx="5626099" cy="4600575"/>
        </p:xfrm>
        <a:graphic>
          <a:graphicData uri="http://schemas.openxmlformats.org/drawingml/2006/table">
            <a:tbl>
              <a:tblPr firstRow="1" bandRow="1">
                <a:tableStyleId>{616DA210-FB5B-4158-B5E0-FEB733F419BA}</a:tableStyleId>
              </a:tblPr>
              <a:tblGrid>
                <a:gridCol w="1454433">
                  <a:extLst>
                    <a:ext uri="{9D8B030D-6E8A-4147-A177-3AD203B41FA5}">
                      <a16:colId xmlns:a16="http://schemas.microsoft.com/office/drawing/2014/main" val="20000"/>
                    </a:ext>
                  </a:extLst>
                </a:gridCol>
                <a:gridCol w="2192655">
                  <a:extLst>
                    <a:ext uri="{9D8B030D-6E8A-4147-A177-3AD203B41FA5}">
                      <a16:colId xmlns:a16="http://schemas.microsoft.com/office/drawing/2014/main" val="20001"/>
                    </a:ext>
                  </a:extLst>
                </a:gridCol>
                <a:gridCol w="1979011">
                  <a:extLst>
                    <a:ext uri="{9D8B030D-6E8A-4147-A177-3AD203B41FA5}">
                      <a16:colId xmlns:a16="http://schemas.microsoft.com/office/drawing/2014/main" val="20002"/>
                    </a:ext>
                  </a:extLst>
                </a:gridCol>
              </a:tblGrid>
              <a:tr h="335289">
                <a:tc>
                  <a:txBody>
                    <a:bodyPr/>
                    <a:lstStyle/>
                    <a:p>
                      <a:r>
                        <a:rPr lang="en-CA" sz="1600" dirty="0"/>
                        <a:t>Pays</a:t>
                      </a:r>
                    </a:p>
                  </a:txBody>
                  <a:tcPr marT="45721" marB="45721"/>
                </a:tc>
                <a:tc>
                  <a:txBody>
                    <a:bodyPr/>
                    <a:lstStyle/>
                    <a:p>
                      <a:r>
                        <a:rPr lang="en-CA" sz="1600" dirty="0"/>
                        <a:t>Probabilité/Incertitude</a:t>
                      </a:r>
                    </a:p>
                  </a:txBody>
                  <a:tcPr marT="45721" marB="45721"/>
                </a:tc>
                <a:tc>
                  <a:txBody>
                    <a:bodyPr/>
                    <a:lstStyle/>
                    <a:p>
                      <a:r>
                        <a:rPr lang="en-CA" sz="1600" dirty="0"/>
                        <a:t>Impact/Incertitude</a:t>
                      </a:r>
                    </a:p>
                  </a:txBody>
                  <a:tcPr marT="45721" marB="45721"/>
                </a:tc>
                <a:extLst>
                  <a:ext uri="{0D108BD9-81ED-4DB2-BD59-A6C34878D82A}">
                    <a16:rowId xmlns:a16="http://schemas.microsoft.com/office/drawing/2014/main" val="10000"/>
                  </a:ext>
                </a:extLst>
              </a:tr>
              <a:tr h="335289">
                <a:tc>
                  <a:txBody>
                    <a:bodyPr/>
                    <a:lstStyle/>
                    <a:p>
                      <a:pPr>
                        <a:lnSpc>
                          <a:spcPct val="115000"/>
                        </a:lnSpc>
                        <a:spcAft>
                          <a:spcPts val="800"/>
                        </a:spcAft>
                        <a:buNone/>
                      </a:pPr>
                      <a:r>
                        <a:rPr lang="en-CA" sz="1600" kern="100" dirty="0">
                          <a:effectLst/>
                          <a:latin typeface="+mn-lt"/>
                          <a:ea typeface="Aptos" panose="020B0004020202020204" pitchFamily="34" charset="0"/>
                          <a:cs typeface="Times New Roman" panose="02020603050405020304" pitchFamily="18" charset="0"/>
                        </a:rPr>
                        <a:t>Oman</a:t>
                      </a:r>
                    </a:p>
                  </a:txBody>
                  <a:tcPr marL="9525" marR="9525" marT="9525" marB="9525" anchor="ctr"/>
                </a:tc>
                <a:tc>
                  <a:txBody>
                    <a:bodyPr/>
                    <a:lstStyle/>
                    <a:p>
                      <a:r>
                        <a:rPr lang="en-CA" sz="1600" dirty="0"/>
                        <a:t>Probable/Modéré</a:t>
                      </a:r>
                    </a:p>
                  </a:txBody>
                  <a:tcPr marT="45721" marB="45721"/>
                </a:tc>
                <a:tc>
                  <a:txBody>
                    <a:bodyPr/>
                    <a:lstStyle/>
                    <a:p>
                      <a:r>
                        <a:rPr lang="en-CA" sz="1600" dirty="0"/>
                        <a:t>Faible/Modérée</a:t>
                      </a:r>
                    </a:p>
                  </a:txBody>
                  <a:tcPr marT="45721" marB="45721"/>
                </a:tc>
                <a:extLst>
                  <a:ext uri="{0D108BD9-81ED-4DB2-BD59-A6C34878D82A}">
                    <a16:rowId xmlns:a16="http://schemas.microsoft.com/office/drawing/2014/main" val="10001"/>
                  </a:ext>
                </a:extLst>
              </a:tr>
              <a:tr h="335289">
                <a:tc>
                  <a:txBody>
                    <a:bodyPr/>
                    <a:lstStyle/>
                    <a:p>
                      <a:pPr>
                        <a:lnSpc>
                          <a:spcPct val="115000"/>
                        </a:lnSpc>
                        <a:spcAft>
                          <a:spcPts val="800"/>
                        </a:spcAft>
                        <a:buNone/>
                      </a:pPr>
                      <a:r>
                        <a:rPr lang="en-CA" sz="1600" kern="100" dirty="0">
                          <a:effectLst/>
                          <a:latin typeface="+mn-lt"/>
                          <a:ea typeface="Aptos" panose="020B0004020202020204" pitchFamily="34" charset="0"/>
                          <a:cs typeface="Times New Roman" panose="02020603050405020304" pitchFamily="18" charset="0"/>
                        </a:rPr>
                        <a:t>Pakistan</a:t>
                      </a:r>
                    </a:p>
                  </a:txBody>
                  <a:tcPr marL="9525" marR="9525" marT="9525" marB="9525" anchor="ctr"/>
                </a:tc>
                <a:tc>
                  <a:txBody>
                    <a:bodyPr/>
                    <a:lstStyle/>
                    <a:p>
                      <a:r>
                        <a:rPr lang="en-CA" sz="1600" dirty="0"/>
                        <a:t>Probable/Modéré</a:t>
                      </a:r>
                    </a:p>
                  </a:txBody>
                  <a:tcPr marT="45721" marB="45721"/>
                </a:tc>
                <a:tc>
                  <a:txBody>
                    <a:bodyPr/>
                    <a:lstStyle/>
                    <a:p>
                      <a:r>
                        <a:rPr lang="en-CA" sz="1600" dirty="0"/>
                        <a:t>Élevé/Modéré</a:t>
                      </a:r>
                    </a:p>
                  </a:txBody>
                  <a:tcPr marT="45721" marB="45721"/>
                </a:tc>
                <a:extLst>
                  <a:ext uri="{0D108BD9-81ED-4DB2-BD59-A6C34878D82A}">
                    <a16:rowId xmlns:a16="http://schemas.microsoft.com/office/drawing/2014/main" val="10002"/>
                  </a:ext>
                </a:extLst>
              </a:tr>
              <a:tr h="335289">
                <a:tc>
                  <a:txBody>
                    <a:bodyPr/>
                    <a:lstStyle/>
                    <a:p>
                      <a:pPr>
                        <a:lnSpc>
                          <a:spcPct val="115000"/>
                        </a:lnSpc>
                        <a:spcAft>
                          <a:spcPts val="800"/>
                        </a:spcAft>
                        <a:buNone/>
                      </a:pPr>
                      <a:r>
                        <a:rPr lang="en-CA" sz="1600" kern="100" dirty="0">
                          <a:effectLst/>
                          <a:latin typeface="+mn-lt"/>
                          <a:ea typeface="Aptos" panose="020B0004020202020204" pitchFamily="34" charset="0"/>
                          <a:cs typeface="Times New Roman" panose="02020603050405020304" pitchFamily="18" charset="0"/>
                        </a:rPr>
                        <a:t>Qatar</a:t>
                      </a:r>
                    </a:p>
                  </a:txBody>
                  <a:tcPr marL="9525" marR="9525" marT="9525" marB="9525" anchor="ctr"/>
                </a:tc>
                <a:tc>
                  <a:txBody>
                    <a:bodyPr/>
                    <a:lstStyle/>
                    <a:p>
                      <a:r>
                        <a:rPr lang="en-CA" sz="1600" dirty="0"/>
                        <a:t>Probable/Faible</a:t>
                      </a:r>
                    </a:p>
                  </a:txBody>
                  <a:tcPr marT="45721" marB="45721"/>
                </a:tc>
                <a:tc>
                  <a:txBody>
                    <a:bodyPr/>
                    <a:lstStyle/>
                    <a:p>
                      <a:r>
                        <a:rPr lang="en-CA" sz="1600" dirty="0"/>
                        <a:t>Faible/Faible</a:t>
                      </a:r>
                    </a:p>
                  </a:txBody>
                  <a:tcPr marT="45721" marB="45721"/>
                </a:tc>
                <a:extLst>
                  <a:ext uri="{0D108BD9-81ED-4DB2-BD59-A6C34878D82A}">
                    <a16:rowId xmlns:a16="http://schemas.microsoft.com/office/drawing/2014/main" val="10003"/>
                  </a:ext>
                </a:extLst>
              </a:tr>
              <a:tr h="563388">
                <a:tc>
                  <a:txBody>
                    <a:bodyPr/>
                    <a:lstStyle/>
                    <a:p>
                      <a:pPr>
                        <a:lnSpc>
                          <a:spcPct val="115000"/>
                        </a:lnSpc>
                        <a:spcAft>
                          <a:spcPts val="800"/>
                        </a:spcAft>
                        <a:buNone/>
                      </a:pPr>
                      <a:r>
                        <a:rPr lang="en-CA" sz="1600" b="1" kern="100" dirty="0">
                          <a:effectLst/>
                          <a:highlight>
                            <a:srgbClr val="FFFF00"/>
                          </a:highlight>
                          <a:latin typeface="+mn-lt"/>
                          <a:ea typeface="Aptos" panose="020B0004020202020204" pitchFamily="34" charset="0"/>
                          <a:cs typeface="Times New Roman" panose="02020603050405020304" pitchFamily="18" charset="0"/>
                        </a:rPr>
                        <a:t>Fédération de Russie</a:t>
                      </a:r>
                    </a:p>
                  </a:txBody>
                  <a:tcPr marL="9525" marR="9525" marT="9525" marB="9525" anchor="ctr"/>
                </a:tc>
                <a:tc>
                  <a:txBody>
                    <a:bodyPr/>
                    <a:lstStyle/>
                    <a:p>
                      <a:r>
                        <a:rPr lang="en-CA" sz="1600" b="1" dirty="0">
                          <a:highlight>
                            <a:srgbClr val="FFFF00"/>
                          </a:highlight>
                        </a:rPr>
                        <a:t>Probable/Élevé</a:t>
                      </a:r>
                    </a:p>
                  </a:txBody>
                  <a:tcPr marT="45721" marB="45721"/>
                </a:tc>
                <a:tc>
                  <a:txBody>
                    <a:bodyPr/>
                    <a:lstStyle/>
                    <a:p>
                      <a:r>
                        <a:rPr lang="en-CA" sz="1600" b="1" dirty="0">
                          <a:highlight>
                            <a:srgbClr val="FFFF00"/>
                          </a:highlight>
                        </a:rPr>
                        <a:t>Modéré/Modéré</a:t>
                      </a:r>
                    </a:p>
                  </a:txBody>
                  <a:tcPr marT="45721" marB="45721"/>
                </a:tc>
                <a:extLst>
                  <a:ext uri="{0D108BD9-81ED-4DB2-BD59-A6C34878D82A}">
                    <a16:rowId xmlns:a16="http://schemas.microsoft.com/office/drawing/2014/main" val="10004"/>
                  </a:ext>
                </a:extLst>
              </a:tr>
              <a:tr h="335289">
                <a:tc>
                  <a:txBody>
                    <a:bodyPr/>
                    <a:lstStyle/>
                    <a:p>
                      <a:pPr>
                        <a:lnSpc>
                          <a:spcPct val="115000"/>
                        </a:lnSpc>
                        <a:spcAft>
                          <a:spcPts val="800"/>
                        </a:spcAft>
                        <a:buNone/>
                      </a:pPr>
                      <a:r>
                        <a:rPr lang="en-CA" sz="1600" kern="100">
                          <a:effectLst/>
                          <a:latin typeface="+mn-lt"/>
                          <a:ea typeface="Aptos" panose="020B0004020202020204" pitchFamily="34" charset="0"/>
                          <a:cs typeface="Times New Roman" panose="02020603050405020304" pitchFamily="18" charset="0"/>
                        </a:rPr>
                        <a:t>Arabie saoudite</a:t>
                      </a:r>
                    </a:p>
                  </a:txBody>
                  <a:tcPr marL="9525" marR="9525" marT="9525" marB="9525" anchor="ctr"/>
                </a:tc>
                <a:tc>
                  <a:txBody>
                    <a:bodyPr/>
                    <a:lstStyle/>
                    <a:p>
                      <a:r>
                        <a:rPr lang="en-CA" sz="1600" dirty="0"/>
                        <a:t>Probable/Élevé</a:t>
                      </a:r>
                    </a:p>
                  </a:txBody>
                  <a:tcPr marT="45721" marB="45721"/>
                </a:tc>
                <a:tc>
                  <a:txBody>
                    <a:bodyPr/>
                    <a:lstStyle/>
                    <a:p>
                      <a:r>
                        <a:rPr lang="en-CA" sz="1600" dirty="0"/>
                        <a:t>Modéré/Modéré</a:t>
                      </a:r>
                    </a:p>
                  </a:txBody>
                  <a:tcPr marT="45721" marB="45721"/>
                </a:tc>
                <a:extLst>
                  <a:ext uri="{0D108BD9-81ED-4DB2-BD59-A6C34878D82A}">
                    <a16:rowId xmlns:a16="http://schemas.microsoft.com/office/drawing/2014/main" val="10005"/>
                  </a:ext>
                </a:extLst>
              </a:tr>
              <a:tr h="563388">
                <a:tc>
                  <a:txBody>
                    <a:bodyPr/>
                    <a:lstStyle/>
                    <a:p>
                      <a:pPr>
                        <a:lnSpc>
                          <a:spcPct val="115000"/>
                        </a:lnSpc>
                        <a:spcAft>
                          <a:spcPts val="800"/>
                        </a:spcAft>
                        <a:buNone/>
                      </a:pPr>
                      <a:r>
                        <a:rPr lang="en-CA" sz="1600" b="0" kern="100" dirty="0">
                          <a:effectLst/>
                          <a:latin typeface="+mn-lt"/>
                          <a:ea typeface="Aptos" panose="020B0004020202020204" pitchFamily="34" charset="0"/>
                          <a:cs typeface="Times New Roman" panose="02020603050405020304" pitchFamily="18" charset="0"/>
                        </a:rPr>
                        <a:t>République arabe syrienne</a:t>
                      </a:r>
                    </a:p>
                  </a:txBody>
                  <a:tcPr marL="9525" marR="9525" marT="9525" marB="9525" anchor="ctr"/>
                </a:tc>
                <a:tc>
                  <a:txBody>
                    <a:bodyPr/>
                    <a:lstStyle/>
                    <a:p>
                      <a:r>
                        <a:rPr lang="en-CA" sz="1600" b="0" dirty="0"/>
                        <a:t>Très probable/Élevé</a:t>
                      </a:r>
                    </a:p>
                  </a:txBody>
                  <a:tcPr marT="45721" marB="45721"/>
                </a:tc>
                <a:tc>
                  <a:txBody>
                    <a:bodyPr/>
                    <a:lstStyle/>
                    <a:p>
                      <a:r>
                        <a:rPr lang="en-CA" sz="1600" b="0" dirty="0"/>
                        <a:t>Grave/Élevé</a:t>
                      </a:r>
                    </a:p>
                  </a:txBody>
                  <a:tcPr marT="45721" marB="45721"/>
                </a:tc>
                <a:extLst>
                  <a:ext uri="{0D108BD9-81ED-4DB2-BD59-A6C34878D82A}">
                    <a16:rowId xmlns:a16="http://schemas.microsoft.com/office/drawing/2014/main" val="10006"/>
                  </a:ext>
                </a:extLst>
              </a:tr>
              <a:tr h="335289">
                <a:tc>
                  <a:txBody>
                    <a:bodyPr/>
                    <a:lstStyle/>
                    <a:p>
                      <a:pPr>
                        <a:lnSpc>
                          <a:spcPct val="115000"/>
                        </a:lnSpc>
                        <a:spcAft>
                          <a:spcPts val="800"/>
                        </a:spcAft>
                        <a:buNone/>
                      </a:pPr>
                      <a:r>
                        <a:rPr lang="en-CA" sz="1600" b="1" kern="100" dirty="0">
                          <a:effectLst/>
                          <a:highlight>
                            <a:srgbClr val="FFFF00"/>
                          </a:highlight>
                          <a:latin typeface="+mn-lt"/>
                          <a:ea typeface="Aptos" panose="020B0004020202020204" pitchFamily="34" charset="0"/>
                          <a:cs typeface="Times New Roman" panose="02020603050405020304" pitchFamily="18" charset="0"/>
                        </a:rPr>
                        <a:t>Turkménistan</a:t>
                      </a:r>
                    </a:p>
                  </a:txBody>
                  <a:tcPr marL="9525" marR="9525" marT="9525" marB="9525" anchor="ctr"/>
                </a:tc>
                <a:tc>
                  <a:txBody>
                    <a:bodyPr/>
                    <a:lstStyle/>
                    <a:p>
                      <a:r>
                        <a:rPr lang="en-CA" sz="1600" b="1" dirty="0">
                          <a:highlight>
                            <a:srgbClr val="FFFF00"/>
                          </a:highlight>
                        </a:rPr>
                        <a:t>Probable/Élevé</a:t>
                      </a:r>
                    </a:p>
                  </a:txBody>
                  <a:tcPr marT="45721" marB="45721"/>
                </a:tc>
                <a:tc>
                  <a:txBody>
                    <a:bodyPr/>
                    <a:lstStyle/>
                    <a:p>
                      <a:r>
                        <a:rPr lang="en-CA" sz="1600" b="1" dirty="0">
                          <a:highlight>
                            <a:srgbClr val="FFFF00"/>
                          </a:highlight>
                        </a:rPr>
                        <a:t>Modéré/Élevé</a:t>
                      </a:r>
                    </a:p>
                  </a:txBody>
                  <a:tcPr marT="45721" marB="45721"/>
                </a:tc>
                <a:extLst>
                  <a:ext uri="{0D108BD9-81ED-4DB2-BD59-A6C34878D82A}">
                    <a16:rowId xmlns:a16="http://schemas.microsoft.com/office/drawing/2014/main" val="10007"/>
                  </a:ext>
                </a:extLst>
              </a:tr>
              <a:tr h="563388">
                <a:tc>
                  <a:txBody>
                    <a:bodyPr/>
                    <a:lstStyle/>
                    <a:p>
                      <a:pPr>
                        <a:lnSpc>
                          <a:spcPct val="115000"/>
                        </a:lnSpc>
                        <a:spcAft>
                          <a:spcPts val="800"/>
                        </a:spcAft>
                        <a:buNone/>
                      </a:pPr>
                      <a:r>
                        <a:rPr lang="en-CA" sz="1600" kern="100">
                          <a:effectLst/>
                          <a:latin typeface="+mn-lt"/>
                          <a:ea typeface="Aptos" panose="020B0004020202020204" pitchFamily="34" charset="0"/>
                          <a:cs typeface="Times New Roman" panose="02020603050405020304" pitchFamily="18" charset="0"/>
                        </a:rPr>
                        <a:t>Émirats arabes unis</a:t>
                      </a:r>
                    </a:p>
                  </a:txBody>
                  <a:tcPr marL="9525" marR="9525" marT="9525" marB="9525" anchor="ctr"/>
                </a:tc>
                <a:tc>
                  <a:txBody>
                    <a:bodyPr/>
                    <a:lstStyle/>
                    <a:p>
                      <a:r>
                        <a:rPr lang="en-CA" sz="1600" dirty="0"/>
                        <a:t>Faible/Modéré</a:t>
                      </a:r>
                    </a:p>
                  </a:txBody>
                  <a:tcPr marT="45721" marB="45721"/>
                </a:tc>
                <a:tc>
                  <a:txBody>
                    <a:bodyPr/>
                    <a:lstStyle/>
                    <a:p>
                      <a:r>
                        <a:rPr lang="en-CA" sz="1600" dirty="0"/>
                        <a:t>Faible/Faible</a:t>
                      </a:r>
                    </a:p>
                  </a:txBody>
                  <a:tcPr marT="45721" marB="45721"/>
                </a:tc>
                <a:extLst>
                  <a:ext uri="{0D108BD9-81ED-4DB2-BD59-A6C34878D82A}">
                    <a16:rowId xmlns:a16="http://schemas.microsoft.com/office/drawing/2014/main" val="10008"/>
                  </a:ext>
                </a:extLst>
              </a:tr>
              <a:tr h="563388">
                <a:tc>
                  <a:txBody>
                    <a:bodyPr/>
                    <a:lstStyle/>
                    <a:p>
                      <a:pPr>
                        <a:lnSpc>
                          <a:spcPct val="115000"/>
                        </a:lnSpc>
                        <a:spcAft>
                          <a:spcPts val="800"/>
                        </a:spcAft>
                        <a:buNone/>
                      </a:pPr>
                      <a:r>
                        <a:rPr lang="en-CA" sz="1600" b="1" kern="100" dirty="0">
                          <a:effectLst/>
                          <a:highlight>
                            <a:srgbClr val="FF0000"/>
                          </a:highlight>
                          <a:latin typeface="+mn-lt"/>
                          <a:ea typeface="Aptos" panose="020B0004020202020204" pitchFamily="34" charset="0"/>
                          <a:cs typeface="Times New Roman" panose="02020603050405020304" pitchFamily="18" charset="0"/>
                        </a:rPr>
                        <a:t>Cisjordanie et bande de Gaza</a:t>
                      </a:r>
                    </a:p>
                  </a:txBody>
                  <a:tcPr marL="9525" marR="9525" marT="9525" marB="9525" anchor="ctr"/>
                </a:tc>
                <a:tc>
                  <a:txBody>
                    <a:bodyPr/>
                    <a:lstStyle/>
                    <a:p>
                      <a:r>
                        <a:rPr lang="en-CA" sz="1600" b="1" dirty="0">
                          <a:highlight>
                            <a:srgbClr val="FF0000"/>
                          </a:highlight>
                        </a:rPr>
                        <a:t>Probable/Élevé</a:t>
                      </a:r>
                    </a:p>
                  </a:txBody>
                  <a:tcPr marT="45721" marB="45721"/>
                </a:tc>
                <a:tc>
                  <a:txBody>
                    <a:bodyPr/>
                    <a:lstStyle/>
                    <a:p>
                      <a:r>
                        <a:rPr lang="en-CA" sz="1600" b="1" dirty="0">
                          <a:highlight>
                            <a:srgbClr val="FF0000"/>
                          </a:highlight>
                        </a:rPr>
                        <a:t>Modéré/Élevé</a:t>
                      </a:r>
                    </a:p>
                  </a:txBody>
                  <a:tcPr marT="45721" marB="45721"/>
                </a:tc>
                <a:extLst>
                  <a:ext uri="{0D108BD9-81ED-4DB2-BD59-A6C34878D82A}">
                    <a16:rowId xmlns:a16="http://schemas.microsoft.com/office/drawing/2014/main" val="10009"/>
                  </a:ext>
                </a:extLst>
              </a:tr>
              <a:tr h="335289">
                <a:tc>
                  <a:txBody>
                    <a:bodyPr/>
                    <a:lstStyle/>
                    <a:p>
                      <a:pPr>
                        <a:lnSpc>
                          <a:spcPct val="115000"/>
                        </a:lnSpc>
                        <a:spcAft>
                          <a:spcPts val="800"/>
                        </a:spcAft>
                        <a:buNone/>
                      </a:pPr>
                      <a:r>
                        <a:rPr lang="en-CA" sz="1600" b="0" kern="100" dirty="0">
                          <a:effectLst/>
                          <a:latin typeface="+mn-lt"/>
                          <a:ea typeface="Aptos" panose="020B0004020202020204" pitchFamily="34" charset="0"/>
                          <a:cs typeface="Times New Roman" panose="02020603050405020304" pitchFamily="18" charset="0"/>
                        </a:rPr>
                        <a:t>Yémen</a:t>
                      </a:r>
                    </a:p>
                  </a:txBody>
                  <a:tcPr marL="9525" marR="9525" marT="9525" marB="9525" anchor="ctr"/>
                </a:tc>
                <a:tc>
                  <a:txBody>
                    <a:bodyPr/>
                    <a:lstStyle/>
                    <a:p>
                      <a:r>
                        <a:rPr lang="en-CA" sz="1600" b="0" dirty="0"/>
                        <a:t>Très probable/Élevé</a:t>
                      </a:r>
                    </a:p>
                  </a:txBody>
                  <a:tcPr marT="45721" marB="45721"/>
                </a:tc>
                <a:tc>
                  <a:txBody>
                    <a:bodyPr/>
                    <a:lstStyle/>
                    <a:p>
                      <a:r>
                        <a:rPr lang="en-CA" sz="1600" b="0" dirty="0"/>
                        <a:t>Grave/Élevé</a:t>
                      </a:r>
                    </a:p>
                  </a:txBody>
                  <a:tcPr marT="45721" marB="45721"/>
                </a:tc>
                <a:extLst>
                  <a:ext uri="{0D108BD9-81ED-4DB2-BD59-A6C34878D82A}">
                    <a16:rowId xmlns:a16="http://schemas.microsoft.com/office/drawing/2014/main" val="10010"/>
                  </a:ext>
                </a:extLst>
              </a:tr>
            </a:tbl>
          </a:graphicData>
        </a:graphic>
      </p:graphicFrame>
      <p:sp>
        <p:nvSpPr>
          <p:cNvPr id="51206" name="TextBox 7">
            <a:extLst>
              <a:ext uri="{FF2B5EF4-FFF2-40B4-BE49-F238E27FC236}">
                <a16:creationId xmlns:a16="http://schemas.microsoft.com/office/drawing/2014/main" id="{7F047BA9-FA2B-84AE-C69C-DC76EC0B13CA}"/>
              </a:ext>
            </a:extLst>
          </p:cNvPr>
          <p:cNvSpPr txBox="1">
            <a:spLocks noChangeArrowheads="1"/>
          </p:cNvSpPr>
          <p:nvPr/>
        </p:nvSpPr>
        <p:spPr bwMode="auto">
          <a:xfrm>
            <a:off x="447674" y="5789613"/>
            <a:ext cx="5895975"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CA" altLang="en-US" sz="1800" dirty="0"/>
              <a:t>Probabilité – Frontières communes, réseaux commerciaux, services vétérinaires, vaccination SAT-1, introduction historique de la fièvre aphteuse/d'autres maladies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1F9A8-D02B-357F-9B5D-6BB39C18A595}"/>
              </a:ext>
            </a:extLst>
          </p:cNvPr>
          <p:cNvSpPr>
            <a:spLocks noGrp="1"/>
          </p:cNvSpPr>
          <p:nvPr>
            <p:ph type="title"/>
          </p:nvPr>
        </p:nvSpPr>
        <p:spPr>
          <a:xfrm>
            <a:off x="81805" y="428385"/>
            <a:ext cx="10515600" cy="662781"/>
          </a:xfrm>
        </p:spPr>
        <p:txBody>
          <a:bodyPr/>
          <a:lstStyle/>
          <a:p>
            <a:r>
              <a:rPr lang="en-CA" dirty="0"/>
              <a:t>Résultats scientifiques</a:t>
            </a:r>
          </a:p>
        </p:txBody>
      </p:sp>
      <p:sp>
        <p:nvSpPr>
          <p:cNvPr id="3" name="Content Placeholder 2">
            <a:extLst>
              <a:ext uri="{FF2B5EF4-FFF2-40B4-BE49-F238E27FC236}">
                <a16:creationId xmlns:a16="http://schemas.microsoft.com/office/drawing/2014/main" id="{37BDDF0C-F23B-2E19-C421-1C377E5BC4EC}"/>
              </a:ext>
            </a:extLst>
          </p:cNvPr>
          <p:cNvSpPr>
            <a:spLocks noGrp="1"/>
          </p:cNvSpPr>
          <p:nvPr>
            <p:ph sz="half" idx="1"/>
          </p:nvPr>
        </p:nvSpPr>
        <p:spPr>
          <a:xfrm>
            <a:off x="225287" y="1125648"/>
            <a:ext cx="10924494" cy="5303967"/>
          </a:xfrm>
        </p:spPr>
        <p:txBody>
          <a:bodyPr/>
          <a:lstStyle/>
          <a:p>
            <a:r>
              <a:rPr lang="en-CA" sz="2000" dirty="0">
                <a:hlinkClick r:id="rId3"/>
              </a:rPr>
              <a:t>Séro-épidémiologie et détection moléculaire du virus de la fièvre catarrhale ovine chez les chèvres au Bangladesh - Rahman - 2026 - Médecine et sciences vétérinaires - Wiley Online Library</a:t>
            </a:r>
            <a:endParaRPr lang="en-CA" sz="2000" dirty="0"/>
          </a:p>
          <a:p>
            <a:r>
              <a:rPr lang="en-CA" sz="2000" dirty="0">
                <a:hlinkClick r:id="rId4"/>
              </a:rPr>
              <a:t>Au-delà de la volaille : repenser la surveillance et le contrôle de l'IAHP H5Nx en anticipant les risques de transmission aux mammifères – </a:t>
            </a:r>
            <a:r>
              <a:rPr lang="en-CA" sz="2000" dirty="0" err="1">
                <a:hlinkClick r:id="rId4"/>
              </a:rPr>
              <a:t>offlu</a:t>
            </a:r>
            <a:endParaRPr lang="en-CA" sz="2000" dirty="0"/>
          </a:p>
          <a:p>
            <a:r>
              <a:rPr lang="en-CA" sz="2000" dirty="0">
                <a:hlinkClick r:id="rId5"/>
              </a:rPr>
              <a:t>La fièvre catarrhale ovine en Chine : état actuel des virus, des vecteurs, des méthodes de détection et des vaccins - Xin - 2026 - Transboundary and Emerging Diseases - Wiley Online Library</a:t>
            </a:r>
            <a:endParaRPr lang="en-CA" sz="2000" dirty="0"/>
          </a:p>
          <a:p>
            <a:r>
              <a:rPr lang="en-CA" sz="2000" dirty="0">
                <a:hlinkClick r:id="rId6"/>
              </a:rPr>
              <a:t>Myiase nasale </a:t>
            </a:r>
            <a:r>
              <a:rPr lang="en-CA" sz="2000" i="1" dirty="0">
                <a:hlinkClick r:id="rId6"/>
              </a:rPr>
              <a:t>à Oestrus </a:t>
            </a:r>
            <a:r>
              <a:rPr lang="en-CA" sz="2000" i="1" dirty="0" err="1">
                <a:hlinkClick r:id="rId6"/>
              </a:rPr>
              <a:t>ovis </a:t>
            </a:r>
            <a:r>
              <a:rPr lang="en-CA" sz="2000" dirty="0">
                <a:hlinkClick r:id="rId6"/>
              </a:rPr>
              <a:t>avec nymphose chez un hôte humain, Grèce, octobre 2025 - Volume 32, Numéro 3 — mars 2026 - Revue Emerging Infectious Diseases – CDC</a:t>
            </a:r>
            <a:endParaRPr lang="en-CA" sz="2000" dirty="0"/>
          </a:p>
          <a:p>
            <a:r>
              <a:rPr lang="en-CA" sz="2000" dirty="0">
                <a:hlinkClick r:id="rId7"/>
              </a:rPr>
              <a:t>Variole ovine et caprine : vaccins et scénarios de vaccination pour contrôler les épidémies en Grèce et en Bulgarie en 2025 – PubMed</a:t>
            </a:r>
            <a:endParaRPr lang="en-CA" sz="2000" dirty="0"/>
          </a:p>
          <a:p>
            <a:r>
              <a:rPr lang="en-CA" sz="2000" dirty="0">
                <a:hlinkClick r:id="rId8"/>
              </a:rPr>
              <a:t>DEFRA - Évaluation préliminaire de l'épidémie de fièvre aphteuse (FMD) à Chypre</a:t>
            </a:r>
          </a:p>
          <a:p>
            <a:r>
              <a:rPr lang="en-CA" sz="2000" dirty="0">
                <a:hlinkClick r:id="rId9"/>
              </a:rPr>
              <a:t>Prévalence sérologique mondiale du virus de la fièvre catarrhale ovine chez les chameaux : première revue systématique et méta-analyse | Tropical Animal Health and Production | Springer Nature Lien</a:t>
            </a:r>
            <a:r>
              <a:rPr lang="en-CA" sz="2000" dirty="0">
                <a:hlinkClick r:id="rId8"/>
              </a:rPr>
              <a:t> </a:t>
            </a:r>
            <a:endParaRPr lang="en-CA" sz="2000" dirty="0"/>
          </a:p>
        </p:txBody>
      </p:sp>
      <p:sp>
        <p:nvSpPr>
          <p:cNvPr id="5" name="Slide Number Placeholder 4">
            <a:extLst>
              <a:ext uri="{FF2B5EF4-FFF2-40B4-BE49-F238E27FC236}">
                <a16:creationId xmlns:a16="http://schemas.microsoft.com/office/drawing/2014/main" id="{6186A9FD-F375-4202-71F3-C7E0EC073C56}"/>
              </a:ext>
            </a:extLst>
          </p:cNvPr>
          <p:cNvSpPr>
            <a:spLocks noGrp="1"/>
          </p:cNvSpPr>
          <p:nvPr>
            <p:ph type="sldNum" sz="quarter" idx="10"/>
          </p:nvPr>
        </p:nvSpPr>
        <p:spPr/>
        <p:txBody>
          <a:bodyPr/>
          <a:lstStyle/>
          <a:p>
            <a:pPr>
              <a:defRPr/>
            </a:pPr>
            <a:fld id="{222C2B47-41F2-42A5-AA41-34CCD9669551}" type="slidenum">
              <a:rPr lang="en-US" smtClean="0"/>
              <a:t>17</a:t>
            </a:fld>
            <a:endParaRPr lang="en-US"/>
          </a:p>
        </p:txBody>
      </p:sp>
    </p:spTree>
    <p:extLst>
      <p:ext uri="{BB962C8B-B14F-4D97-AF65-F5344CB8AC3E}">
        <p14:creationId xmlns:p14="http://schemas.microsoft.com/office/powerpoint/2010/main" val="21634890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02C453-BB3E-D74F-945D-4CDBBFF0134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4C61A8E-2602-6C0F-9902-0C063CD69D4F}"/>
              </a:ext>
            </a:extLst>
          </p:cNvPr>
          <p:cNvSpPr>
            <a:spLocks noGrp="1"/>
          </p:cNvSpPr>
          <p:nvPr>
            <p:ph type="title"/>
          </p:nvPr>
        </p:nvSpPr>
        <p:spPr>
          <a:xfrm>
            <a:off x="81805" y="428385"/>
            <a:ext cx="10515600" cy="662781"/>
          </a:xfrm>
        </p:spPr>
        <p:txBody>
          <a:bodyPr/>
          <a:lstStyle/>
          <a:p>
            <a:r>
              <a:rPr lang="en-CA" dirty="0"/>
              <a:t>Résultats scientifiques</a:t>
            </a:r>
          </a:p>
        </p:txBody>
      </p:sp>
      <p:sp>
        <p:nvSpPr>
          <p:cNvPr id="3" name="Content Placeholder 2">
            <a:extLst>
              <a:ext uri="{FF2B5EF4-FFF2-40B4-BE49-F238E27FC236}">
                <a16:creationId xmlns:a16="http://schemas.microsoft.com/office/drawing/2014/main" id="{88A3D3A0-83D1-632A-D9A8-B9695434B944}"/>
              </a:ext>
            </a:extLst>
          </p:cNvPr>
          <p:cNvSpPr>
            <a:spLocks noGrp="1"/>
          </p:cNvSpPr>
          <p:nvPr>
            <p:ph sz="half" idx="1"/>
          </p:nvPr>
        </p:nvSpPr>
        <p:spPr>
          <a:xfrm>
            <a:off x="390940" y="1332125"/>
            <a:ext cx="10825210" cy="4606703"/>
          </a:xfrm>
        </p:spPr>
        <p:txBody>
          <a:bodyPr/>
          <a:lstStyle/>
          <a:p>
            <a:r>
              <a:rPr lang="en-CA" sz="2000" dirty="0">
                <a:hlinkClick r:id="rId3"/>
              </a:rPr>
              <a:t>Fièvre hémorragique </a:t>
            </a:r>
            <a:r>
              <a:rPr lang="en-CA" sz="2000" dirty="0" err="1">
                <a:hlinkClick r:id="rId3"/>
              </a:rPr>
              <a:t>de Crimée-Congo </a:t>
            </a:r>
            <a:r>
              <a:rPr lang="en-CA" sz="2000" dirty="0">
                <a:hlinkClick r:id="rId3"/>
              </a:rPr>
              <a:t>en Irak, 2021-2024 : analyse des données épidémiologiques et cliniques avec proposition d'indicateurs de gravité pour les milieux aux ressources limitées | BMC Infectious Diseases | Springer Nature Lien</a:t>
            </a:r>
            <a:endParaRPr lang="en-CA" sz="2000" dirty="0"/>
          </a:p>
          <a:p>
            <a:r>
              <a:rPr lang="en-CA" sz="2000" dirty="0">
                <a:hlinkClick r:id="rId4"/>
              </a:rPr>
              <a:t>Séroprévalence du virus de la fièvre de la vallée du Rift et facteurs de risque associés chez les petits ruminants à l'interface entre l'homme, le bétail et la faune sauvage dans les zones de conservation de l'Ouganda | BMC Veterinary Research | Springer Nature Lien</a:t>
            </a:r>
            <a:endParaRPr lang="en-CA" sz="2000" dirty="0"/>
          </a:p>
          <a:p>
            <a:r>
              <a:rPr lang="en-CA" sz="2000" dirty="0">
                <a:hlinkClick r:id="rId5"/>
              </a:rPr>
              <a:t>Séroprévalence et facteurs de risque de la maladie hémorragique épizootique et de la fièvre catarrhale ovine dans le nord-ouest de la Tunisie : une étude </a:t>
            </a:r>
            <a:r>
              <a:rPr lang="en-CA" sz="2000" dirty="0" err="1">
                <a:hlinkClick r:id="rId5"/>
              </a:rPr>
              <a:t>séroépidémiologique</a:t>
            </a:r>
            <a:r>
              <a:rPr lang="en-CA" sz="2000" dirty="0">
                <a:hlinkClick r:id="rId5"/>
              </a:rPr>
              <a:t> exhaustive | BMC Veterinary Research | Springer Nature Lien</a:t>
            </a:r>
            <a:endParaRPr lang="en-CA" sz="2000" dirty="0"/>
          </a:p>
          <a:p>
            <a:r>
              <a:rPr lang="en-CA" sz="2000" dirty="0">
                <a:hlinkClick r:id="rId6"/>
              </a:rPr>
              <a:t>L'analyse génomique de </a:t>
            </a:r>
            <a:r>
              <a:rPr lang="en-CA" sz="2000" i="1" dirty="0">
                <a:hlinkClick r:id="rId6"/>
              </a:rPr>
              <a:t>Brucella ovis </a:t>
            </a:r>
            <a:r>
              <a:rPr lang="en-CA" sz="2000" dirty="0">
                <a:hlinkClick r:id="rId6"/>
              </a:rPr>
              <a:t>en Italie révèle une grande diversité génétique et une nouvelle lignée – PubMed</a:t>
            </a:r>
            <a:endParaRPr lang="en-CA" sz="2000" dirty="0"/>
          </a:p>
          <a:p>
            <a:r>
              <a:rPr lang="en-CA" sz="2000" dirty="0">
                <a:hlinkClick r:id="rId7"/>
              </a:rPr>
              <a:t>Les tiques </a:t>
            </a:r>
            <a:r>
              <a:rPr lang="en-CA" sz="2000" i="1" dirty="0" err="1">
                <a:hlinkClick r:id="rId7"/>
              </a:rPr>
              <a:t>Haemaphysalis </a:t>
            </a:r>
            <a:r>
              <a:rPr lang="en-CA" sz="2000" i="1" dirty="0">
                <a:hlinkClick r:id="rId7"/>
              </a:rPr>
              <a:t>longicornis </a:t>
            </a:r>
            <a:r>
              <a:rPr lang="en-CA" sz="2000" dirty="0">
                <a:hlinkClick r:id="rId7"/>
              </a:rPr>
              <a:t>en tant que vecteurs compétents de « Candidatus Mycoplasma haemobos » dans des études de transmission expérimentales - ScienceDirect</a:t>
            </a:r>
            <a:endParaRPr lang="en-CA" sz="2000" dirty="0"/>
          </a:p>
        </p:txBody>
      </p:sp>
      <p:sp>
        <p:nvSpPr>
          <p:cNvPr id="5" name="Slide Number Placeholder 4">
            <a:extLst>
              <a:ext uri="{FF2B5EF4-FFF2-40B4-BE49-F238E27FC236}">
                <a16:creationId xmlns:a16="http://schemas.microsoft.com/office/drawing/2014/main" id="{3ED6AF28-53E7-AE0E-30BC-54A7EBFD4172}"/>
              </a:ext>
            </a:extLst>
          </p:cNvPr>
          <p:cNvSpPr>
            <a:spLocks noGrp="1"/>
          </p:cNvSpPr>
          <p:nvPr>
            <p:ph type="sldNum" sz="quarter" idx="10"/>
          </p:nvPr>
        </p:nvSpPr>
        <p:spPr/>
        <p:txBody>
          <a:bodyPr/>
          <a:lstStyle/>
          <a:p>
            <a:pPr>
              <a:defRPr/>
            </a:pPr>
            <a:fld id="{222C2B47-41F2-42A5-AA41-34CCD9669551}" type="slidenum">
              <a:rPr lang="en-US" smtClean="0"/>
              <a:t>18</a:t>
            </a:fld>
            <a:endParaRPr lang="en-US"/>
          </a:p>
        </p:txBody>
      </p:sp>
    </p:spTree>
    <p:extLst>
      <p:ext uri="{BB962C8B-B14F-4D97-AF65-F5344CB8AC3E}">
        <p14:creationId xmlns:p14="http://schemas.microsoft.com/office/powerpoint/2010/main" val="20560589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DCC52-D11F-4A12-0783-5333AE11C14A}"/>
              </a:ext>
            </a:extLst>
          </p:cNvPr>
          <p:cNvSpPr txBox="1">
            <a:spLocks noGrp="1"/>
          </p:cNvSpPr>
          <p:nvPr>
            <p:ph type="title"/>
          </p:nvPr>
        </p:nvSpPr>
        <p:spPr>
          <a:xfrm>
            <a:off x="-43304" y="-168324"/>
            <a:ext cx="9681979" cy="1424620"/>
          </a:xfrm>
        </p:spPr>
        <p:txBody>
          <a:bodyPr/>
          <a:lstStyle/>
          <a:p>
            <a:pPr lvl="0"/>
            <a:r>
              <a:rPr lang="en-US" sz="3200" dirty="0"/>
              <a:t>La tique asiatique à longues cornes aux États-Unis</a:t>
            </a:r>
            <a:endParaRPr lang="en-CA" sz="3200" dirty="0"/>
          </a:p>
        </p:txBody>
      </p:sp>
      <p:sp>
        <p:nvSpPr>
          <p:cNvPr id="3" name="Text Placeholder 2">
            <a:extLst>
              <a:ext uri="{FF2B5EF4-FFF2-40B4-BE49-F238E27FC236}">
                <a16:creationId xmlns:a16="http://schemas.microsoft.com/office/drawing/2014/main" id="{B76C0BC5-FE82-DAD8-CDAD-F065119681DD}"/>
              </a:ext>
            </a:extLst>
          </p:cNvPr>
          <p:cNvSpPr txBox="1">
            <a:spLocks noGrp="1"/>
          </p:cNvSpPr>
          <p:nvPr>
            <p:ph type="body" idx="4294967295"/>
          </p:nvPr>
        </p:nvSpPr>
        <p:spPr>
          <a:xfrm>
            <a:off x="220499" y="910743"/>
            <a:ext cx="5646252" cy="4838050"/>
          </a:xfrm>
        </p:spPr>
        <p:txBody>
          <a:bodyPr/>
          <a:lstStyle/>
          <a:p>
            <a:pPr lvl="0"/>
            <a:r>
              <a:rPr lang="en-CA" sz="1800" dirty="0"/>
              <a:t>Depuis le dernier appel du SCSSA, le New Hampshire a signalé sa première découverte de tique asiatique à longues cornes</a:t>
            </a:r>
          </a:p>
          <a:p>
            <a:pPr lvl="1"/>
            <a:r>
              <a:rPr lang="en-CA" sz="1800" dirty="0"/>
              <a:t>Prélevée en juin 2025, à la frontière est de l'État </a:t>
            </a:r>
          </a:p>
          <a:p>
            <a:pPr lvl="0"/>
            <a:r>
              <a:rPr lang="en-CA" sz="1800" dirty="0"/>
              <a:t>26 États + Washington D.C. sont désormais touchés</a:t>
            </a:r>
          </a:p>
          <a:p>
            <a:r>
              <a:rPr lang="en-CA" sz="1800" b="1" dirty="0">
                <a:ea typeface="Calibri"/>
                <a:cs typeface="Calibri"/>
                <a:hlinkClick r:id="rId3"/>
              </a:rPr>
              <a:t>Les tiques</a:t>
            </a:r>
            <a:r>
              <a:rPr lang="en-CA" sz="1800" b="1" i="1" dirty="0">
                <a:ea typeface="Calibri"/>
                <a:cs typeface="Calibri"/>
                <a:hlinkClick r:id="rId3"/>
              </a:rPr>
              <a:t> Haemaphysalis longicornis </a:t>
            </a:r>
            <a:r>
              <a:rPr lang="en-CA" sz="1800" b="1" dirty="0">
                <a:ea typeface="Calibri"/>
                <a:cs typeface="Calibri"/>
                <a:hlinkClick r:id="rId3"/>
              </a:rPr>
              <a:t>sont un vecteur compétent pour « </a:t>
            </a:r>
            <a:r>
              <a:rPr lang="en-CA" sz="1800" b="1" i="1" dirty="0">
                <a:ea typeface="Calibri"/>
                <a:cs typeface="Calibri"/>
                <a:hlinkClick r:id="rId3"/>
              </a:rPr>
              <a:t>Candidatus Mycoplasma </a:t>
            </a:r>
            <a:r>
              <a:rPr lang="en-CA" sz="1800" b="1" dirty="0">
                <a:ea typeface="Calibri"/>
                <a:cs typeface="Calibri"/>
                <a:hlinkClick r:id="rId3"/>
              </a:rPr>
              <a:t>haemobos » dans les études de transmission expérimentales</a:t>
            </a:r>
            <a:endParaRPr lang="en-CA" sz="1800" b="1" dirty="0">
              <a:ea typeface="Calibri"/>
              <a:cs typeface="Calibri"/>
            </a:endParaRPr>
          </a:p>
          <a:p>
            <a:pPr lvl="1"/>
            <a:r>
              <a:rPr lang="en-CA" sz="1800" dirty="0"/>
              <a:t>Première preuve expérimentale que </a:t>
            </a:r>
            <a:r>
              <a:rPr lang="en-CA" sz="1800" i="1" dirty="0"/>
              <a:t>H. longicornis </a:t>
            </a:r>
            <a:r>
              <a:rPr lang="en-CA" sz="1800" dirty="0"/>
              <a:t>transmet « </a:t>
            </a:r>
            <a:r>
              <a:rPr lang="en-CA" sz="1800" i="1" dirty="0"/>
              <a:t>Ca. M. </a:t>
            </a:r>
            <a:r>
              <a:rPr lang="en-CA" sz="1800" dirty="0"/>
              <a:t>haemobos »</a:t>
            </a:r>
          </a:p>
          <a:p>
            <a:pPr lvl="1"/>
            <a:r>
              <a:rPr lang="en-CA" sz="1800" dirty="0"/>
              <a:t>«</a:t>
            </a:r>
            <a:r>
              <a:rPr lang="en-CA" sz="1800" i="1" dirty="0"/>
              <a:t> Ca. M. </a:t>
            </a:r>
            <a:r>
              <a:rPr lang="en-CA" sz="1800" dirty="0"/>
              <a:t>haemobos » se transmet </a:t>
            </a:r>
            <a:r>
              <a:rPr lang="en-CA" sz="1800" dirty="0" err="1"/>
              <a:t>par voie transovarienne </a:t>
            </a:r>
            <a:r>
              <a:rPr lang="en-CA" sz="1800" dirty="0"/>
              <a:t>et </a:t>
            </a:r>
            <a:r>
              <a:rPr lang="en-CA" sz="1800" dirty="0" err="1"/>
              <a:t>transstadiale </a:t>
            </a:r>
            <a:r>
              <a:rPr lang="en-CA" sz="1800" dirty="0"/>
              <a:t>chez les tiques</a:t>
            </a:r>
          </a:p>
          <a:p>
            <a:pPr lvl="1"/>
            <a:r>
              <a:rPr lang="en-CA" sz="1800" dirty="0"/>
              <a:t>Les moutons et les chèvres sont sensibles </a:t>
            </a:r>
            <a:r>
              <a:rPr lang="en-CA" sz="1800" dirty="0">
                <a:hlinkClick r:id="rId4"/>
              </a:rPr>
              <a:t>Étude moléculaire de « </a:t>
            </a:r>
            <a:r>
              <a:rPr lang="en-CA" sz="1800" i="1" dirty="0">
                <a:hlinkClick r:id="rId4"/>
              </a:rPr>
              <a:t>Candidatus Mycoplasma </a:t>
            </a:r>
            <a:r>
              <a:rPr lang="en-CA" sz="1800" i="1" dirty="0" err="1">
                <a:hlinkClick r:id="rId4"/>
              </a:rPr>
              <a:t>haemobos </a:t>
            </a:r>
            <a:r>
              <a:rPr lang="en-CA" sz="1800" dirty="0">
                <a:hlinkClick r:id="rId4"/>
              </a:rPr>
              <a:t>» chez les chèvres et les moutons en Chine centrale</a:t>
            </a:r>
            <a:endParaRPr lang="en-CA" sz="1800" dirty="0"/>
          </a:p>
          <a:p>
            <a:pPr lvl="1"/>
            <a:endParaRPr lang="en-CA" sz="1800" dirty="0">
              <a:ea typeface="Calibri"/>
              <a:cs typeface="Calibri"/>
            </a:endParaRPr>
          </a:p>
          <a:p>
            <a:pPr marL="0" lvl="0" indent="0">
              <a:buNone/>
            </a:pPr>
            <a:r>
              <a:rPr lang="en-CA" sz="1800" dirty="0">
                <a:ea typeface="Calibri"/>
                <a:cs typeface="Calibri"/>
              </a:rPr>
              <a:t>Nouveau site web désormais en ligne : </a:t>
            </a:r>
          </a:p>
          <a:p>
            <a:pPr marL="0" lvl="0" indent="0">
              <a:buNone/>
            </a:pPr>
            <a:endParaRPr lang="en-CA" sz="1800" dirty="0">
              <a:ea typeface="Calibri"/>
              <a:cs typeface="Calibri"/>
            </a:endParaRPr>
          </a:p>
          <a:p>
            <a:pPr lvl="0"/>
            <a:endParaRPr lang="en-CA" sz="1800" dirty="0">
              <a:ea typeface="Calibri"/>
              <a:cs typeface="Calibri"/>
            </a:endParaRPr>
          </a:p>
        </p:txBody>
      </p:sp>
      <p:sp>
        <p:nvSpPr>
          <p:cNvPr id="4" name="Rectangle 2">
            <a:extLst>
              <a:ext uri="{FF2B5EF4-FFF2-40B4-BE49-F238E27FC236}">
                <a16:creationId xmlns:a16="http://schemas.microsoft.com/office/drawing/2014/main" id="{A7342E1C-268D-8F78-7FFB-22EA48BF91FA}"/>
              </a:ext>
            </a:extLst>
          </p:cNvPr>
          <p:cNvSpPr/>
          <p:nvPr/>
        </p:nvSpPr>
        <p:spPr>
          <a:xfrm>
            <a:off x="6881810" y="3513133"/>
            <a:ext cx="12191996" cy="0"/>
          </a:xfrm>
          <a:prstGeom prst="rect">
            <a:avLst/>
          </a:prstGeom>
          <a:noFill/>
          <a:ln cap="flat">
            <a:noFill/>
            <a:prstDash val="solid"/>
          </a:ln>
        </p:spPr>
        <p:txBody>
          <a:bodyPr vert="horz" wrap="none" lIns="91440" tIns="45720" rIns="91440" bIns="45720" anchor="ctr" anchorCtr="0" compatLnSpc="1">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CA" sz="1800" b="0" i="0" u="none" strike="noStrike" kern="1200" cap="none" spc="0" baseline="0">
              <a:solidFill>
                <a:srgbClr val="000000"/>
              </a:solidFill>
              <a:uFillTx/>
              <a:latin typeface="Calibri" pitchFamily="34"/>
            </a:endParaRPr>
          </a:p>
        </p:txBody>
      </p:sp>
      <p:pic>
        <p:nvPicPr>
          <p:cNvPr id="12" name="Picture 11">
            <a:extLst>
              <a:ext uri="{FF2B5EF4-FFF2-40B4-BE49-F238E27FC236}">
                <a16:creationId xmlns:a16="http://schemas.microsoft.com/office/drawing/2014/main" id="{72488294-73D6-71DC-92FD-797068AC172E}"/>
              </a:ext>
            </a:extLst>
          </p:cNvPr>
          <p:cNvPicPr>
            <a:picLocks noChangeAspect="1"/>
          </p:cNvPicPr>
          <p:nvPr/>
        </p:nvPicPr>
        <p:blipFill>
          <a:blip r:embed="rId5"/>
          <a:stretch>
            <a:fillRect/>
          </a:stretch>
        </p:blipFill>
        <p:spPr>
          <a:xfrm>
            <a:off x="5866751" y="1602861"/>
            <a:ext cx="4397071" cy="4568815"/>
          </a:xfrm>
          <a:prstGeom prst="rect">
            <a:avLst/>
          </a:prstGeom>
        </p:spPr>
      </p:pic>
      <p:sp>
        <p:nvSpPr>
          <p:cNvPr id="15" name="TextBox 14">
            <a:extLst>
              <a:ext uri="{FF2B5EF4-FFF2-40B4-BE49-F238E27FC236}">
                <a16:creationId xmlns:a16="http://schemas.microsoft.com/office/drawing/2014/main" id="{72395911-072A-B8C0-D0EA-8A7E091FB15A}"/>
              </a:ext>
            </a:extLst>
          </p:cNvPr>
          <p:cNvSpPr txBox="1"/>
          <p:nvPr/>
        </p:nvSpPr>
        <p:spPr>
          <a:xfrm>
            <a:off x="305067" y="6210458"/>
            <a:ext cx="10576293" cy="369332"/>
          </a:xfrm>
          <a:prstGeom prst="rect">
            <a:avLst/>
          </a:prstGeom>
          <a:noFill/>
        </p:spPr>
        <p:txBody>
          <a:bodyPr wrap="square">
            <a:spAutoFit/>
          </a:bodyPr>
          <a:lstStyle/>
          <a:p>
            <a:r>
              <a:rPr lang="en-CA" b="1" dirty="0">
                <a:hlinkClick r:id="rId6"/>
              </a:rPr>
              <a:t>Haemaphysalis longicornis et Theileria | Vecteurs exotiques et envahissants et maladies à transmission vectorielle</a:t>
            </a:r>
            <a:endParaRPr lang="en-CA" b="1" dirty="0"/>
          </a:p>
        </p:txBody>
      </p:sp>
      <p:pic>
        <p:nvPicPr>
          <p:cNvPr id="10" name="Picture 9">
            <a:extLst>
              <a:ext uri="{FF2B5EF4-FFF2-40B4-BE49-F238E27FC236}">
                <a16:creationId xmlns:a16="http://schemas.microsoft.com/office/drawing/2014/main" id="{FCE5F8B7-17C5-4970-D10D-8E50D077E241}"/>
              </a:ext>
            </a:extLst>
          </p:cNvPr>
          <p:cNvPicPr>
            <a:picLocks noChangeAspect="1"/>
          </p:cNvPicPr>
          <p:nvPr/>
        </p:nvPicPr>
        <p:blipFill>
          <a:blip r:embed="rId7"/>
          <a:stretch>
            <a:fillRect/>
          </a:stretch>
        </p:blipFill>
        <p:spPr>
          <a:xfrm>
            <a:off x="7542323" y="910742"/>
            <a:ext cx="4429178" cy="3291755"/>
          </a:xfrm>
          <a:prstGeom prst="rect">
            <a:avLst/>
          </a:prstGeom>
          <a:ln w="28575">
            <a:solidFill>
              <a:schemeClr val="tx1"/>
            </a:solidFill>
          </a:ln>
        </p:spPr>
      </p:pic>
      <p:sp>
        <p:nvSpPr>
          <p:cNvPr id="13" name="TextBox 12">
            <a:extLst>
              <a:ext uri="{FF2B5EF4-FFF2-40B4-BE49-F238E27FC236}">
                <a16:creationId xmlns:a16="http://schemas.microsoft.com/office/drawing/2014/main" id="{245DE2E3-4200-221B-413D-9FC368D517E5}"/>
              </a:ext>
            </a:extLst>
          </p:cNvPr>
          <p:cNvSpPr txBox="1"/>
          <p:nvPr/>
        </p:nvSpPr>
        <p:spPr>
          <a:xfrm>
            <a:off x="9722293" y="956530"/>
            <a:ext cx="4110824" cy="646331"/>
          </a:xfrm>
          <a:prstGeom prst="rect">
            <a:avLst/>
          </a:prstGeom>
          <a:noFill/>
        </p:spPr>
        <p:txBody>
          <a:bodyPr wrap="square" rtlCol="0">
            <a:spAutoFit/>
          </a:bodyPr>
          <a:lstStyle/>
          <a:p>
            <a:r>
              <a:rPr lang="en-CA" b="1" dirty="0"/>
              <a:t>Rouge = établi</a:t>
            </a:r>
          </a:p>
          <a:p>
            <a:r>
              <a:rPr lang="en-CA" b="1" dirty="0"/>
              <a:t>Orange = signalé</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22F8A6B9-AB3E-C068-8BB9-11C247187221}"/>
              </a:ext>
            </a:extLst>
          </p:cNvPr>
          <p:cNvPicPr>
            <a:picLocks noChangeAspect="1"/>
          </p:cNvPicPr>
          <p:nvPr/>
        </p:nvPicPr>
        <p:blipFill>
          <a:blip r:embed="rId3"/>
          <a:stretch>
            <a:fillRect/>
          </a:stretch>
        </p:blipFill>
        <p:spPr>
          <a:xfrm>
            <a:off x="6928419" y="3296376"/>
            <a:ext cx="5263581" cy="3561624"/>
          </a:xfrm>
          <a:prstGeom prst="rect">
            <a:avLst/>
          </a:prstGeom>
        </p:spPr>
      </p:pic>
      <p:sp>
        <p:nvSpPr>
          <p:cNvPr id="2" name="Title 1">
            <a:extLst>
              <a:ext uri="{FF2B5EF4-FFF2-40B4-BE49-F238E27FC236}">
                <a16:creationId xmlns:a16="http://schemas.microsoft.com/office/drawing/2014/main" id="{927B6F6E-9B62-B951-1646-698BA1B0548B}"/>
              </a:ext>
            </a:extLst>
          </p:cNvPr>
          <p:cNvSpPr txBox="1">
            <a:spLocks noGrp="1"/>
          </p:cNvSpPr>
          <p:nvPr>
            <p:ph type="title"/>
          </p:nvPr>
        </p:nvSpPr>
        <p:spPr>
          <a:xfrm>
            <a:off x="132642" y="1"/>
            <a:ext cx="10515600" cy="720436"/>
          </a:xfrm>
        </p:spPr>
        <p:txBody>
          <a:bodyPr/>
          <a:lstStyle/>
          <a:p>
            <a:pPr lvl="0"/>
            <a:r>
              <a:rPr lang="en-CA" sz="3600" dirty="0" err="1">
                <a:solidFill>
                  <a:srgbClr val="0070C0"/>
                </a:solidFill>
                <a:hlinkClick r:id="rId4">
                  <a:extLst>
                    <a:ext uri="{A12FA001-AC4F-418D-AE19-62706E023703}">
                      <ahyp:hlinkClr xmlns:ahyp="http://schemas.microsoft.com/office/drawing/2018/hyperlinkcolor" val="tx"/>
                    </a:ext>
                  </a:extLst>
                </a:hlinkClick>
              </a:rPr>
              <a:t>Myiase</a:t>
            </a:r>
            <a:r>
              <a:rPr lang="en-CA" sz="3600" dirty="0">
                <a:solidFill>
                  <a:srgbClr val="0070C0"/>
                </a:solidFill>
                <a:hlinkClick r:id="rId4">
                  <a:extLst>
                    <a:ext uri="{A12FA001-AC4F-418D-AE19-62706E023703}">
                      <ahyp:hlinkClr xmlns:ahyp="http://schemas.microsoft.com/office/drawing/2018/hyperlinkcolor" val="tx"/>
                    </a:ext>
                  </a:extLst>
                </a:hlinkClick>
              </a:rPr>
              <a:t> du Nouveau Monde</a:t>
            </a:r>
            <a:endParaRPr lang="en-CA" sz="3600" dirty="0">
              <a:solidFill>
                <a:srgbClr val="0070C0"/>
              </a:solidFill>
            </a:endParaRPr>
          </a:p>
        </p:txBody>
      </p:sp>
      <p:sp>
        <p:nvSpPr>
          <p:cNvPr id="3" name="Content Placeholder 4">
            <a:extLst>
              <a:ext uri="{FF2B5EF4-FFF2-40B4-BE49-F238E27FC236}">
                <a16:creationId xmlns:a16="http://schemas.microsoft.com/office/drawing/2014/main" id="{BCE18370-00D0-235A-4A74-605D45E2530E}"/>
              </a:ext>
            </a:extLst>
          </p:cNvPr>
          <p:cNvSpPr txBox="1">
            <a:spLocks noGrp="1"/>
          </p:cNvSpPr>
          <p:nvPr>
            <p:ph idx="1"/>
          </p:nvPr>
        </p:nvSpPr>
        <p:spPr>
          <a:xfrm>
            <a:off x="-2766" y="703095"/>
            <a:ext cx="6699576" cy="5887116"/>
          </a:xfrm>
        </p:spPr>
        <p:txBody>
          <a:bodyPr/>
          <a:lstStyle/>
          <a:p>
            <a:pPr lvl="0"/>
            <a:r>
              <a:rPr lang="en-US" sz="1600" dirty="0">
                <a:solidFill>
                  <a:srgbClr val="0070C0"/>
                </a:solidFill>
                <a:ea typeface="Calibri"/>
                <a:cs typeface="Calibri"/>
                <a:hlinkClick r:id="rId5">
                  <a:extLst>
                    <a:ext uri="{A12FA001-AC4F-418D-AE19-62706E023703}">
                      <ahyp:hlinkClr xmlns:ahyp="http://schemas.microsoft.com/office/drawing/2018/hyperlinkcolor" val="tx"/>
                    </a:ext>
                  </a:extLst>
                </a:hlinkClick>
              </a:rPr>
              <a:t>Le tableau de bord interactif</a:t>
            </a:r>
            <a:r>
              <a:rPr lang="en-US" sz="1600" dirty="0">
                <a:ea typeface="Calibri"/>
                <a:cs typeface="Calibri"/>
              </a:rPr>
              <a:t> du Mexique recense 1 188 cas actifs de </a:t>
            </a:r>
            <a:r>
              <a:rPr lang="en-US" sz="1600" dirty="0" err="1">
                <a:ea typeface="Calibri"/>
                <a:cs typeface="Calibri"/>
              </a:rPr>
              <a:t>myise</a:t>
            </a:r>
            <a:r>
              <a:rPr lang="en-US" sz="1600" dirty="0">
                <a:ea typeface="Calibri"/>
                <a:cs typeface="Calibri"/>
              </a:rPr>
              <a:t> du nouveau monde chez les animaux (20 444 au total)</a:t>
            </a:r>
          </a:p>
          <a:p>
            <a:pPr lvl="0"/>
            <a:r>
              <a:rPr lang="en-US" sz="1600" dirty="0">
                <a:ea typeface="Calibri"/>
                <a:cs typeface="Calibri"/>
              </a:rPr>
              <a:t>La MNM continue de se propager vers le nord-ouest à travers le pays ; des cas récents chez des chiens à Nuevo León montrent qu'elle est devenue endémique près de la frontière américaine</a:t>
            </a:r>
          </a:p>
          <a:p>
            <a:pPr lvl="0"/>
            <a:r>
              <a:rPr lang="en-US" sz="1600" dirty="0">
                <a:ea typeface="Calibri"/>
                <a:cs typeface="Calibri"/>
              </a:rPr>
              <a:t>Mexique – 532 cas chez les moutons, 160 cas chez les chèvres</a:t>
            </a:r>
          </a:p>
          <a:p>
            <a:pPr lvl="0"/>
            <a:r>
              <a:rPr lang="en-US" sz="1600" dirty="0">
                <a:ea typeface="Calibri"/>
                <a:cs typeface="Calibri"/>
              </a:rPr>
              <a:t>Des cas ont également été signalés chez des animaux sauvages (</a:t>
            </a:r>
            <a:r>
              <a:rPr lang="en-US" sz="1600" dirty="0">
                <a:ea typeface="Calibri"/>
                <a:cs typeface="Calibri"/>
                <a:hlinkClick r:id="rId6"/>
              </a:rPr>
              <a:t>cerf élaphe</a:t>
            </a:r>
            <a:r>
              <a:rPr lang="en-US" sz="1600" dirty="0">
                <a:ea typeface="Calibri"/>
                <a:cs typeface="Calibri"/>
              </a:rPr>
              <a:t>, singe hurleur)</a:t>
            </a:r>
          </a:p>
          <a:p>
            <a:pPr lvl="0"/>
            <a:r>
              <a:rPr lang="en-US" sz="1600" dirty="0"/>
              <a:t>Le nombre de cas humains au Mexique s'élève désormais à 204 (principalement au Chiapas)</a:t>
            </a:r>
          </a:p>
          <a:p>
            <a:pPr lvl="0"/>
            <a:r>
              <a:rPr lang="en-US" sz="1600" dirty="0">
                <a:hlinkClick r:id="rId7"/>
              </a:rPr>
              <a:t>Le Honduras </a:t>
            </a:r>
            <a:r>
              <a:rPr lang="en-US" sz="1600" dirty="0"/>
              <a:t>a signalé 76 cas humains de MNM pour 2026 </a:t>
            </a:r>
          </a:p>
          <a:p>
            <a:pPr lvl="0"/>
            <a:r>
              <a:rPr lang="en-US" sz="1600" dirty="0"/>
              <a:t>États-Unis – La Floride a signalé un cas de MNM chez un cheval importé d'Argentine</a:t>
            </a:r>
          </a:p>
          <a:p>
            <a:pPr lvl="0"/>
            <a:r>
              <a:rPr lang="en-US" sz="1600" dirty="0"/>
              <a:t>Février – Achèvement d’une installation de dissémination de mouches stériles au </a:t>
            </a:r>
            <a:r>
              <a:rPr lang="en-US" sz="1600" dirty="0">
                <a:hlinkClick r:id="rId8"/>
              </a:rPr>
              <a:t>Texas</a:t>
            </a:r>
            <a:r>
              <a:rPr lang="en-US" sz="1600" dirty="0"/>
              <a:t>, la dissémination s’est déplacée vers le nord</a:t>
            </a:r>
          </a:p>
          <a:p>
            <a:pPr lvl="0"/>
            <a:r>
              <a:rPr lang="en-US" sz="1600" dirty="0"/>
              <a:t>La frontière entre les États-Unis et le Mexique reste fermée – discussions récentes concernant une « stratégie de réouverture » limitée</a:t>
            </a:r>
          </a:p>
          <a:p>
            <a:pPr lvl="0"/>
            <a:r>
              <a:rPr lang="en-US" sz="1600" dirty="0"/>
              <a:t>L'USDA a publié un nouveau guide d'intervention </a:t>
            </a:r>
            <a:r>
              <a:rPr lang="en-CA" sz="1600" dirty="0">
                <a:hlinkClick r:id="rId9"/>
              </a:rPr>
              <a:t>d'urgence contre la NWS | Service d'inspection sanitaire des animaux et des végétaux</a:t>
            </a:r>
            <a:endParaRPr lang="en-CA" sz="1600" dirty="0"/>
          </a:p>
          <a:p>
            <a:pPr lvl="0"/>
            <a:r>
              <a:rPr lang="en-CA" sz="1600" dirty="0">
                <a:hlinkClick r:id="rId10"/>
              </a:rPr>
              <a:t>Comment des mouches stériles phosphorescentes sont utilisées pour lutter contre la mouche du vis du Nouveau Monde | TPR</a:t>
            </a:r>
            <a:endParaRPr lang="en-US" sz="1600" dirty="0"/>
          </a:p>
        </p:txBody>
      </p:sp>
      <p:sp>
        <p:nvSpPr>
          <p:cNvPr id="5" name="Slide Number Placeholder 3">
            <a:extLst>
              <a:ext uri="{FF2B5EF4-FFF2-40B4-BE49-F238E27FC236}">
                <a16:creationId xmlns:a16="http://schemas.microsoft.com/office/drawing/2014/main" id="{034B620E-9522-ADC8-7FF8-65848EB893BD}"/>
              </a:ext>
            </a:extLst>
          </p:cNvPr>
          <p:cNvSpPr txBox="1"/>
          <p:nvPr/>
        </p:nvSpPr>
        <p:spPr>
          <a:xfrm>
            <a:off x="86106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8791080-2F6E-4F23-A132-60978EA6C5F6}" type="slidenum">
              <a:rPr/>
              <a:t>3</a:t>
            </a:fld>
            <a:endParaRPr lang="en-US" sz="1200" b="0" i="0" u="none" strike="noStrike" kern="1200" cap="none" spc="0" baseline="0">
              <a:solidFill>
                <a:srgbClr val="898989"/>
              </a:solidFill>
              <a:uFillTx/>
              <a:latin typeface="Calibri" pitchFamily="34"/>
            </a:endParaRPr>
          </a:p>
        </p:txBody>
      </p:sp>
      <p:pic>
        <p:nvPicPr>
          <p:cNvPr id="6" name="Picture 5">
            <a:extLst>
              <a:ext uri="{FF2B5EF4-FFF2-40B4-BE49-F238E27FC236}">
                <a16:creationId xmlns:a16="http://schemas.microsoft.com/office/drawing/2014/main" id="{0360374D-6ADA-45A0-A549-F0C33E7FA6CD}"/>
              </a:ext>
            </a:extLst>
          </p:cNvPr>
          <p:cNvPicPr>
            <a:picLocks noChangeAspect="1"/>
          </p:cNvPicPr>
          <p:nvPr/>
        </p:nvPicPr>
        <p:blipFill>
          <a:blip r:embed="rId11"/>
          <a:stretch>
            <a:fillRect/>
          </a:stretch>
        </p:blipFill>
        <p:spPr>
          <a:xfrm>
            <a:off x="6928419" y="0"/>
            <a:ext cx="5263581" cy="3429000"/>
          </a:xfrm>
          <a:prstGeom prst="rect">
            <a:avLst/>
          </a:prstGeom>
        </p:spPr>
      </p:pic>
      <p:sp>
        <p:nvSpPr>
          <p:cNvPr id="7" name="TextBox 6">
            <a:extLst>
              <a:ext uri="{FF2B5EF4-FFF2-40B4-BE49-F238E27FC236}">
                <a16:creationId xmlns:a16="http://schemas.microsoft.com/office/drawing/2014/main" id="{072F1579-0C23-0926-0AEF-D21281F3F5DC}"/>
              </a:ext>
            </a:extLst>
          </p:cNvPr>
          <p:cNvSpPr txBox="1"/>
          <p:nvPr/>
        </p:nvSpPr>
        <p:spPr>
          <a:xfrm>
            <a:off x="7097212" y="2942303"/>
            <a:ext cx="1344599" cy="369332"/>
          </a:xfrm>
          <a:prstGeom prst="rect">
            <a:avLst/>
          </a:prstGeom>
          <a:solidFill>
            <a:schemeClr val="bg2"/>
          </a:solidFill>
        </p:spPr>
        <p:txBody>
          <a:bodyPr wrap="none" rtlCol="0">
            <a:spAutoFit/>
          </a:bodyPr>
          <a:lstStyle/>
          <a:p>
            <a:r>
              <a:rPr lang="en-CA" dirty="0"/>
              <a:t>Cas actifs</a:t>
            </a:r>
          </a:p>
        </p:txBody>
      </p:sp>
      <p:sp>
        <p:nvSpPr>
          <p:cNvPr id="12" name="TextBox 11">
            <a:extLst>
              <a:ext uri="{FF2B5EF4-FFF2-40B4-BE49-F238E27FC236}">
                <a16:creationId xmlns:a16="http://schemas.microsoft.com/office/drawing/2014/main" id="{6892DB4E-BF00-EFF8-AE76-30E85BAD633D}"/>
              </a:ext>
            </a:extLst>
          </p:cNvPr>
          <p:cNvSpPr txBox="1"/>
          <p:nvPr/>
        </p:nvSpPr>
        <p:spPr>
          <a:xfrm>
            <a:off x="7097211" y="6352148"/>
            <a:ext cx="1996252" cy="369332"/>
          </a:xfrm>
          <a:prstGeom prst="rect">
            <a:avLst/>
          </a:prstGeom>
          <a:solidFill>
            <a:schemeClr val="bg2"/>
          </a:solidFill>
        </p:spPr>
        <p:txBody>
          <a:bodyPr wrap="none" rtlCol="0">
            <a:spAutoFit/>
          </a:bodyPr>
          <a:lstStyle/>
          <a:p>
            <a:r>
              <a:rPr lang="en-CA" dirty="0"/>
              <a:t>Cas cumulés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469CEB-E9CC-D00C-29A3-A7AEF73D6176}"/>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D90299C8-30B8-39A7-CD09-CDEBBB241085}"/>
              </a:ext>
            </a:extLst>
          </p:cNvPr>
          <p:cNvSpPr txBox="1">
            <a:spLocks noGrp="1"/>
          </p:cNvSpPr>
          <p:nvPr>
            <p:ph type="title"/>
          </p:nvPr>
        </p:nvSpPr>
        <p:spPr>
          <a:xfrm>
            <a:off x="179936" y="424908"/>
            <a:ext cx="3933584" cy="1325559"/>
          </a:xfrm>
        </p:spPr>
        <p:txBody>
          <a:bodyPr/>
          <a:lstStyle/>
          <a:p>
            <a:pPr lvl="0"/>
            <a:r>
              <a:rPr lang="en-CA" dirty="0" err="1"/>
              <a:t>Myiase</a:t>
            </a:r>
            <a:r>
              <a:rPr lang="en-CA" dirty="0"/>
              <a:t> du Nouveau Monde</a:t>
            </a:r>
          </a:p>
        </p:txBody>
      </p:sp>
      <p:sp>
        <p:nvSpPr>
          <p:cNvPr id="6" name="Slide Number Placeholder 4">
            <a:extLst>
              <a:ext uri="{FF2B5EF4-FFF2-40B4-BE49-F238E27FC236}">
                <a16:creationId xmlns:a16="http://schemas.microsoft.com/office/drawing/2014/main" id="{C65546F3-5ECD-717E-B76D-A5AF0F30CA1E}"/>
              </a:ext>
            </a:extLst>
          </p:cNvPr>
          <p:cNvSpPr txBox="1"/>
          <p:nvPr/>
        </p:nvSpPr>
        <p:spPr>
          <a:xfrm>
            <a:off x="86106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FAE46BD-6D88-4349-AA5B-D5BF2A09BC96}" type="slidenum">
              <a:rPr/>
              <a:t>4</a:t>
            </a:fld>
            <a:endParaRPr lang="en-US" sz="1200" b="0" i="0" u="none" strike="noStrike" kern="1200" cap="none" spc="0" baseline="0">
              <a:solidFill>
                <a:srgbClr val="898989"/>
              </a:solidFill>
              <a:uFillTx/>
              <a:latin typeface="Calibri" pitchFamily="34"/>
            </a:endParaRPr>
          </a:p>
        </p:txBody>
      </p:sp>
      <p:sp>
        <p:nvSpPr>
          <p:cNvPr id="7" name="Content Placeholder 7">
            <a:extLst>
              <a:ext uri="{FF2B5EF4-FFF2-40B4-BE49-F238E27FC236}">
                <a16:creationId xmlns:a16="http://schemas.microsoft.com/office/drawing/2014/main" id="{C8554EE4-2F9F-A09C-0100-1892783B847B}"/>
              </a:ext>
            </a:extLst>
          </p:cNvPr>
          <p:cNvSpPr txBox="1">
            <a:spLocks noGrp="1"/>
          </p:cNvSpPr>
          <p:nvPr>
            <p:ph idx="2"/>
          </p:nvPr>
        </p:nvSpPr>
        <p:spPr>
          <a:xfrm>
            <a:off x="3162925" y="136520"/>
            <a:ext cx="9241436" cy="2059539"/>
          </a:xfrm>
        </p:spPr>
        <p:txBody>
          <a:bodyPr/>
          <a:lstStyle/>
          <a:p>
            <a:pPr marL="0" lvl="0" indent="0">
              <a:buNone/>
            </a:pPr>
            <a:r>
              <a:rPr lang="en-CA" sz="2400" b="1" dirty="0"/>
              <a:t>Précédemment - Traitements approuvés sous condition par la FDA</a:t>
            </a:r>
          </a:p>
          <a:p>
            <a:pPr lvl="1"/>
            <a:r>
              <a:rPr lang="en-CA" sz="2000" dirty="0" err="1">
                <a:solidFill>
                  <a:srgbClr val="0070C0"/>
                </a:solidFill>
                <a:hlinkClick r:id="rId3">
                  <a:extLst>
                    <a:ext uri="{A12FA001-AC4F-418D-AE19-62706E023703}">
                      <ahyp:hlinkClr xmlns:ahyp="http://schemas.microsoft.com/office/drawing/2018/hyperlinkcolor" val="tx"/>
                    </a:ext>
                  </a:extLst>
                </a:hlinkClick>
              </a:rPr>
              <a:t>Credelio </a:t>
            </a:r>
            <a:r>
              <a:rPr lang="en-CA" sz="2000" dirty="0">
                <a:solidFill>
                  <a:srgbClr val="0070C0"/>
                </a:solidFill>
                <a:hlinkClick r:id="rId3">
                  <a:extLst>
                    <a:ext uri="{A12FA001-AC4F-418D-AE19-62706E023703}">
                      <ahyp:hlinkClr xmlns:ahyp="http://schemas.microsoft.com/office/drawing/2018/hyperlinkcolor" val="tx"/>
                    </a:ext>
                  </a:extLst>
                </a:hlinkClick>
              </a:rPr>
              <a:t>Quattro-CA1 </a:t>
            </a:r>
            <a:r>
              <a:rPr lang="en-CA" sz="2000" dirty="0"/>
              <a:t>(Elanco) comprimés à croquer pour chiens</a:t>
            </a:r>
          </a:p>
          <a:p>
            <a:pPr lvl="1"/>
            <a:r>
              <a:rPr lang="en-CA" sz="2000" dirty="0" err="1">
                <a:solidFill>
                  <a:srgbClr val="0070C0"/>
                </a:solidFill>
                <a:hlinkClick r:id="rId4">
                  <a:extLst>
                    <a:ext uri="{A12FA001-AC4F-418D-AE19-62706E023703}">
                      <ahyp:hlinkClr xmlns:ahyp="http://schemas.microsoft.com/office/drawing/2018/hyperlinkcolor" val="tx"/>
                    </a:ext>
                  </a:extLst>
                </a:hlinkClick>
              </a:rPr>
              <a:t>Exzolt </a:t>
            </a:r>
            <a:r>
              <a:rPr lang="en-CA" sz="2000" dirty="0">
                <a:solidFill>
                  <a:srgbClr val="0070C0"/>
                </a:solidFill>
                <a:hlinkClick r:id="rId4">
                  <a:extLst>
                    <a:ext uri="{A12FA001-AC4F-418D-AE19-62706E023703}">
                      <ahyp:hlinkClr xmlns:ahyp="http://schemas.microsoft.com/office/drawing/2018/hyperlinkcolor" val="tx"/>
                    </a:ext>
                  </a:extLst>
                </a:hlinkClick>
              </a:rPr>
              <a:t>Cattle-CA1 </a:t>
            </a:r>
            <a:r>
              <a:rPr lang="en-CA" sz="2000" dirty="0"/>
              <a:t>(Merck) : solution topique à base de fluralanère pour les bovins de boucherie </a:t>
            </a:r>
          </a:p>
          <a:p>
            <a:pPr lvl="1"/>
            <a:r>
              <a:rPr lang="en-CA" sz="2000" dirty="0">
                <a:solidFill>
                  <a:srgbClr val="0070C0"/>
                </a:solidFill>
                <a:hlinkClick r:id="rId5">
                  <a:extLst>
                    <a:ext uri="{A12FA001-AC4F-418D-AE19-62706E023703}">
                      <ahyp:hlinkClr xmlns:ahyp="http://schemas.microsoft.com/office/drawing/2018/hyperlinkcolor" val="tx"/>
                    </a:ext>
                  </a:extLst>
                </a:hlinkClick>
              </a:rPr>
              <a:t>Dectomax-CA1 </a:t>
            </a:r>
            <a:r>
              <a:rPr lang="en-CA" sz="2000" dirty="0"/>
              <a:t>(Zoetis) injectable pour bovins</a:t>
            </a:r>
          </a:p>
        </p:txBody>
      </p:sp>
      <p:sp>
        <p:nvSpPr>
          <p:cNvPr id="11" name="Content Placeholder 7">
            <a:extLst>
              <a:ext uri="{FF2B5EF4-FFF2-40B4-BE49-F238E27FC236}">
                <a16:creationId xmlns:a16="http://schemas.microsoft.com/office/drawing/2014/main" id="{1ECAA0A6-EC2A-6AC8-62D0-3400FDE07426}"/>
              </a:ext>
            </a:extLst>
          </p:cNvPr>
          <p:cNvSpPr txBox="1">
            <a:spLocks/>
          </p:cNvSpPr>
          <p:nvPr/>
        </p:nvSpPr>
        <p:spPr bwMode="auto">
          <a:xfrm>
            <a:off x="533787" y="2252308"/>
            <a:ext cx="9531353" cy="2198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pPr>
            <a:r>
              <a:rPr lang="en-CA" sz="2400" b="1" dirty="0"/>
              <a:t>Récemment - Autorisations d'utilisation d'urgence de la FDA</a:t>
            </a:r>
          </a:p>
          <a:p>
            <a:r>
              <a:rPr lang="en-CA" sz="2400" dirty="0">
                <a:hlinkClick r:id="rId6"/>
              </a:rPr>
              <a:t>Ivomec </a:t>
            </a:r>
            <a:r>
              <a:rPr lang="en-CA" sz="2400" dirty="0"/>
              <a:t>(10 mg/mL d'ivermectine), solution injectable pour bovins (à l'exception des vaches laitières)</a:t>
            </a:r>
          </a:p>
          <a:p>
            <a:r>
              <a:rPr lang="en-CA" sz="2400" dirty="0">
                <a:hlinkClick r:id="rId7"/>
              </a:rPr>
              <a:t>NexGard </a:t>
            </a:r>
            <a:r>
              <a:rPr lang="en-CA" sz="2400" dirty="0"/>
              <a:t>(afoxolaner) comprimés à croquer pour le traitement du syndrome de la tique du chien (NWS) chez les chiens et NexGard COMBO (</a:t>
            </a:r>
            <a:r>
              <a:rPr lang="en-CA" sz="2400" dirty="0" err="1"/>
              <a:t>esafoxolaner</a:t>
            </a:r>
            <a:r>
              <a:rPr lang="en-CA" sz="2400" dirty="0"/>
              <a:t>, eprinomectine et praziquantel, solution topique) pour le NWS chez les chats</a:t>
            </a:r>
          </a:p>
        </p:txBody>
      </p:sp>
      <p:pic>
        <p:nvPicPr>
          <p:cNvPr id="13" name="Picture 12">
            <a:extLst>
              <a:ext uri="{FF2B5EF4-FFF2-40B4-BE49-F238E27FC236}">
                <a16:creationId xmlns:a16="http://schemas.microsoft.com/office/drawing/2014/main" id="{E07EC0B4-BAC6-EADF-543A-0EE4246DA0DB}"/>
              </a:ext>
            </a:extLst>
          </p:cNvPr>
          <p:cNvPicPr>
            <a:picLocks noChangeAspect="1"/>
          </p:cNvPicPr>
          <p:nvPr/>
        </p:nvPicPr>
        <p:blipFill>
          <a:blip r:embed="rId8"/>
          <a:stretch>
            <a:fillRect/>
          </a:stretch>
        </p:blipFill>
        <p:spPr>
          <a:xfrm>
            <a:off x="10140953" y="1458694"/>
            <a:ext cx="1678791" cy="2555660"/>
          </a:xfrm>
          <a:prstGeom prst="rect">
            <a:avLst/>
          </a:prstGeom>
        </p:spPr>
      </p:pic>
      <p:pic>
        <p:nvPicPr>
          <p:cNvPr id="15" name="Picture 14">
            <a:extLst>
              <a:ext uri="{FF2B5EF4-FFF2-40B4-BE49-F238E27FC236}">
                <a16:creationId xmlns:a16="http://schemas.microsoft.com/office/drawing/2014/main" id="{A2794CD0-2290-C3DD-A4EB-8376AAC8AF23}"/>
              </a:ext>
            </a:extLst>
          </p:cNvPr>
          <p:cNvPicPr>
            <a:picLocks noChangeAspect="1"/>
          </p:cNvPicPr>
          <p:nvPr/>
        </p:nvPicPr>
        <p:blipFill>
          <a:blip r:embed="rId9"/>
          <a:stretch>
            <a:fillRect/>
          </a:stretch>
        </p:blipFill>
        <p:spPr>
          <a:xfrm>
            <a:off x="9693574" y="4157568"/>
            <a:ext cx="2498426" cy="2198783"/>
          </a:xfrm>
          <a:prstGeom prst="rect">
            <a:avLst/>
          </a:prstGeom>
        </p:spPr>
      </p:pic>
      <p:sp>
        <p:nvSpPr>
          <p:cNvPr id="17" name="TextBox 16">
            <a:extLst>
              <a:ext uri="{FF2B5EF4-FFF2-40B4-BE49-F238E27FC236}">
                <a16:creationId xmlns:a16="http://schemas.microsoft.com/office/drawing/2014/main" id="{162C1691-825E-1550-612E-8F3800E52005}"/>
              </a:ext>
            </a:extLst>
          </p:cNvPr>
          <p:cNvSpPr txBox="1"/>
          <p:nvPr/>
        </p:nvSpPr>
        <p:spPr>
          <a:xfrm>
            <a:off x="533787" y="4871848"/>
            <a:ext cx="6916324" cy="1938992"/>
          </a:xfrm>
          <a:prstGeom prst="rect">
            <a:avLst/>
          </a:prstGeom>
          <a:noFill/>
        </p:spPr>
        <p:txBody>
          <a:bodyPr wrap="square">
            <a:spAutoFit/>
          </a:bodyPr>
          <a:lstStyle/>
          <a:p>
            <a:pPr marL="285750" indent="-285750">
              <a:buFont typeface="Arial" panose="020B0604020202020204" pitchFamily="34" charset="0"/>
              <a:buChar char="•"/>
            </a:pPr>
            <a:r>
              <a:rPr lang="en-CA" sz="2400" b="1" dirty="0">
                <a:solidFill>
                  <a:srgbClr val="C00000"/>
                </a:solidFill>
                <a:hlinkClick r:id="rId10">
                  <a:extLst>
                    <a:ext uri="{A12FA001-AC4F-418D-AE19-62706E023703}">
                      <ahyp:hlinkClr xmlns:ahyp="http://schemas.microsoft.com/office/drawing/2018/hyperlinkcolor" val="tx"/>
                    </a:ext>
                  </a:extLst>
                </a:hlinkClick>
              </a:rPr>
              <a:t>F10 Spray antiseptique pour plaies </a:t>
            </a:r>
            <a:r>
              <a:rPr lang="en-CA" sz="2400" dirty="0"/>
              <a:t>avec insecticide (solution topique à base de chlorure de benzalkonium, de polyhexanide et de cyperméthrine) pour la prévention et le traitement du syndrome de la tique du nord (NWS)</a:t>
            </a:r>
          </a:p>
        </p:txBody>
      </p:sp>
      <p:pic>
        <p:nvPicPr>
          <p:cNvPr id="19" name="Picture 18">
            <a:extLst>
              <a:ext uri="{FF2B5EF4-FFF2-40B4-BE49-F238E27FC236}">
                <a16:creationId xmlns:a16="http://schemas.microsoft.com/office/drawing/2014/main" id="{990067FA-2F08-3DBC-5A9A-7B3669534896}"/>
              </a:ext>
            </a:extLst>
          </p:cNvPr>
          <p:cNvPicPr>
            <a:picLocks noChangeAspect="1"/>
          </p:cNvPicPr>
          <p:nvPr/>
        </p:nvPicPr>
        <p:blipFill>
          <a:blip r:embed="rId11"/>
          <a:stretch>
            <a:fillRect/>
          </a:stretch>
        </p:blipFill>
        <p:spPr>
          <a:xfrm>
            <a:off x="7341259" y="4522697"/>
            <a:ext cx="1991677" cy="2198783"/>
          </a:xfrm>
          <a:prstGeom prst="rect">
            <a:avLst/>
          </a:prstGeom>
        </p:spPr>
      </p:pic>
    </p:spTree>
    <p:extLst>
      <p:ext uri="{BB962C8B-B14F-4D97-AF65-F5344CB8AC3E}">
        <p14:creationId xmlns:p14="http://schemas.microsoft.com/office/powerpoint/2010/main" val="8317368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3B97742C-CCB5-7249-19B9-8B7C3B2B827F}"/>
              </a:ext>
            </a:extLst>
          </p:cNvPr>
          <p:cNvSpPr txBox="1">
            <a:spLocks noGrp="1"/>
          </p:cNvSpPr>
          <p:nvPr>
            <p:ph type="title"/>
          </p:nvPr>
        </p:nvSpPr>
        <p:spPr>
          <a:xfrm>
            <a:off x="130173" y="-182559"/>
            <a:ext cx="10515600" cy="1042992"/>
          </a:xfrm>
        </p:spPr>
        <p:txBody>
          <a:bodyPr/>
          <a:lstStyle/>
          <a:p>
            <a:pPr lvl="0"/>
            <a:r>
              <a:rPr lang="en-US" sz="3200"/>
              <a:t>Le virus de la fièvre catarrhale ovine en Europe</a:t>
            </a:r>
            <a:endParaRPr lang="en-CA" sz="3200"/>
          </a:p>
        </p:txBody>
      </p:sp>
      <p:sp>
        <p:nvSpPr>
          <p:cNvPr id="3" name="Content Placeholder 9">
            <a:extLst>
              <a:ext uri="{FF2B5EF4-FFF2-40B4-BE49-F238E27FC236}">
                <a16:creationId xmlns:a16="http://schemas.microsoft.com/office/drawing/2014/main" id="{DC9ECEF3-5DA5-D09E-A607-6B538B31D28C}"/>
              </a:ext>
            </a:extLst>
          </p:cNvPr>
          <p:cNvSpPr txBox="1">
            <a:spLocks noGrp="1"/>
          </p:cNvSpPr>
          <p:nvPr>
            <p:ph idx="1"/>
          </p:nvPr>
        </p:nvSpPr>
        <p:spPr>
          <a:xfrm>
            <a:off x="219071" y="590546"/>
            <a:ext cx="8121645" cy="5676896"/>
          </a:xfrm>
        </p:spPr>
        <p:txBody>
          <a:bodyPr/>
          <a:lstStyle/>
          <a:p>
            <a:pPr lvl="0"/>
            <a:endParaRPr lang="en-CA"/>
          </a:p>
          <a:p>
            <a:pPr lvl="1"/>
            <a:endParaRPr lang="en-CA"/>
          </a:p>
        </p:txBody>
      </p:sp>
      <p:sp>
        <p:nvSpPr>
          <p:cNvPr id="4" name="TextBox 7">
            <a:extLst>
              <a:ext uri="{FF2B5EF4-FFF2-40B4-BE49-F238E27FC236}">
                <a16:creationId xmlns:a16="http://schemas.microsoft.com/office/drawing/2014/main" id="{4D06F113-68A9-D32E-3CBD-C875DF5632F2}"/>
              </a:ext>
            </a:extLst>
          </p:cNvPr>
          <p:cNvSpPr txBox="1"/>
          <p:nvPr/>
        </p:nvSpPr>
        <p:spPr>
          <a:xfrm>
            <a:off x="321932" y="5627683"/>
            <a:ext cx="6310310" cy="369883"/>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0070C0"/>
                </a:solidFill>
                <a:uFillTx/>
                <a:latin typeface="Calibri" pitchFamily="34"/>
                <a:hlinkClick r:id="rId3">
                  <a:extLst>
                    <a:ext uri="{A12FA001-AC4F-418D-AE19-62706E023703}">
                      <ahyp:hlinkClr xmlns:ahyp="http://schemas.microsoft.com/office/drawing/2018/hyperlinkcolor" val="tx"/>
                    </a:ext>
                  </a:extLst>
                </a:hlinkClick>
              </a:rPr>
              <a:t>Empres-Plus</a:t>
            </a:r>
            <a:endParaRPr lang="en-CA" sz="1800" b="0" i="0" u="none" strike="noStrike" kern="1200" cap="none" spc="0" baseline="0">
              <a:solidFill>
                <a:srgbClr val="0070C0"/>
              </a:solidFill>
              <a:uFillTx/>
              <a:latin typeface="Calibri" pitchFamily="34"/>
            </a:endParaRPr>
          </a:p>
        </p:txBody>
      </p:sp>
      <p:sp>
        <p:nvSpPr>
          <p:cNvPr id="5" name="TextBox 16">
            <a:extLst>
              <a:ext uri="{FF2B5EF4-FFF2-40B4-BE49-F238E27FC236}">
                <a16:creationId xmlns:a16="http://schemas.microsoft.com/office/drawing/2014/main" id="{8DF97578-1D9A-C565-13DD-72CB2313E0AC}"/>
              </a:ext>
            </a:extLst>
          </p:cNvPr>
          <p:cNvSpPr txBox="1"/>
          <p:nvPr/>
        </p:nvSpPr>
        <p:spPr>
          <a:xfrm>
            <a:off x="1654286" y="5642030"/>
            <a:ext cx="4093813" cy="369332"/>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CA" sz="1800" b="1" i="0" u="none" strike="noStrike" kern="1200" cap="none" spc="0" baseline="0" dirty="0">
                <a:solidFill>
                  <a:srgbClr val="000000"/>
                </a:solidFill>
                <a:uFillTx/>
                <a:latin typeface="Calibri" pitchFamily="34"/>
              </a:rPr>
              <a:t>Cas de fièvre catarrhale ovine du 1er janvier 2026 au 7 </a:t>
            </a:r>
            <a:r>
              <a:rPr lang="en-CA" b="1" dirty="0">
                <a:solidFill>
                  <a:srgbClr val="000000"/>
                </a:solidFill>
                <a:latin typeface="Calibri" pitchFamily="34"/>
              </a:rPr>
              <a:t>avril</a:t>
            </a:r>
            <a:r>
              <a:rPr lang="en-CA" sz="1800" b="1" i="0" u="none" strike="noStrike" kern="1200" cap="none" spc="0" baseline="0" dirty="0">
                <a:solidFill>
                  <a:srgbClr val="000000"/>
                </a:solidFill>
                <a:uFillTx/>
                <a:latin typeface="Calibri" pitchFamily="34"/>
              </a:rPr>
              <a:t> 2026</a:t>
            </a:r>
          </a:p>
        </p:txBody>
      </p:sp>
      <p:pic>
        <p:nvPicPr>
          <p:cNvPr id="11" name="Picture 10">
            <a:extLst>
              <a:ext uri="{FF2B5EF4-FFF2-40B4-BE49-F238E27FC236}">
                <a16:creationId xmlns:a16="http://schemas.microsoft.com/office/drawing/2014/main" id="{8E208C2E-7243-E3A9-6049-E36139505B1C}"/>
              </a:ext>
            </a:extLst>
          </p:cNvPr>
          <p:cNvPicPr>
            <a:picLocks noChangeAspect="1"/>
          </p:cNvPicPr>
          <p:nvPr/>
        </p:nvPicPr>
        <p:blipFill>
          <a:blip r:embed="rId4"/>
          <a:stretch>
            <a:fillRect/>
          </a:stretch>
        </p:blipFill>
        <p:spPr>
          <a:xfrm>
            <a:off x="422321" y="1187245"/>
            <a:ext cx="11051923" cy="4466342"/>
          </a:xfrm>
          <a:prstGeom prst="rect">
            <a:avLst/>
          </a:prstGeom>
          <a:ln w="19050">
            <a:solidFill>
              <a:schemeClr val="tx1"/>
            </a:solidFill>
          </a:ln>
        </p:spPr>
      </p:pic>
      <p:pic>
        <p:nvPicPr>
          <p:cNvPr id="9" name="Picture 8">
            <a:extLst>
              <a:ext uri="{FF2B5EF4-FFF2-40B4-BE49-F238E27FC236}">
                <a16:creationId xmlns:a16="http://schemas.microsoft.com/office/drawing/2014/main" id="{A7D76188-DE1E-CF53-4A42-C4110A3159BE}"/>
              </a:ext>
            </a:extLst>
          </p:cNvPr>
          <p:cNvPicPr>
            <a:picLocks noChangeAspect="1"/>
          </p:cNvPicPr>
          <p:nvPr/>
        </p:nvPicPr>
        <p:blipFill>
          <a:blip r:embed="rId5"/>
          <a:stretch>
            <a:fillRect/>
          </a:stretch>
        </p:blipFill>
        <p:spPr>
          <a:xfrm>
            <a:off x="7940581" y="3710830"/>
            <a:ext cx="3623621" cy="2555937"/>
          </a:xfrm>
          <a:prstGeom prst="rect">
            <a:avLst/>
          </a:prstGeom>
          <a:ln w="19050">
            <a:solidFill>
              <a:schemeClr val="tx1"/>
            </a:solid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DF058-B1E4-2FE8-CAB9-6865D276EE84}"/>
              </a:ext>
            </a:extLst>
          </p:cNvPr>
          <p:cNvSpPr>
            <a:spLocks noGrp="1"/>
          </p:cNvSpPr>
          <p:nvPr>
            <p:ph type="title"/>
          </p:nvPr>
        </p:nvSpPr>
        <p:spPr>
          <a:xfrm>
            <a:off x="957943" y="593639"/>
            <a:ext cx="8364730" cy="648876"/>
          </a:xfrm>
        </p:spPr>
        <p:txBody>
          <a:bodyPr/>
          <a:lstStyle/>
          <a:p>
            <a:r>
              <a:rPr lang="en-CA" sz="3200" dirty="0"/>
              <a:t>La variole ovine et la variole caprine en Europe</a:t>
            </a:r>
          </a:p>
        </p:txBody>
      </p:sp>
      <p:sp>
        <p:nvSpPr>
          <p:cNvPr id="3" name="Content Placeholder 2">
            <a:extLst>
              <a:ext uri="{FF2B5EF4-FFF2-40B4-BE49-F238E27FC236}">
                <a16:creationId xmlns:a16="http://schemas.microsoft.com/office/drawing/2014/main" id="{428F62BE-F8A8-6B68-4093-1F1751A556A7}"/>
              </a:ext>
            </a:extLst>
          </p:cNvPr>
          <p:cNvSpPr>
            <a:spLocks noGrp="1"/>
          </p:cNvSpPr>
          <p:nvPr>
            <p:ph sz="half" idx="1"/>
          </p:nvPr>
        </p:nvSpPr>
        <p:spPr>
          <a:xfrm>
            <a:off x="136296" y="1799562"/>
            <a:ext cx="3813229" cy="3492558"/>
          </a:xfrm>
        </p:spPr>
        <p:txBody>
          <a:bodyPr/>
          <a:lstStyle/>
          <a:p>
            <a:r>
              <a:rPr lang="en-CA" sz="2200" dirty="0"/>
              <a:t>Le nombre de cas a considérablement diminué cet hiver </a:t>
            </a:r>
            <a:endParaRPr lang="en-CA" sz="2200" dirty="0">
              <a:hlinkClick r:id="rId3"/>
            </a:endParaRPr>
          </a:p>
          <a:p>
            <a:r>
              <a:rPr lang="en-CA" sz="2200" dirty="0">
                <a:hlinkClick r:id="rId3"/>
              </a:rPr>
              <a:t>La Grèce </a:t>
            </a:r>
            <a:r>
              <a:rPr lang="en-CA" sz="2200" dirty="0"/>
              <a:t>continue de signaler des cas de variole du mouton et de la chèvre, 117 depuis le 1er janvier 2026</a:t>
            </a:r>
          </a:p>
          <a:p>
            <a:r>
              <a:rPr lang="en-CA" sz="2200" dirty="0">
                <a:hlinkClick r:id="rId4"/>
              </a:rPr>
              <a:t>La Bulgarie </a:t>
            </a:r>
            <a:r>
              <a:rPr lang="en-CA" sz="2200" dirty="0"/>
              <a:t>a enregistré un cas supplémentaire</a:t>
            </a:r>
          </a:p>
          <a:p>
            <a:r>
              <a:rPr lang="en-CA" sz="2200" dirty="0">
                <a:hlinkClick r:id="rId5"/>
              </a:rPr>
              <a:t>La Macédoine du Nord </a:t>
            </a:r>
            <a:r>
              <a:rPr lang="en-CA" sz="2200" dirty="0"/>
              <a:t>a signalé son premier cas près de la frontière serbe</a:t>
            </a:r>
          </a:p>
        </p:txBody>
      </p:sp>
      <p:sp>
        <p:nvSpPr>
          <p:cNvPr id="5" name="Slide Number Placeholder 4">
            <a:extLst>
              <a:ext uri="{FF2B5EF4-FFF2-40B4-BE49-F238E27FC236}">
                <a16:creationId xmlns:a16="http://schemas.microsoft.com/office/drawing/2014/main" id="{CA976DD8-5094-483B-18FB-5E5EEA729C22}"/>
              </a:ext>
            </a:extLst>
          </p:cNvPr>
          <p:cNvSpPr>
            <a:spLocks noGrp="1"/>
          </p:cNvSpPr>
          <p:nvPr>
            <p:ph type="sldNum" sz="quarter" idx="10"/>
          </p:nvPr>
        </p:nvSpPr>
        <p:spPr/>
        <p:txBody>
          <a:bodyPr/>
          <a:lstStyle/>
          <a:p>
            <a:pPr>
              <a:defRPr/>
            </a:pPr>
            <a:fld id="{222C2B47-41F2-42A5-AA41-34CCD9669551}" type="slidenum">
              <a:rPr lang="en-US" smtClean="0"/>
              <a:t>6</a:t>
            </a:fld>
            <a:endParaRPr lang="en-US"/>
          </a:p>
        </p:txBody>
      </p:sp>
      <p:pic>
        <p:nvPicPr>
          <p:cNvPr id="9" name="Picture 8">
            <a:extLst>
              <a:ext uri="{FF2B5EF4-FFF2-40B4-BE49-F238E27FC236}">
                <a16:creationId xmlns:a16="http://schemas.microsoft.com/office/drawing/2014/main" id="{02210573-2C8A-B74A-0BB5-357FF0A15678}"/>
              </a:ext>
            </a:extLst>
          </p:cNvPr>
          <p:cNvPicPr>
            <a:picLocks noChangeAspect="1"/>
          </p:cNvPicPr>
          <p:nvPr/>
        </p:nvPicPr>
        <p:blipFill>
          <a:blip r:embed="rId6"/>
          <a:stretch>
            <a:fillRect/>
          </a:stretch>
        </p:blipFill>
        <p:spPr>
          <a:xfrm>
            <a:off x="3949525" y="1441899"/>
            <a:ext cx="8035033" cy="491445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721830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B3107-9038-4232-F7A5-CFBF09709055}"/>
              </a:ext>
            </a:extLst>
          </p:cNvPr>
          <p:cNvSpPr>
            <a:spLocks noGrp="1"/>
          </p:cNvSpPr>
          <p:nvPr>
            <p:ph type="title"/>
          </p:nvPr>
        </p:nvSpPr>
        <p:spPr>
          <a:xfrm>
            <a:off x="0" y="-296350"/>
            <a:ext cx="5555226" cy="1325563"/>
          </a:xfrm>
        </p:spPr>
        <p:txBody>
          <a:bodyPr/>
          <a:lstStyle/>
          <a:p>
            <a:r>
              <a:rPr lang="en-CA" sz="3600" dirty="0"/>
              <a:t>Peste des petits ruminants</a:t>
            </a:r>
          </a:p>
        </p:txBody>
      </p:sp>
      <p:sp>
        <p:nvSpPr>
          <p:cNvPr id="3" name="Content Placeholder 2">
            <a:extLst>
              <a:ext uri="{FF2B5EF4-FFF2-40B4-BE49-F238E27FC236}">
                <a16:creationId xmlns:a16="http://schemas.microsoft.com/office/drawing/2014/main" id="{3EEC6567-2B28-D9C2-0B5D-B1F0D5838161}"/>
              </a:ext>
            </a:extLst>
          </p:cNvPr>
          <p:cNvSpPr>
            <a:spLocks noGrp="1"/>
          </p:cNvSpPr>
          <p:nvPr>
            <p:ph sz="half" idx="1"/>
          </p:nvPr>
        </p:nvSpPr>
        <p:spPr>
          <a:xfrm>
            <a:off x="186812" y="621506"/>
            <a:ext cx="5642487" cy="3043031"/>
          </a:xfrm>
        </p:spPr>
        <p:txBody>
          <a:bodyPr/>
          <a:lstStyle/>
          <a:p>
            <a:r>
              <a:rPr lang="en-CA" dirty="0">
                <a:hlinkClick r:id="rId3"/>
              </a:rPr>
              <a:t>La Croatie </a:t>
            </a:r>
            <a:r>
              <a:rPr lang="en-CA" dirty="0"/>
              <a:t>a signalé ses premiers cas de PPR </a:t>
            </a:r>
          </a:p>
          <a:p>
            <a:pPr lvl="1"/>
            <a:r>
              <a:rPr lang="en-CA" i="1" dirty="0"/>
              <a:t>« Les informations recueillies à ce jour concernant des activités illégales indiquent une voie possible par laquelle le virus aurait pu pénétrer dans l'établissement »</a:t>
            </a:r>
          </a:p>
          <a:p>
            <a:r>
              <a:rPr lang="en-CA" dirty="0"/>
              <a:t>La Roumanie et la Grèce sont toujours touchées</a:t>
            </a:r>
            <a:endParaRPr lang="en-CA" dirty="0">
              <a:hlinkClick r:id="rId3"/>
            </a:endParaRPr>
          </a:p>
          <a:p>
            <a:pPr lvl="1"/>
            <a:endParaRPr lang="en-CA" i="1" dirty="0"/>
          </a:p>
        </p:txBody>
      </p:sp>
      <p:sp>
        <p:nvSpPr>
          <p:cNvPr id="18" name="Content Placeholder 17">
            <a:extLst>
              <a:ext uri="{FF2B5EF4-FFF2-40B4-BE49-F238E27FC236}">
                <a16:creationId xmlns:a16="http://schemas.microsoft.com/office/drawing/2014/main" id="{17D84FEC-88B0-7612-9F78-89B47CF8BFE6}"/>
              </a:ext>
            </a:extLst>
          </p:cNvPr>
          <p:cNvSpPr>
            <a:spLocks noGrp="1"/>
          </p:cNvSpPr>
          <p:nvPr>
            <p:ph sz="half" idx="2"/>
          </p:nvPr>
        </p:nvSpPr>
        <p:spPr>
          <a:xfrm>
            <a:off x="6172200" y="146980"/>
            <a:ext cx="5181600" cy="4351338"/>
          </a:xfrm>
        </p:spPr>
        <p:txBody>
          <a:bodyPr/>
          <a:lstStyle/>
          <a:p>
            <a:r>
              <a:rPr lang="en-CA" dirty="0">
                <a:hlinkClick r:id="rId4"/>
              </a:rPr>
              <a:t>WAHIS </a:t>
            </a:r>
            <a:r>
              <a:rPr lang="en-CA" dirty="0"/>
              <a:t>Vietnam</a:t>
            </a:r>
            <a:endParaRPr lang="en-CA" i="1" dirty="0"/>
          </a:p>
          <a:p>
            <a:pPr lvl="1"/>
            <a:r>
              <a:rPr lang="en-CA" sz="2000" i="1" dirty="0"/>
              <a:t>Les premiers cas ont été signalés au Vietnam, mais le pays est entouré de pays sans statut sanitaire officiel</a:t>
            </a:r>
            <a:endParaRPr lang="en-CA" sz="2000" dirty="0">
              <a:ea typeface="Calibri"/>
              <a:cs typeface="Calibri"/>
            </a:endParaRPr>
          </a:p>
          <a:p>
            <a:endParaRPr lang="en-CA" dirty="0"/>
          </a:p>
        </p:txBody>
      </p:sp>
      <p:sp>
        <p:nvSpPr>
          <p:cNvPr id="5" name="Slide Number Placeholder 4">
            <a:extLst>
              <a:ext uri="{FF2B5EF4-FFF2-40B4-BE49-F238E27FC236}">
                <a16:creationId xmlns:a16="http://schemas.microsoft.com/office/drawing/2014/main" id="{0D0ED962-9E03-A4EA-7025-A825AD3BB4FA}"/>
              </a:ext>
            </a:extLst>
          </p:cNvPr>
          <p:cNvSpPr>
            <a:spLocks noGrp="1"/>
          </p:cNvSpPr>
          <p:nvPr>
            <p:ph type="sldNum" sz="quarter" idx="10"/>
          </p:nvPr>
        </p:nvSpPr>
        <p:spPr/>
        <p:txBody>
          <a:bodyPr/>
          <a:lstStyle/>
          <a:p>
            <a:pPr>
              <a:defRPr/>
            </a:pPr>
            <a:fld id="{222C2B47-41F2-42A5-AA41-34CCD9669551}" type="slidenum">
              <a:rPr lang="en-US" smtClean="0"/>
              <a:t>7</a:t>
            </a:fld>
            <a:endParaRPr lang="en-US"/>
          </a:p>
        </p:txBody>
      </p:sp>
      <p:pic>
        <p:nvPicPr>
          <p:cNvPr id="15" name="Picture 14">
            <a:extLst>
              <a:ext uri="{FF2B5EF4-FFF2-40B4-BE49-F238E27FC236}">
                <a16:creationId xmlns:a16="http://schemas.microsoft.com/office/drawing/2014/main" id="{DE8D8639-FCA8-D94F-EF8B-789CCB3579C1}"/>
              </a:ext>
            </a:extLst>
          </p:cNvPr>
          <p:cNvPicPr>
            <a:picLocks noChangeAspect="1"/>
          </p:cNvPicPr>
          <p:nvPr/>
        </p:nvPicPr>
        <p:blipFill>
          <a:blip r:embed="rId5"/>
          <a:stretch>
            <a:fillRect/>
          </a:stretch>
        </p:blipFill>
        <p:spPr>
          <a:xfrm>
            <a:off x="1016000" y="4129013"/>
            <a:ext cx="3902074" cy="2560369"/>
          </a:xfrm>
          <a:prstGeom prst="rect">
            <a:avLst/>
          </a:prstGeom>
          <a:ln>
            <a:solidFill>
              <a:schemeClr val="tx1"/>
            </a:solidFill>
          </a:ln>
          <a:effectLst>
            <a:outerShdw blurRad="292100" dist="139700" dir="2700000" algn="tl" rotWithShape="0">
              <a:srgbClr val="333333">
                <a:alpha val="65000"/>
              </a:srgbClr>
            </a:outerShdw>
          </a:effectLst>
        </p:spPr>
      </p:pic>
      <p:pic>
        <p:nvPicPr>
          <p:cNvPr id="17" name="Picture 16">
            <a:extLst>
              <a:ext uri="{FF2B5EF4-FFF2-40B4-BE49-F238E27FC236}">
                <a16:creationId xmlns:a16="http://schemas.microsoft.com/office/drawing/2014/main" id="{E488A3E0-2431-9FAE-9014-4AE7BF03B8D8}"/>
              </a:ext>
            </a:extLst>
          </p:cNvPr>
          <p:cNvPicPr>
            <a:picLocks noChangeAspect="1"/>
          </p:cNvPicPr>
          <p:nvPr/>
        </p:nvPicPr>
        <p:blipFill>
          <a:blip r:embed="rId6"/>
          <a:stretch>
            <a:fillRect/>
          </a:stretch>
        </p:blipFill>
        <p:spPr>
          <a:xfrm>
            <a:off x="6904585" y="1798814"/>
            <a:ext cx="3812080" cy="4890568"/>
          </a:xfrm>
          <a:prstGeom prst="rect">
            <a:avLst/>
          </a:prstGeom>
          <a:ln>
            <a:solidFill>
              <a:schemeClr val="tx1"/>
            </a:solidFill>
          </a:ln>
          <a:effectLst>
            <a:outerShdw blurRad="292100" dist="139700" dir="2700000" algn="tl" rotWithShape="0">
              <a:srgbClr val="333333">
                <a:alpha val="65000"/>
              </a:srgbClr>
            </a:outerShdw>
          </a:effectLst>
        </p:spPr>
      </p:pic>
      <p:sp>
        <p:nvSpPr>
          <p:cNvPr id="20" name="TextBox 19">
            <a:extLst>
              <a:ext uri="{FF2B5EF4-FFF2-40B4-BE49-F238E27FC236}">
                <a16:creationId xmlns:a16="http://schemas.microsoft.com/office/drawing/2014/main" id="{322D8D58-07C2-D765-4E5B-5123CCE80F8C}"/>
              </a:ext>
            </a:extLst>
          </p:cNvPr>
          <p:cNvSpPr txBox="1"/>
          <p:nvPr/>
        </p:nvSpPr>
        <p:spPr>
          <a:xfrm>
            <a:off x="7031681" y="6015692"/>
            <a:ext cx="3014812" cy="523220"/>
          </a:xfrm>
          <a:prstGeom prst="rect">
            <a:avLst/>
          </a:prstGeom>
          <a:noFill/>
        </p:spPr>
        <p:txBody>
          <a:bodyPr wrap="square">
            <a:spAutoFit/>
          </a:bodyPr>
          <a:lstStyle/>
          <a:p>
            <a:r>
              <a:rPr lang="en-CA" sz="1400" dirty="0">
                <a:hlinkClick r:id="rId7"/>
              </a:rPr>
              <a:t>Peste des petits ruminants - OIE - Organisation mondiale de la santé animale</a:t>
            </a:r>
            <a:endParaRPr lang="en-CA" sz="1400" dirty="0"/>
          </a:p>
        </p:txBody>
      </p:sp>
      <p:sp>
        <p:nvSpPr>
          <p:cNvPr id="4" name="Arrow: Right 3">
            <a:extLst>
              <a:ext uri="{FF2B5EF4-FFF2-40B4-BE49-F238E27FC236}">
                <a16:creationId xmlns:a16="http://schemas.microsoft.com/office/drawing/2014/main" id="{9CDAAB8D-4804-80CE-C0B4-2E15820BD18D}"/>
              </a:ext>
            </a:extLst>
          </p:cNvPr>
          <p:cNvSpPr/>
          <p:nvPr/>
        </p:nvSpPr>
        <p:spPr>
          <a:xfrm rot="12056874">
            <a:off x="7748939" y="3599951"/>
            <a:ext cx="410135" cy="235875"/>
          </a:xfrm>
          <a:prstGeom prst="rightArrow">
            <a:avLst/>
          </a:prstGeom>
          <a:solidFill>
            <a:srgbClr val="FF66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3570192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BA0DD-8ABC-9BB3-67EA-F7C3217CDBC2}"/>
              </a:ext>
            </a:extLst>
          </p:cNvPr>
          <p:cNvSpPr>
            <a:spLocks noGrp="1"/>
          </p:cNvSpPr>
          <p:nvPr>
            <p:ph type="title"/>
          </p:nvPr>
        </p:nvSpPr>
        <p:spPr>
          <a:xfrm>
            <a:off x="838200" y="365126"/>
            <a:ext cx="10515600" cy="624338"/>
          </a:xfrm>
        </p:spPr>
        <p:txBody>
          <a:bodyPr/>
          <a:lstStyle/>
          <a:p>
            <a:r>
              <a:rPr lang="en-CA" dirty="0"/>
              <a:t>Peste des petits ruminants</a:t>
            </a:r>
          </a:p>
        </p:txBody>
      </p:sp>
      <p:sp>
        <p:nvSpPr>
          <p:cNvPr id="3" name="Content Placeholder 2">
            <a:extLst>
              <a:ext uri="{FF2B5EF4-FFF2-40B4-BE49-F238E27FC236}">
                <a16:creationId xmlns:a16="http://schemas.microsoft.com/office/drawing/2014/main" id="{5FBA7422-3650-895E-F1B2-628CFFA242F5}"/>
              </a:ext>
            </a:extLst>
          </p:cNvPr>
          <p:cNvSpPr>
            <a:spLocks noGrp="1"/>
          </p:cNvSpPr>
          <p:nvPr>
            <p:ph type="body" sz="quarter" idx="13"/>
          </p:nvPr>
        </p:nvSpPr>
        <p:spPr>
          <a:xfrm>
            <a:off x="238836" y="1320420"/>
            <a:ext cx="6503049" cy="4014788"/>
          </a:xfrm>
        </p:spPr>
        <p:txBody>
          <a:bodyPr/>
          <a:lstStyle/>
          <a:p>
            <a:r>
              <a:rPr lang="en-CA" dirty="0"/>
              <a:t>Deux nouveaux </a:t>
            </a:r>
            <a:r>
              <a:rPr lang="en-CA" dirty="0" err="1"/>
              <a:t>cas</a:t>
            </a:r>
            <a:r>
              <a:rPr lang="en-CA" dirty="0"/>
              <a:t> </a:t>
            </a:r>
            <a:r>
              <a:rPr lang="en-CA" dirty="0" err="1"/>
              <a:t>en</a:t>
            </a:r>
            <a:r>
              <a:rPr lang="en-CA" dirty="0"/>
              <a:t> Europe </a:t>
            </a:r>
            <a:r>
              <a:rPr lang="en-CA" dirty="0" err="1"/>
              <a:t>depuis</a:t>
            </a:r>
            <a:r>
              <a:rPr lang="en-CA" dirty="0"/>
              <a:t> le 1er </a:t>
            </a:r>
            <a:r>
              <a:rPr lang="en-CA" dirty="0" err="1"/>
              <a:t>janvier</a:t>
            </a:r>
            <a:endParaRPr lang="en-CA" baseline="30000" dirty="0" err="1">
              <a:ea typeface="Calibri"/>
              <a:cs typeface="Calibri"/>
            </a:endParaRPr>
          </a:p>
          <a:p>
            <a:pPr lvl="1"/>
            <a:r>
              <a:rPr lang="en-CA" dirty="0" err="1"/>
              <a:t>Croatie</a:t>
            </a:r>
            <a:r>
              <a:rPr lang="en-CA" dirty="0"/>
              <a:t> (1)</a:t>
            </a:r>
          </a:p>
          <a:p>
            <a:pPr lvl="1"/>
            <a:r>
              <a:rPr lang="en-CA" dirty="0"/>
              <a:t>Albanie (1)</a:t>
            </a:r>
          </a:p>
          <a:p>
            <a:endParaRPr lang="en-CA" dirty="0"/>
          </a:p>
          <a:p>
            <a:r>
              <a:rPr lang="en-CA" dirty="0"/>
              <a:t>Situation </a:t>
            </a:r>
            <a:r>
              <a:rPr lang="en-CA" dirty="0" err="1"/>
              <a:t>mondiale</a:t>
            </a:r>
            <a:endParaRPr lang="en-CA" dirty="0">
              <a:ea typeface="Calibri"/>
              <a:cs typeface="Calibri"/>
            </a:endParaRPr>
          </a:p>
          <a:p>
            <a:pPr lvl="1"/>
            <a:r>
              <a:rPr lang="en-CA" dirty="0"/>
              <a:t>Afrique – </a:t>
            </a:r>
            <a:r>
              <a:rPr lang="en-CA" dirty="0" err="1"/>
              <a:t>endémique</a:t>
            </a:r>
            <a:endParaRPr lang="en-CA" dirty="0">
              <a:ea typeface="Calibri"/>
              <a:cs typeface="Calibri"/>
            </a:endParaRPr>
          </a:p>
          <a:p>
            <a:pPr lvl="1"/>
            <a:r>
              <a:rPr lang="en-CA" dirty="0"/>
              <a:t>Moyen-Orient – </a:t>
            </a:r>
            <a:r>
              <a:rPr lang="en-CA" dirty="0" err="1"/>
              <a:t>endémique</a:t>
            </a:r>
            <a:endParaRPr lang="en-CA" dirty="0">
              <a:ea typeface="Calibri"/>
              <a:cs typeface="Calibri"/>
            </a:endParaRPr>
          </a:p>
          <a:p>
            <a:pPr lvl="1"/>
            <a:r>
              <a:rPr lang="en-CA" dirty="0">
                <a:hlinkClick r:id="rId2"/>
              </a:rPr>
              <a:t>Asie </a:t>
            </a:r>
            <a:r>
              <a:rPr lang="en-CA" dirty="0"/>
              <a:t>– </a:t>
            </a:r>
            <a:r>
              <a:rPr lang="en-CA" dirty="0" err="1"/>
              <a:t>endémique</a:t>
            </a:r>
            <a:r>
              <a:rPr lang="en-CA" dirty="0"/>
              <a:t> dans de </a:t>
            </a:r>
            <a:r>
              <a:rPr lang="en-CA" dirty="0" err="1"/>
              <a:t>vastes</a:t>
            </a:r>
            <a:r>
              <a:rPr lang="en-CA" dirty="0"/>
              <a:t> </a:t>
            </a:r>
            <a:r>
              <a:rPr lang="en-CA" dirty="0" err="1"/>
              <a:t>régions</a:t>
            </a:r>
            <a:endParaRPr lang="en-CA" dirty="0">
              <a:ea typeface="Calibri"/>
              <a:cs typeface="Calibri"/>
            </a:endParaRPr>
          </a:p>
          <a:p>
            <a:pPr marL="457200" lvl="1" indent="0">
              <a:buNone/>
            </a:pPr>
            <a:endParaRPr lang="en-CA" dirty="0"/>
          </a:p>
          <a:p>
            <a:r>
              <a:rPr lang="en-CA" dirty="0" err="1">
                <a:hlinkClick r:id="rId3"/>
              </a:rPr>
              <a:t>Stratégie</a:t>
            </a:r>
            <a:r>
              <a:rPr lang="en-CA" dirty="0">
                <a:hlinkClick r:id="rId3"/>
              </a:rPr>
              <a:t> de </a:t>
            </a:r>
            <a:r>
              <a:rPr lang="en-CA" dirty="0" err="1">
                <a:hlinkClick r:id="rId3"/>
              </a:rPr>
              <a:t>lutte</a:t>
            </a:r>
            <a:r>
              <a:rPr lang="en-CA" dirty="0">
                <a:hlinkClick r:id="rId3"/>
              </a:rPr>
              <a:t> et </a:t>
            </a:r>
            <a:r>
              <a:rPr lang="en-CA" dirty="0" err="1">
                <a:hlinkClick r:id="rId3"/>
              </a:rPr>
              <a:t>d'éradication</a:t>
            </a:r>
            <a:r>
              <a:rPr lang="en-CA" dirty="0">
                <a:hlinkClick r:id="rId3"/>
              </a:rPr>
              <a:t> de </a:t>
            </a:r>
            <a:r>
              <a:rPr lang="en-CA" dirty="0" err="1">
                <a:hlinkClick r:id="rId3"/>
              </a:rPr>
              <a:t>l'OIE</a:t>
            </a:r>
            <a:endParaRPr lang="en-CA" dirty="0" err="1"/>
          </a:p>
        </p:txBody>
      </p:sp>
      <p:pic>
        <p:nvPicPr>
          <p:cNvPr id="7" name="Content Placeholder 6">
            <a:extLst>
              <a:ext uri="{FF2B5EF4-FFF2-40B4-BE49-F238E27FC236}">
                <a16:creationId xmlns:a16="http://schemas.microsoft.com/office/drawing/2014/main" id="{0231F1D2-B215-05B7-00AA-88BB06FA9B11}"/>
              </a:ext>
            </a:extLst>
          </p:cNvPr>
          <p:cNvPicPr>
            <a:picLocks noGrp="1" noChangeAspect="1"/>
          </p:cNvPicPr>
          <p:nvPr>
            <p:ph type="pic" sz="quarter" idx="14"/>
          </p:nvPr>
        </p:nvPicPr>
        <p:blipFill>
          <a:blip r:embed="rId4"/>
          <a:srcRect l="7296" r="7296"/>
          <a:stretch/>
        </p:blipFill>
        <p:spPr bwMode="auto">
          <a:xfrm>
            <a:off x="6741885" y="1418759"/>
            <a:ext cx="5334854" cy="411882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98B51A8-2FD9-EC0E-C68A-45EF1ED60D6C}"/>
              </a:ext>
            </a:extLst>
          </p:cNvPr>
          <p:cNvSpPr>
            <a:spLocks noGrp="1"/>
          </p:cNvSpPr>
          <p:nvPr>
            <p:ph type="sldNum" sz="quarter" idx="15"/>
          </p:nvPr>
        </p:nvSpPr>
        <p:spPr/>
        <p:txBody>
          <a:bodyPr/>
          <a:lstStyle/>
          <a:p>
            <a:pPr>
              <a:defRPr/>
            </a:pPr>
            <a:fld id="{222C2B47-41F2-42A5-AA41-34CCD9669551}" type="slidenum">
              <a:rPr lang="en-US" smtClean="0"/>
              <a:t>8</a:t>
            </a:fld>
            <a:endParaRPr lang="en-US"/>
          </a:p>
        </p:txBody>
      </p:sp>
    </p:spTree>
    <p:extLst>
      <p:ext uri="{BB962C8B-B14F-4D97-AF65-F5344CB8AC3E}">
        <p14:creationId xmlns:p14="http://schemas.microsoft.com/office/powerpoint/2010/main" val="16163784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3">
            <a:extLst>
              <a:ext uri="{FF2B5EF4-FFF2-40B4-BE49-F238E27FC236}">
                <a16:creationId xmlns:a16="http://schemas.microsoft.com/office/drawing/2014/main" id="{DFDC74C7-BA6C-0832-CC42-4EED41CFA2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463" y="828675"/>
            <a:ext cx="10880725" cy="589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E0C86A04-AC24-9B4C-EAAA-5F3E13D620B9}"/>
              </a:ext>
            </a:extLst>
          </p:cNvPr>
          <p:cNvSpPr>
            <a:spLocks noGrp="1"/>
          </p:cNvSpPr>
          <p:nvPr>
            <p:ph type="title"/>
          </p:nvPr>
        </p:nvSpPr>
        <p:spPr>
          <a:xfrm>
            <a:off x="838200" y="66675"/>
            <a:ext cx="10515600" cy="820738"/>
          </a:xfrm>
        </p:spPr>
        <p:txBody>
          <a:bodyPr/>
          <a:lstStyle/>
          <a:p>
            <a:pPr>
              <a:defRPr/>
            </a:pPr>
            <a:r>
              <a:rPr lang="en-CA" dirty="0"/>
              <a:t>Fièvre aphteuse – Évolution du risque</a:t>
            </a:r>
          </a:p>
        </p:txBody>
      </p:sp>
      <p:sp>
        <p:nvSpPr>
          <p:cNvPr id="36868" name="Slide Number Placeholder 4">
            <a:extLst>
              <a:ext uri="{FF2B5EF4-FFF2-40B4-BE49-F238E27FC236}">
                <a16:creationId xmlns:a16="http://schemas.microsoft.com/office/drawing/2014/main" id="{A611595E-82A1-CBF3-047B-7AFAAF76874E}"/>
              </a:ext>
            </a:extLst>
          </p:cNvPr>
          <p:cNvSpPr>
            <a:spLocks noGrp="1" noChangeArrowheads="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0A85E063-FF15-4971-93B0-82717F33C883}" type="slidenum">
              <a:rPr lang="en-US" altLang="en-US" sz="1200" smtClean="0">
                <a:solidFill>
                  <a:srgbClr val="898989"/>
                </a:solidFill>
              </a:rPr>
              <a:t>9</a:t>
            </a:fld>
            <a:endParaRPr lang="en-US" altLang="en-US" sz="1200">
              <a:solidFill>
                <a:srgbClr val="898989"/>
              </a:solidFill>
            </a:endParaRPr>
          </a:p>
        </p:txBody>
      </p:sp>
      <p:sp>
        <p:nvSpPr>
          <p:cNvPr id="14" name="Rectangle 13">
            <a:extLst>
              <a:ext uri="{FF2B5EF4-FFF2-40B4-BE49-F238E27FC236}">
                <a16:creationId xmlns:a16="http://schemas.microsoft.com/office/drawing/2014/main" id="{17E29FBB-0915-3713-0F80-B47234614D7D}"/>
              </a:ext>
            </a:extLst>
          </p:cNvPr>
          <p:cNvSpPr/>
          <p:nvPr/>
        </p:nvSpPr>
        <p:spPr>
          <a:xfrm>
            <a:off x="5029200" y="2816225"/>
            <a:ext cx="1000125" cy="2960688"/>
          </a:xfrm>
          <a:prstGeom prst="rect">
            <a:avLst/>
          </a:prstGeom>
          <a:noFill/>
          <a:ln w="3810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36870" name="Rectangle 14">
            <a:extLst>
              <a:ext uri="{FF2B5EF4-FFF2-40B4-BE49-F238E27FC236}">
                <a16:creationId xmlns:a16="http://schemas.microsoft.com/office/drawing/2014/main" id="{386A4517-19E7-21C1-6AF2-670F4382A0AB}"/>
              </a:ext>
            </a:extLst>
          </p:cNvPr>
          <p:cNvSpPr>
            <a:spLocks noChangeArrowheads="1"/>
          </p:cNvSpPr>
          <p:nvPr/>
        </p:nvSpPr>
        <p:spPr bwMode="auto">
          <a:xfrm>
            <a:off x="8001000" y="2792413"/>
            <a:ext cx="601663" cy="2960687"/>
          </a:xfrm>
          <a:prstGeom prst="rect">
            <a:avLst/>
          </a:prstGeom>
          <a:noFill/>
          <a:ln w="38100" algn="ctr">
            <a:solidFill>
              <a:srgbClr val="7030A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p>
        </p:txBody>
      </p:sp>
      <p:sp>
        <p:nvSpPr>
          <p:cNvPr id="36871" name="Text Box 4">
            <a:extLst>
              <a:ext uri="{FF2B5EF4-FFF2-40B4-BE49-F238E27FC236}">
                <a16:creationId xmlns:a16="http://schemas.microsoft.com/office/drawing/2014/main" id="{59194651-4DB9-52CB-E5E5-30C77DBA858B}"/>
              </a:ext>
            </a:extLst>
          </p:cNvPr>
          <p:cNvSpPr txBox="1">
            <a:spLocks noChangeArrowheads="1"/>
          </p:cNvSpPr>
          <p:nvPr/>
        </p:nvSpPr>
        <p:spPr bwMode="auto">
          <a:xfrm>
            <a:off x="6965950" y="2262188"/>
            <a:ext cx="1090613"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CA" altLang="en-US" sz="1100">
              <a:ea typeface="Calibri" panose="020F0502020204030204" pitchFamily="34" charset="0"/>
              <a:cs typeface="Times New Roman" panose="02020603050405020304" pitchFamily="18" charset="0"/>
            </a:endParaRPr>
          </a:p>
          <a:p>
            <a:pPr>
              <a:lnSpc>
                <a:spcPct val="100000"/>
              </a:lnSpc>
              <a:spcBef>
                <a:spcPct val="0"/>
              </a:spcBef>
              <a:buFontTx/>
              <a:buNone/>
            </a:pPr>
            <a:r>
              <a:rPr lang="en-CA" altLang="en-US" sz="1600" b="1">
                <a:ea typeface="Calibri" panose="020F0502020204030204" pitchFamily="34" charset="0"/>
                <a:cs typeface="Times New Roman" panose="02020603050405020304" pitchFamily="18" charset="0"/>
              </a:rPr>
              <a:t>Indonésie</a:t>
            </a:r>
            <a:endParaRPr lang="en-CA" altLang="en-US" sz="1600" b="1">
              <a:latin typeface="Arial" panose="020B0604020202020204" pitchFamily="34" charset="0"/>
              <a:ea typeface="Calibri" panose="020F0502020204030204" pitchFamily="34" charset="0"/>
              <a:cs typeface="Times New Roman" panose="02020603050405020304" pitchFamily="18" charset="0"/>
            </a:endParaRPr>
          </a:p>
        </p:txBody>
      </p:sp>
      <p:sp>
        <p:nvSpPr>
          <p:cNvPr id="36872" name="Text Box 3">
            <a:extLst>
              <a:ext uri="{FF2B5EF4-FFF2-40B4-BE49-F238E27FC236}">
                <a16:creationId xmlns:a16="http://schemas.microsoft.com/office/drawing/2014/main" id="{EEDD610B-1A6A-465F-C692-6A8A4E3D24FD}"/>
              </a:ext>
            </a:extLst>
          </p:cNvPr>
          <p:cNvSpPr txBox="1">
            <a:spLocks noChangeArrowheads="1"/>
          </p:cNvSpPr>
          <p:nvPr/>
        </p:nvSpPr>
        <p:spPr bwMode="auto">
          <a:xfrm>
            <a:off x="5197475" y="2217738"/>
            <a:ext cx="1123950"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CA" altLang="en-US" sz="1600" b="1">
              <a:ea typeface="Calibri" panose="020F0502020204030204" pitchFamily="34" charset="0"/>
              <a:cs typeface="Times New Roman" panose="02020603050405020304" pitchFamily="18" charset="0"/>
            </a:endParaRPr>
          </a:p>
          <a:p>
            <a:pPr>
              <a:lnSpc>
                <a:spcPct val="100000"/>
              </a:lnSpc>
              <a:spcBef>
                <a:spcPct val="0"/>
              </a:spcBef>
              <a:buFontTx/>
              <a:buNone/>
            </a:pPr>
            <a:r>
              <a:rPr lang="en-CA" altLang="en-US" sz="1600" b="1">
                <a:ea typeface="Calibri" panose="020F0502020204030204" pitchFamily="34" charset="0"/>
                <a:cs typeface="Times New Roman" panose="02020603050405020304" pitchFamily="18" charset="0"/>
              </a:rPr>
              <a:t>COVID</a:t>
            </a:r>
            <a:endParaRPr lang="en-CA" altLang="en-US" sz="1600">
              <a:latin typeface="Arial" panose="020B0604020202020204" pitchFamily="34" charset="0"/>
              <a:ea typeface="Calibri" panose="020F0502020204030204" pitchFamily="34" charset="0"/>
              <a:cs typeface="Times New Roman" panose="02020603050405020304" pitchFamily="18" charset="0"/>
            </a:endParaRPr>
          </a:p>
        </p:txBody>
      </p:sp>
      <p:sp>
        <p:nvSpPr>
          <p:cNvPr id="36873" name="Rectangle 17">
            <a:extLst>
              <a:ext uri="{FF2B5EF4-FFF2-40B4-BE49-F238E27FC236}">
                <a16:creationId xmlns:a16="http://schemas.microsoft.com/office/drawing/2014/main" id="{077C078D-657C-94A0-7BEB-8F82F9FD2745}"/>
              </a:ext>
            </a:extLst>
          </p:cNvPr>
          <p:cNvSpPr>
            <a:spLocks noChangeArrowheads="1"/>
          </p:cNvSpPr>
          <p:nvPr/>
        </p:nvSpPr>
        <p:spPr bwMode="auto">
          <a:xfrm>
            <a:off x="7138988" y="2792413"/>
            <a:ext cx="684212" cy="2960687"/>
          </a:xfrm>
          <a:prstGeom prst="rect">
            <a:avLst/>
          </a:prstGeom>
          <a:noFill/>
          <a:ln w="38100" algn="ctr">
            <a:solidFill>
              <a:srgbClr val="7030A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p>
        </p:txBody>
      </p:sp>
      <p:sp>
        <p:nvSpPr>
          <p:cNvPr id="36874" name="Text Box 5">
            <a:extLst>
              <a:ext uri="{FF2B5EF4-FFF2-40B4-BE49-F238E27FC236}">
                <a16:creationId xmlns:a16="http://schemas.microsoft.com/office/drawing/2014/main" id="{1FFBFCF8-6E0D-4569-970C-6505FD6DE105}"/>
              </a:ext>
            </a:extLst>
          </p:cNvPr>
          <p:cNvSpPr txBox="1">
            <a:spLocks noChangeArrowheads="1"/>
          </p:cNvSpPr>
          <p:nvPr/>
        </p:nvSpPr>
        <p:spPr bwMode="auto">
          <a:xfrm>
            <a:off x="7678738" y="2182813"/>
            <a:ext cx="1527175"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CA" altLang="en-US" sz="1600" b="1">
                <a:ea typeface="Calibri" panose="020F0502020204030204" pitchFamily="34" charset="0"/>
                <a:cs typeface="Times New Roman" panose="02020603050405020304" pitchFamily="18" charset="0"/>
              </a:rPr>
              <a:t>SAT-2 </a:t>
            </a:r>
          </a:p>
          <a:p>
            <a:pPr algn="ctr">
              <a:lnSpc>
                <a:spcPct val="100000"/>
              </a:lnSpc>
              <a:spcBef>
                <a:spcPct val="0"/>
              </a:spcBef>
              <a:buFontTx/>
              <a:buNone/>
            </a:pPr>
            <a:r>
              <a:rPr lang="en-CA" altLang="en-US" sz="1600" b="1">
                <a:ea typeface="Calibri" panose="020F0502020204030204" pitchFamily="34" charset="0"/>
                <a:cs typeface="Times New Roman" panose="02020603050405020304" pitchFamily="18" charset="0"/>
              </a:rPr>
              <a:t>Moyen-Orient</a:t>
            </a:r>
            <a:endParaRPr lang="en-CA" altLang="en-US" sz="1600" b="1">
              <a:latin typeface="Arial" panose="020B0604020202020204" pitchFamily="34" charset="0"/>
              <a:ea typeface="Calibri" panose="020F0502020204030204" pitchFamily="34" charset="0"/>
              <a:cs typeface="Times New Roman" panose="02020603050405020304" pitchFamily="18" charset="0"/>
            </a:endParaRPr>
          </a:p>
        </p:txBody>
      </p:sp>
      <p:sp>
        <p:nvSpPr>
          <p:cNvPr id="20" name="Arrow: Down 19">
            <a:extLst>
              <a:ext uri="{FF2B5EF4-FFF2-40B4-BE49-F238E27FC236}">
                <a16:creationId xmlns:a16="http://schemas.microsoft.com/office/drawing/2014/main" id="{4ED3126A-F5C6-1027-00C1-94CC58282A10}"/>
              </a:ext>
            </a:extLst>
          </p:cNvPr>
          <p:cNvSpPr/>
          <p:nvPr/>
        </p:nvSpPr>
        <p:spPr>
          <a:xfrm>
            <a:off x="10034588" y="3459163"/>
            <a:ext cx="184150" cy="533400"/>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36876" name="Text Box 7">
            <a:extLst>
              <a:ext uri="{FF2B5EF4-FFF2-40B4-BE49-F238E27FC236}">
                <a16:creationId xmlns:a16="http://schemas.microsoft.com/office/drawing/2014/main" id="{B9EDCA04-BA82-146C-82E5-7AFC05167208}"/>
              </a:ext>
            </a:extLst>
          </p:cNvPr>
          <p:cNvSpPr txBox="1">
            <a:spLocks noChangeArrowheads="1"/>
          </p:cNvSpPr>
          <p:nvPr/>
        </p:nvSpPr>
        <p:spPr bwMode="auto">
          <a:xfrm>
            <a:off x="9540875" y="3095625"/>
            <a:ext cx="1052513"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CA" altLang="en-US" sz="1600" b="1">
                <a:ea typeface="Calibri" panose="020F0502020204030204" pitchFamily="34" charset="0"/>
                <a:cs typeface="Times New Roman" panose="02020603050405020304" pitchFamily="18" charset="0"/>
              </a:rPr>
              <a:t>Allemagne</a:t>
            </a:r>
            <a:r>
              <a:rPr lang="en-CA" altLang="en-US" sz="1100">
                <a:ea typeface="Calibri" panose="020F0502020204030204" pitchFamily="34" charset="0"/>
                <a:cs typeface="Times New Roman" panose="02020603050405020304" pitchFamily="18" charset="0"/>
              </a:rPr>
              <a:t> </a:t>
            </a:r>
            <a:endParaRPr lang="en-CA" altLang="en-US" sz="1800">
              <a:latin typeface="Arial" panose="020B0604020202020204" pitchFamily="34" charset="0"/>
              <a:ea typeface="Calibri" panose="020F0502020204030204" pitchFamily="34" charset="0"/>
              <a:cs typeface="Times New Roman" panose="02020603050405020304" pitchFamily="18" charset="0"/>
            </a:endParaRPr>
          </a:p>
        </p:txBody>
      </p:sp>
      <p:sp>
        <p:nvSpPr>
          <p:cNvPr id="25" name="Arrow: Down 24">
            <a:extLst>
              <a:ext uri="{FF2B5EF4-FFF2-40B4-BE49-F238E27FC236}">
                <a16:creationId xmlns:a16="http://schemas.microsoft.com/office/drawing/2014/main" id="{999D009F-E2AB-6117-E20C-8715EDFC99F8}"/>
              </a:ext>
            </a:extLst>
          </p:cNvPr>
          <p:cNvSpPr/>
          <p:nvPr/>
        </p:nvSpPr>
        <p:spPr>
          <a:xfrm>
            <a:off x="10183813" y="2520950"/>
            <a:ext cx="184150" cy="533400"/>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36878" name="Text Box 7">
            <a:extLst>
              <a:ext uri="{FF2B5EF4-FFF2-40B4-BE49-F238E27FC236}">
                <a16:creationId xmlns:a16="http://schemas.microsoft.com/office/drawing/2014/main" id="{BB1FB3AB-1BA0-4D8C-8AE1-95707F57A095}"/>
              </a:ext>
            </a:extLst>
          </p:cNvPr>
          <p:cNvSpPr txBox="1">
            <a:spLocks noChangeArrowheads="1"/>
          </p:cNvSpPr>
          <p:nvPr/>
        </p:nvSpPr>
        <p:spPr bwMode="auto">
          <a:xfrm>
            <a:off x="9564688" y="2189163"/>
            <a:ext cx="1052512"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CA" altLang="en-US" sz="1600" b="1">
                <a:ea typeface="Calibri" panose="020F0502020204030204" pitchFamily="34" charset="0"/>
                <a:cs typeface="Times New Roman" panose="02020603050405020304" pitchFamily="18" charset="0"/>
              </a:rPr>
              <a:t>Hongrie</a:t>
            </a:r>
            <a:endParaRPr lang="en-CA" altLang="en-US" sz="1800">
              <a:latin typeface="Arial" panose="020B0604020202020204" pitchFamily="34" charset="0"/>
              <a:ea typeface="Calibri" panose="020F0502020204030204" pitchFamily="34" charset="0"/>
              <a:cs typeface="Times New Roman" panose="02020603050405020304" pitchFamily="18" charset="0"/>
            </a:endParaRPr>
          </a:p>
        </p:txBody>
      </p:sp>
      <p:sp>
        <p:nvSpPr>
          <p:cNvPr id="5" name="Arrow: Down 4">
            <a:extLst>
              <a:ext uri="{FF2B5EF4-FFF2-40B4-BE49-F238E27FC236}">
                <a16:creationId xmlns:a16="http://schemas.microsoft.com/office/drawing/2014/main" id="{00C120B1-6AAF-B472-22D8-4D482D8395C3}"/>
              </a:ext>
            </a:extLst>
          </p:cNvPr>
          <p:cNvSpPr/>
          <p:nvPr/>
        </p:nvSpPr>
        <p:spPr>
          <a:xfrm>
            <a:off x="10318750" y="1585913"/>
            <a:ext cx="184150" cy="533400"/>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6" name="Text Box 7">
            <a:extLst>
              <a:ext uri="{FF2B5EF4-FFF2-40B4-BE49-F238E27FC236}">
                <a16:creationId xmlns:a16="http://schemas.microsoft.com/office/drawing/2014/main" id="{FD8DFAC7-1D26-A8AD-0922-6E0B485A797A}"/>
              </a:ext>
            </a:extLst>
          </p:cNvPr>
          <p:cNvSpPr txBox="1">
            <a:spLocks noChangeArrowheads="1"/>
          </p:cNvSpPr>
          <p:nvPr/>
        </p:nvSpPr>
        <p:spPr bwMode="auto">
          <a:xfrm>
            <a:off x="10310813" y="1322388"/>
            <a:ext cx="1052512" cy="490537"/>
          </a:xfrm>
          <a:prstGeom prst="rect">
            <a:avLst/>
          </a:prstGeom>
          <a:noFill/>
          <a:ln>
            <a:noFill/>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defRPr/>
            </a:pPr>
            <a:r>
              <a:rPr lang="en-CA" altLang="en-US" sz="1600" b="1" dirty="0">
                <a:latin typeface="+mn-lt"/>
                <a:ea typeface="Calibri" panose="020F0502020204030204" pitchFamily="34" charset="0"/>
                <a:cs typeface="Times New Roman" panose="02020603050405020304" pitchFamily="18" charset="0"/>
              </a:rPr>
              <a:t>Slovaquie</a:t>
            </a:r>
            <a:endParaRPr lang="en-CA" altLang="en-US" sz="1800" dirty="0">
              <a:latin typeface="+mn-lt"/>
              <a:ea typeface="Calibri" panose="020F0502020204030204" pitchFamily="34" charset="0"/>
              <a:cs typeface="Times New Roman" panose="02020603050405020304" pitchFamily="18" charset="0"/>
            </a:endParaRPr>
          </a:p>
        </p:txBody>
      </p:sp>
      <p:sp>
        <p:nvSpPr>
          <p:cNvPr id="36881" name="Rectangle 17">
            <a:extLst>
              <a:ext uri="{FF2B5EF4-FFF2-40B4-BE49-F238E27FC236}">
                <a16:creationId xmlns:a16="http://schemas.microsoft.com/office/drawing/2014/main" id="{C8A52270-4E0C-14F7-5DCC-5CA63DDF665E}"/>
              </a:ext>
            </a:extLst>
          </p:cNvPr>
          <p:cNvSpPr>
            <a:spLocks noChangeArrowheads="1"/>
          </p:cNvSpPr>
          <p:nvPr/>
        </p:nvSpPr>
        <p:spPr bwMode="auto">
          <a:xfrm>
            <a:off x="10310813" y="3586163"/>
            <a:ext cx="1277937" cy="2166937"/>
          </a:xfrm>
          <a:prstGeom prst="rect">
            <a:avLst/>
          </a:prstGeom>
          <a:noFill/>
          <a:ln w="38100" algn="ctr">
            <a:solidFill>
              <a:srgbClr val="7030A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p>
        </p:txBody>
      </p:sp>
      <p:sp>
        <p:nvSpPr>
          <p:cNvPr id="8" name="Text Box 5">
            <a:extLst>
              <a:ext uri="{FF2B5EF4-FFF2-40B4-BE49-F238E27FC236}">
                <a16:creationId xmlns:a16="http://schemas.microsoft.com/office/drawing/2014/main" id="{F88C2904-2DAA-543E-2882-3C471E23E644}"/>
              </a:ext>
            </a:extLst>
          </p:cNvPr>
          <p:cNvSpPr txBox="1">
            <a:spLocks noChangeArrowheads="1"/>
          </p:cNvSpPr>
          <p:nvPr/>
        </p:nvSpPr>
        <p:spPr bwMode="auto">
          <a:xfrm>
            <a:off x="10479088" y="2565400"/>
            <a:ext cx="1298575" cy="1173163"/>
          </a:xfrm>
          <a:prstGeom prst="rect">
            <a:avLst/>
          </a:prstGeom>
          <a:noFill/>
          <a:ln>
            <a:noFill/>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defRPr/>
            </a:pPr>
            <a:r>
              <a:rPr lang="en-CA" altLang="en-US" sz="1600" b="1" dirty="0">
                <a:ea typeface="Calibri" panose="020F0502020204030204" pitchFamily="34" charset="0"/>
                <a:cs typeface="Times New Roman" panose="02020603050405020304" pitchFamily="18" charset="0"/>
              </a:rPr>
              <a:t>SAT-1 </a:t>
            </a:r>
          </a:p>
          <a:p>
            <a:pPr algn="ctr">
              <a:lnSpc>
                <a:spcPct val="100000"/>
              </a:lnSpc>
              <a:spcBef>
                <a:spcPct val="0"/>
              </a:spcBef>
              <a:buFontTx/>
              <a:buNone/>
              <a:defRPr/>
            </a:pPr>
            <a:r>
              <a:rPr lang="en-CA" altLang="en-US" sz="1600" b="1" dirty="0">
                <a:ea typeface="Calibri" panose="020F0502020204030204" pitchFamily="34" charset="0"/>
                <a:cs typeface="Times New Roman" panose="02020603050405020304" pitchFamily="18" charset="0"/>
              </a:rPr>
              <a:t>Moyen-Orient, Europe, Chine</a:t>
            </a:r>
            <a:endParaRPr lang="en-CA" altLang="en-US" sz="1600" b="1" dirty="0">
              <a:latin typeface="+mn-lt"/>
              <a:ea typeface="Calibri" panose="020F0502020204030204" pitchFamily="34" charset="0"/>
              <a:cs typeface="Times New Roman" panose="02020603050405020304" pitchFamily="18" charset="0"/>
            </a:endParaRPr>
          </a:p>
        </p:txBody>
      </p:sp>
    </p:spTree>
  </p:cSld>
  <p:clrMapOvr>
    <a:masterClrMapping/>
  </p:clrMapOvr>
  <p:transition spd="slow"/>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BEA13D8C747CE42B210262EB423AC51" ma:contentTypeVersion="15" ma:contentTypeDescription="Create a new document." ma:contentTypeScope="" ma:versionID="89a99309f50619cd2cb2bd943af489cc">
  <xsd:schema xmlns:xsd="http://www.w3.org/2001/XMLSchema" xmlns:xs="http://www.w3.org/2001/XMLSchema" xmlns:p="http://schemas.microsoft.com/office/2006/metadata/properties" xmlns:ns2="15b7ed99-b5df-4a34-ab63-5ec2159bb241" xmlns:ns3="894e992d-1f5f-43c5-970b-dde96d23e5c3" targetNamespace="http://schemas.microsoft.com/office/2006/metadata/properties" ma:root="true" ma:fieldsID="284bab10ff48d553330a69ccda6115c4" ns2:_="" ns3:_="">
    <xsd:import namespace="15b7ed99-b5df-4a34-ab63-5ec2159bb241"/>
    <xsd:import namespace="894e992d-1f5f-43c5-970b-dde96d23e5c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5b7ed99-b5df-4a34-ab63-5ec2159bb24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362aa733-2270-4351-8ca3-f9ded615cea7"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94e992d-1f5f-43c5-970b-dde96d23e5c3"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38ed09ac-2159-45a7-87e0-5ac8721ea325}" ma:internalName="TaxCatchAll" ma:showField="CatchAllData" ma:web="894e992d-1f5f-43c5-970b-dde96d23e5c3">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894e992d-1f5f-43c5-970b-dde96d23e5c3" xsi:nil="true"/>
    <lcf76f155ced4ddcb4097134ff3c332f xmlns="15b7ed99-b5df-4a34-ab63-5ec2159bb24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7BBD865-F275-4A52-8F7C-56BF6CD0866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5b7ed99-b5df-4a34-ab63-5ec2159bb241"/>
    <ds:schemaRef ds:uri="894e992d-1f5f-43c5-970b-dde96d23e5c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FE553FC-9090-4D36-A1D7-9084808573B8}">
  <ds:schemaRefs>
    <ds:schemaRef ds:uri="http://schemas.microsoft.com/sharepoint/v3/contenttype/forms"/>
  </ds:schemaRefs>
</ds:datastoreItem>
</file>

<file path=customXml/itemProps3.xml><?xml version="1.0" encoding="utf-8"?>
<ds:datastoreItem xmlns:ds="http://schemas.openxmlformats.org/officeDocument/2006/customXml" ds:itemID="{DCBA91B9-5CA9-44AD-A4A1-A1B6BD94F924}">
  <ds:schemaRefs>
    <ds:schemaRef ds:uri="http://schemas.microsoft.com/office/2006/metadata/properties"/>
    <ds:schemaRef ds:uri="http://schemas.microsoft.com/office/infopath/2007/PartnerControls"/>
    <ds:schemaRef ds:uri="894e992d-1f5f-43c5-970b-dde96d23e5c3"/>
    <ds:schemaRef ds:uri="15b7ed99-b5df-4a34-ab63-5ec2159bb241"/>
  </ds:schemaRefs>
</ds:datastoreItem>
</file>

<file path=docProps/app.xml><?xml version="1.0" encoding="utf-8"?>
<Properties xmlns="http://schemas.openxmlformats.org/officeDocument/2006/extended-properties" xmlns:vt="http://schemas.openxmlformats.org/officeDocument/2006/docPropsVTypes">
  <Template/>
  <TotalTime>31059</TotalTime>
  <Words>4913</Words>
  <Application>Microsoft Office PowerPoint</Application>
  <PresentationFormat>Widescreen</PresentationFormat>
  <Paragraphs>377</Paragraphs>
  <Slides>18</Slides>
  <Notes>17</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2_Office Theme</vt:lpstr>
      <vt:lpstr>Communauté des maladies émergentes et zoonotiques Identifier les risques émergents grâce à l'intelligence collective</vt:lpstr>
      <vt:lpstr>La tique asiatique à longues cornes aux États-Unis</vt:lpstr>
      <vt:lpstr>Myiase du Nouveau Monde</vt:lpstr>
      <vt:lpstr>Myiase du Nouveau Monde</vt:lpstr>
      <vt:lpstr>Le virus de la fièvre catarrhale ovine en Europe</vt:lpstr>
      <vt:lpstr>La variole ovine et la variole caprine en Europe</vt:lpstr>
      <vt:lpstr>Peste des petits ruminants</vt:lpstr>
      <vt:lpstr>Peste des petits ruminants</vt:lpstr>
      <vt:lpstr>Fièvre aphteuse – Évolution du risque</vt:lpstr>
      <vt:lpstr>Cas de fièvre aphteuse signalés par FAO Empres-i (depuis le 1er janvier 2026)</vt:lpstr>
      <vt:lpstr>Propagation du virus de la fièvre aphteuse SAT-1</vt:lpstr>
      <vt:lpstr>FMD SAT-1 en Europe (Chypre et Grèce)</vt:lpstr>
      <vt:lpstr>FMD SAT-1 en Asie (Israël, Palestine et Chine)</vt:lpstr>
      <vt:lpstr>Suspicion de fièvre aphteuse en Russie et au Turkménistan</vt:lpstr>
      <vt:lpstr>CMEZ Ping : Propagation du virus SAT-1 de la fièvre aphteuse</vt:lpstr>
      <vt:lpstr>FAO - Évaluation rapide des risques : FMD SAT-1</vt:lpstr>
      <vt:lpstr>Résultats scientifiques</vt:lpstr>
      <vt:lpstr>Résultats scientifiques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CEZD Provincial Engagement Meetings</dc:title>
  <dc:creator>Osborn, Andrea</dc:creator>
  <cp:keywords>, docId:350BE56EE336BCBDEF4ADC62FA9808F1</cp:keywords>
  <cp:lastModifiedBy>Osborn, Andrea (CFIA/ACIA)</cp:lastModifiedBy>
  <cp:revision>556</cp:revision>
  <dcterms:created xsi:type="dcterms:W3CDTF">2020-02-07T23:34:08Z</dcterms:created>
  <dcterms:modified xsi:type="dcterms:W3CDTF">2026-04-21T16:18:09Z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0x0101001BEA13D8C747CE42B210262EB423AC51</vt:lpwstr>
  </property>
  <property fmtid="{D5CDD505-2E9C-101B-9397-08002B2CF9AE}" pid="3" name="MediaServiceImageTags">
    <vt:lpwstr/>
  </property>
</Properties>
</file>