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56" r:id="rId2"/>
    <p:sldId id="300" r:id="rId3"/>
    <p:sldId id="301" r:id="rId4"/>
    <p:sldId id="302" r:id="rId5"/>
    <p:sldId id="303" r:id="rId6"/>
    <p:sldId id="304" r:id="rId7"/>
    <p:sldId id="305" r:id="rId8"/>
    <p:sldId id="308" r:id="rId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871" autoAdjust="0"/>
    <p:restoredTop sz="65043" autoAdjust="0"/>
  </p:normalViewPr>
  <p:slideViewPr>
    <p:cSldViewPr snapToGrid="0">
      <p:cViewPr varScale="1">
        <p:scale>
          <a:sx n="41" d="100"/>
          <a:sy n="41" d="100"/>
        </p:scale>
        <p:origin x="1136" y="2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t>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Modifier les styles du texte maître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t>‹N°›</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vwa.nl/onderwerpen/dierziekten/actuele-dierziekten-in-nederland-en-europa"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farmersdefenceforce.nl/bron-van-insleep-blauwtongvirus-type-3-lijkt-ontdekt/" TargetMode="External"/><Relationship Id="rId5" Type="http://schemas.openxmlformats.org/officeDocument/2006/relationships/hyperlink" Target="https://www.boerderij.nl/eerste-geval-blauwtong-in-limburg" TargetMode="External"/><Relationship Id="rId4" Type="http://schemas.openxmlformats.org/officeDocument/2006/relationships/hyperlink" Target="https://www.wur.nl/en/research-results/research-institutes/bioveterinary-research/show-bvr/european-reference-laboratory-confirms-bluetongue-virus-serotype-3.ht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griculture.gouv.fr/sante-animale-detection-de-premiers-foyers-de-mhe-en-elevages-bovins"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portugalresident.com/33-cases-of-ehd-epizootic-haemorrhagic-disease-identified-in-cattle-in-tras-os-montes/" TargetMode="External"/><Relationship Id="rId4" Type="http://schemas.openxmlformats.org/officeDocument/2006/relationships/hyperlink" Target="https://www.blv.admin.ch/blv/de/home/dokumentation/nsb-news-list.msg-id-98156.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t>1</a:t>
            </a:fld>
            <a:endParaRPr lang="en-US" altLang="en-US">
              <a:solidFill>
                <a:srgbClr val="000000"/>
              </a:solidFill>
            </a:endParaRPr>
          </a:p>
        </p:txBody>
      </p:sp>
    </p:spTree>
    <p:extLst>
      <p:ext uri="{BB962C8B-B14F-4D97-AF65-F5344CB8AC3E}">
        <p14:creationId xmlns:p14="http://schemas.microsoft.com/office/powerpoint/2010/main" val="2909490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Image en date du 8 décembre 2023</a:t>
            </a:r>
          </a:p>
          <a:p>
            <a:endParaRPr lang="en-CA" altLang="en-US" dirty="0"/>
          </a:p>
          <a:p>
            <a:r>
              <a:rPr lang="en-CA" altLang="en-US" dirty="0"/>
              <a:t>Total ~4303 PCR </a:t>
            </a:r>
            <a:r>
              <a:rPr lang="en-CA" altLang="en-US" dirty="0" err="1"/>
              <a:t>positifs</a:t>
            </a:r>
            <a:r>
              <a:rPr lang="en-CA" altLang="en-US" dirty="0"/>
              <a:t>, 1564 cas de signes cliniques</a:t>
            </a:r>
          </a:p>
          <a:p>
            <a:endParaRPr lang="en-US" altLang="en-US" dirty="0"/>
          </a:p>
          <a:p>
            <a:r>
              <a:rPr lang="en-US" altLang="en-US" dirty="0"/>
              <a:t>En dehors de l'Italie, le virus n'a pu apparaître qu'aux Pays-Bas - </a:t>
            </a:r>
            <a:r>
              <a:rPr lang="en-US" altLang="en-US" b="1" dirty="0"/>
              <a:t>alors que tous les pays intermédiaires et environnants ont été épargnés </a:t>
            </a:r>
            <a:r>
              <a:rPr lang="en-US" altLang="en-US" dirty="0"/>
              <a:t>- les experts n'ont jusqu'à présent aucune explication.</a:t>
            </a:r>
            <a:endParaRPr lang="en-CA" altLang="en-US" dirty="0"/>
          </a:p>
          <a:p>
            <a:endParaRPr lang="en-CA" altLang="en-US" dirty="0"/>
          </a:p>
          <a:p>
            <a:r>
              <a:rPr lang="en-US" altLang="en-US" dirty="0"/>
              <a:t>Les </a:t>
            </a:r>
            <a:r>
              <a:rPr lang="en-US" altLang="en-US" u="sng" dirty="0">
                <a:hlinkClick r:id="rId3"/>
              </a:rPr>
              <a:t>Pays-Bas </a:t>
            </a:r>
            <a:r>
              <a:rPr lang="en-US" altLang="en-US" dirty="0"/>
              <a:t>ont signalé 18 foyers de BTV dans des élevages de moutons en Hollande septentrionale et à Utrecht. Le BTV a été signalé pour la dernière fois aux Pays-Bas en 2009. Les Pays-Bas vont désormais perdre leur statut de pays indemne de la maladie dans l'UE, ce qui signifie que les moutons devront être vaccinés avant de pouvoir être exportés.</a:t>
            </a:r>
            <a:endParaRPr lang="en-CA" altLang="en-US" dirty="0"/>
          </a:p>
          <a:p>
            <a:r>
              <a:rPr lang="en-CA" altLang="en-US" dirty="0"/>
              <a:t>Le virus de la fièvre catarrhale du mouton découvert dans des élevages ovins aux </a:t>
            </a:r>
            <a:r>
              <a:rPr lang="en-CA" altLang="en-US" u="sng" dirty="0">
                <a:hlinkClick r:id="rId4"/>
              </a:rPr>
              <a:t>Pays-Bas </a:t>
            </a:r>
            <a:r>
              <a:rPr lang="en-CA" altLang="en-US" dirty="0"/>
              <a:t>a été confirmé comme étant de sérotype 3, le sérotype le plus récemment signalé en Europe, et est probablement </a:t>
            </a:r>
            <a:r>
              <a:rPr lang="en-CA" altLang="en-US" dirty="0" err="1"/>
              <a:t>entré</a:t>
            </a:r>
            <a:r>
              <a:rPr lang="en-CA" altLang="en-US" dirty="0"/>
              <a:t> </a:t>
            </a:r>
            <a:r>
              <a:rPr lang="en-CA" altLang="en-US" dirty="0" err="1"/>
              <a:t>en</a:t>
            </a:r>
            <a:r>
              <a:rPr lang="en-CA" altLang="en-US" dirty="0"/>
              <a:t> Italie de </a:t>
            </a:r>
            <a:r>
              <a:rPr lang="en-CA" altLang="en-US" dirty="0" err="1"/>
              <a:t>Tunisie</a:t>
            </a:r>
            <a:r>
              <a:rPr lang="en-CA" altLang="en-US" dirty="0"/>
              <a:t>; la source de l'infection par ce sérotype aux Pays-Bas est inconnue.</a:t>
            </a:r>
          </a:p>
          <a:p>
            <a:r>
              <a:rPr lang="en-US" altLang="en-US" dirty="0"/>
              <a:t> (~Oct 20) Les </a:t>
            </a:r>
            <a:r>
              <a:rPr lang="en-US" altLang="en-US" u="sng" dirty="0">
                <a:hlinkClick r:id="rId5"/>
              </a:rPr>
              <a:t>Pays-Bas </a:t>
            </a:r>
            <a:r>
              <a:rPr lang="en-US" altLang="en-US" dirty="0"/>
              <a:t>ont désormais signalé la présence du BTV dans leur province la plus méridionale, le Limbourg ; dans l'ensemble du pays, 2 428 exploitations ont signalé des cas d'infection par le virus, dont 873 ont observé des signes cliniques.</a:t>
            </a:r>
            <a:endParaRPr lang="en-CA" altLang="en-US" dirty="0"/>
          </a:p>
          <a:p>
            <a:r>
              <a:rPr lang="en-CA" altLang="en-US" dirty="0"/>
              <a:t>En date du 31 octobre 2023, les </a:t>
            </a:r>
            <a:r>
              <a:rPr lang="en-CA" altLang="en-US" u="sng" dirty="0">
                <a:hlinkClick r:id="rId5"/>
              </a:rPr>
              <a:t>Pays-Bas </a:t>
            </a:r>
            <a:r>
              <a:rPr lang="en-CA" altLang="en-US" dirty="0"/>
              <a:t>ont signalé un total de 3 914 cas de BTV, dont 1 372 ont présenté des signes cliniques.</a:t>
            </a:r>
          </a:p>
          <a:p>
            <a:r>
              <a:rPr lang="en-CA" altLang="en-US" dirty="0"/>
              <a:t>La source d'introduction du sérotype 3 du BTV aux </a:t>
            </a:r>
            <a:r>
              <a:rPr lang="en-CA" altLang="en-US" u="sng" dirty="0">
                <a:hlinkClick r:id="rId6"/>
              </a:rPr>
              <a:t>Pays-Bas serait </a:t>
            </a:r>
            <a:r>
              <a:rPr lang="en-CA" altLang="en-US" dirty="0"/>
              <a:t>liée à la présence de moucherons dans les déchets ménagers transportés par train de Rome à Amsterdam.</a:t>
            </a:r>
          </a:p>
          <a:p>
            <a:endParaRPr lang="en-US" altLang="en-US" dirty="0"/>
          </a:p>
          <a:p>
            <a:r>
              <a:rPr lang="en-US" altLang="en-US" b="1" dirty="0"/>
              <a:t>semble avoir voyagé avec les wagons de train remplis de déchets ménagers en provenance de Rome, qui sont livrés chaque semaine à l'entreprise de traitement des déchets AEB à Amsterdam.</a:t>
            </a:r>
            <a:endParaRPr lang="en-US" altLang="en-US" dirty="0"/>
          </a:p>
          <a:p>
            <a:br>
              <a:rPr lang="en-US" altLang="en-US" dirty="0"/>
            </a:br>
            <a:endParaRPr lang="en-CA" altLang="en-US" dirty="0"/>
          </a:p>
          <a:p>
            <a:endParaRPr lang="en-CA" altLang="en-US" dirty="0"/>
          </a:p>
        </p:txBody>
      </p:sp>
      <p:sp>
        <p:nvSpPr>
          <p:cNvPr id="4" name="Slide Number Placeholder 3"/>
          <p:cNvSpPr>
            <a:spLocks noGrp="1"/>
          </p:cNvSpPr>
          <p:nvPr>
            <p:ph type="sldNum" sz="quarter" idx="5"/>
          </p:nvPr>
        </p:nvSpPr>
        <p:spPr/>
        <p:txBody>
          <a:bodyPr/>
          <a:lstStyle/>
          <a:p>
            <a:pPr>
              <a:defRPr/>
            </a:pPr>
            <a:fld id="{CC3625B2-5F67-4FFC-AD03-DF5933CA8B55}" type="slidenum">
              <a:rPr lang="en-US" smtClean="0"/>
              <a:t>2</a:t>
            </a:fld>
            <a:endParaRPr lang="en-US"/>
          </a:p>
        </p:txBody>
      </p:sp>
    </p:spTree>
    <p:extLst>
      <p:ext uri="{BB962C8B-B14F-4D97-AF65-F5344CB8AC3E}">
        <p14:creationId xmlns:p14="http://schemas.microsoft.com/office/powerpoint/2010/main" val="1990665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4" name="Slide Number Placeholder 3"/>
          <p:cNvSpPr>
            <a:spLocks noGrp="1"/>
          </p:cNvSpPr>
          <p:nvPr>
            <p:ph type="sldNum" sz="quarter" idx="5"/>
          </p:nvPr>
        </p:nvSpPr>
        <p:spPr/>
        <p:txBody>
          <a:bodyPr/>
          <a:lstStyle/>
          <a:p>
            <a:pPr>
              <a:defRPr/>
            </a:pPr>
            <a:fld id="{CB656CD4-6595-4BC6-9F3C-42CA84F4294F}" type="slidenum">
              <a:rPr lang="en-US" smtClean="0"/>
              <a:t>3</a:t>
            </a:fld>
            <a:endParaRPr lang="en-US"/>
          </a:p>
        </p:txBody>
      </p:sp>
    </p:spTree>
    <p:extLst>
      <p:ext uri="{BB962C8B-B14F-4D97-AF65-F5344CB8AC3E}">
        <p14:creationId xmlns:p14="http://schemas.microsoft.com/office/powerpoint/2010/main" val="3688351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sur des bovins dans 3 exploitations situées dans les </a:t>
            </a:r>
            <a:r>
              <a:rPr lang="en-US" altLang="en-US" dirty="0" err="1"/>
              <a:t>Pyrénées-Atlantiques </a:t>
            </a:r>
            <a:r>
              <a:rPr lang="en-US" altLang="en-US" dirty="0"/>
              <a:t>et les </a:t>
            </a:r>
            <a:r>
              <a:rPr lang="en-US" altLang="en-US" dirty="0" err="1"/>
              <a:t>Hautes-Pyrénées</a:t>
            </a:r>
            <a:r>
              <a:rPr lang="en-US" altLang="en-US" dirty="0"/>
              <a:t>.</a:t>
            </a:r>
          </a:p>
          <a:p>
            <a:endParaRPr lang="en-US" altLang="en-US" dirty="0"/>
          </a:p>
          <a:p>
            <a:r>
              <a:rPr lang="en-US" altLang="en-US" dirty="0"/>
              <a:t>Les précédents rapports sur l'EHD en Europe concernaient l'Italie (Sardaigne, Sicile), le Portugal et l'Espagne.</a:t>
            </a:r>
          </a:p>
          <a:p>
            <a:endParaRPr lang="en-US" altLang="en-US" dirty="0"/>
          </a:p>
          <a:p>
            <a:r>
              <a:rPr lang="en-US" altLang="en-US" dirty="0"/>
              <a:t>2021- Tunisie. Sérotype 8 chez le cerf,</a:t>
            </a:r>
          </a:p>
          <a:p>
            <a:r>
              <a:rPr lang="en-US" altLang="en-US" dirty="0"/>
              <a:t>2022 Octobre - Italie EHD-8</a:t>
            </a:r>
          </a:p>
          <a:p>
            <a:endParaRPr lang="en-US" altLang="en-US" dirty="0"/>
          </a:p>
          <a:p>
            <a:r>
              <a:rPr lang="en-US" altLang="en-US" dirty="0"/>
              <a:t>L'Europe considère qu'il s'agit d'une maladie émergente car elle se propage rapidement, les vecteurs sont en place, le climat est compatible - on cherche à savoir si les </a:t>
            </a:r>
            <a:r>
              <a:rPr lang="en-US" altLang="en-US" dirty="0" err="1"/>
              <a:t>culicoïdes </a:t>
            </a:r>
            <a:r>
              <a:rPr lang="en-US" altLang="en-US" dirty="0"/>
              <a:t>peuvent survivre à l'hiver, d'autres pays devraient mettre en place des systèmes de surveillance.</a:t>
            </a:r>
          </a:p>
          <a:p>
            <a:endParaRPr lang="en-US" altLang="en-US" dirty="0"/>
          </a:p>
          <a:p>
            <a:pPr fontAlgn="base"/>
            <a:r>
              <a:rPr lang="en-US" sz="1200" u="sng" kern="1200" dirty="0">
                <a:solidFill>
                  <a:schemeClr val="tx1"/>
                </a:solidFill>
                <a:effectLst/>
                <a:latin typeface="+mn-lt"/>
                <a:ea typeface="+mn-ea"/>
                <a:cs typeface="+mn-cs"/>
                <a:hlinkClick r:id="rId3"/>
              </a:rPr>
              <a:t>La France </a:t>
            </a:r>
            <a:r>
              <a:rPr lang="en-US" sz="1200" kern="1200" dirty="0">
                <a:solidFill>
                  <a:schemeClr val="tx1"/>
                </a:solidFill>
                <a:effectLst/>
                <a:latin typeface="+mn-lt"/>
                <a:ea typeface="+mn-ea"/>
                <a:cs typeface="+mn-cs"/>
              </a:rPr>
              <a:t>a confirmé la présence du virus de la maladie </a:t>
            </a:r>
            <a:r>
              <a:rPr lang="en-US" sz="1200" kern="1200" dirty="0" err="1">
                <a:solidFill>
                  <a:schemeClr val="tx1"/>
                </a:solidFill>
                <a:effectLst/>
                <a:latin typeface="+mn-lt"/>
                <a:ea typeface="+mn-ea"/>
                <a:cs typeface="+mn-cs"/>
              </a:rPr>
              <a:t>hémorragique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épizootique</a:t>
            </a:r>
            <a:r>
              <a:rPr lang="en-US" sz="1200" kern="1200" dirty="0">
                <a:solidFill>
                  <a:schemeClr val="tx1"/>
                </a:solidFill>
                <a:effectLst/>
                <a:latin typeface="+mn-lt"/>
                <a:ea typeface="+mn-ea"/>
                <a:cs typeface="+mn-cs"/>
              </a:rPr>
              <a:t> (EHD) sur des bovins dans trois élevages situés dans les </a:t>
            </a:r>
            <a:r>
              <a:rPr lang="en-US" sz="1200" kern="1200" dirty="0" err="1">
                <a:solidFill>
                  <a:schemeClr val="tx1"/>
                </a:solidFill>
                <a:effectLst/>
                <a:latin typeface="+mn-lt"/>
                <a:ea typeface="+mn-ea"/>
                <a:cs typeface="+mn-cs"/>
              </a:rPr>
              <a:t>Pyrénées-Atlantiques</a:t>
            </a:r>
            <a:r>
              <a:rPr lang="en-US" sz="1200" kern="1200" dirty="0">
                <a:solidFill>
                  <a:schemeClr val="tx1"/>
                </a:solidFill>
                <a:effectLst/>
                <a:latin typeface="+mn-lt"/>
                <a:ea typeface="+mn-ea"/>
                <a:cs typeface="+mn-cs"/>
              </a:rPr>
              <a:t> et les Hautes-</a:t>
            </a:r>
            <a:r>
              <a:rPr lang="en-US" sz="1200" kern="1200" dirty="0" err="1">
                <a:solidFill>
                  <a:schemeClr val="tx1"/>
                </a:solidFill>
                <a:effectLst/>
                <a:latin typeface="+mn-lt"/>
                <a:ea typeface="+mn-ea"/>
                <a:cs typeface="+mn-cs"/>
              </a:rPr>
              <a:t>Pyrénées</a:t>
            </a:r>
            <a:r>
              <a:rPr lang="en-US" sz="1200" kern="1200" dirty="0">
                <a:solidFill>
                  <a:schemeClr val="tx1"/>
                </a:solidFill>
                <a:effectLst/>
                <a:latin typeface="+mn-lt"/>
                <a:ea typeface="+mn-ea"/>
                <a:cs typeface="+mn-cs"/>
              </a:rPr>
              <a:t>. Des contrôles de mouvements ont été mis en place dans plusieurs départements. L'EHD provoque des signes cliniques très similaires à ceux de la fièvre catarrhale ovine, notamment de la fièvre, une perte de poids, des lésions buccales et des difficultés respiratoires. En Europe, elle a déjà été signalée en Italie, en Espagne et au Portugal.</a:t>
            </a:r>
          </a:p>
          <a:p>
            <a:pPr fontAlgn="base"/>
            <a:endParaRPr lang="en-US" sz="1200" kern="1200" dirty="0">
              <a:solidFill>
                <a:schemeClr val="tx1"/>
              </a:solidFill>
              <a:effectLst/>
              <a:latin typeface="+mn-lt"/>
              <a:ea typeface="+mn-ea"/>
              <a:cs typeface="+mn-cs"/>
            </a:endParaRPr>
          </a:p>
          <a:p>
            <a:pPr fontAlgn="base"/>
            <a:r>
              <a:rPr lang="en-US" sz="1200" u="sng" kern="1200" dirty="0">
                <a:solidFill>
                  <a:schemeClr val="tx1"/>
                </a:solidFill>
                <a:effectLst/>
                <a:latin typeface="+mn-lt"/>
                <a:ea typeface="+mn-ea"/>
                <a:cs typeface="+mn-cs"/>
                <a:hlinkClick r:id="rId4"/>
              </a:rPr>
              <a:t>La Suisse </a:t>
            </a:r>
            <a:r>
              <a:rPr lang="en-US" sz="1200" kern="1200" dirty="0">
                <a:solidFill>
                  <a:schemeClr val="tx1"/>
                </a:solidFill>
                <a:effectLst/>
                <a:latin typeface="+mn-lt"/>
                <a:ea typeface="+mn-ea"/>
                <a:cs typeface="+mn-cs"/>
              </a:rPr>
              <a:t>a confirmé son premier cas de maladie hémorragique </a:t>
            </a:r>
            <a:r>
              <a:rPr lang="en-US" sz="1200" kern="1200" dirty="0" err="1">
                <a:solidFill>
                  <a:schemeClr val="tx1"/>
                </a:solidFill>
                <a:effectLst/>
                <a:latin typeface="+mn-lt"/>
                <a:ea typeface="+mn-ea"/>
                <a:cs typeface="+mn-cs"/>
              </a:rPr>
              <a:t>épizootique</a:t>
            </a:r>
            <a:r>
              <a:rPr lang="en-US" sz="1200" kern="1200" dirty="0">
                <a:solidFill>
                  <a:schemeClr val="tx1"/>
                </a:solidFill>
                <a:effectLst/>
                <a:latin typeface="+mn-lt"/>
                <a:ea typeface="+mn-ea"/>
                <a:cs typeface="+mn-cs"/>
              </a:rPr>
              <a:t> (EHD) chez un veau dans une ferme du canton de Berne. La Suisse n'étant plus considérée comme indemne de la maladie, des restrictions ont été imposées au commerce international des animaux d'élevage et de leur sperme.</a:t>
            </a:r>
          </a:p>
          <a:p>
            <a:pPr fontAlgn="base"/>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5"/>
              </a:rPr>
              <a:t>Le Portugal </a:t>
            </a:r>
            <a:r>
              <a:rPr lang="en-US" sz="1200" kern="1200" dirty="0">
                <a:solidFill>
                  <a:schemeClr val="tx1"/>
                </a:solidFill>
                <a:effectLst/>
                <a:latin typeface="+mn-lt"/>
                <a:ea typeface="+mn-ea"/>
                <a:cs typeface="+mn-cs"/>
              </a:rPr>
              <a:t>a signalé 33 </a:t>
            </a:r>
            <a:r>
              <a:rPr lang="en-US" sz="1200" kern="1200" dirty="0" err="1">
                <a:solidFill>
                  <a:schemeClr val="tx1"/>
                </a:solidFill>
                <a:effectLst/>
                <a:latin typeface="+mn-lt"/>
                <a:ea typeface="+mn-ea"/>
                <a:cs typeface="+mn-cs"/>
              </a:rPr>
              <a:t>cas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d’EHD</a:t>
            </a:r>
            <a:r>
              <a:rPr lang="en-US" sz="1200" kern="1200" dirty="0">
                <a:solidFill>
                  <a:schemeClr val="tx1"/>
                </a:solidFill>
                <a:effectLst/>
                <a:latin typeface="+mn-lt"/>
                <a:ea typeface="+mn-ea"/>
                <a:cs typeface="+mn-cs"/>
              </a:rPr>
              <a:t> chez des bovins à </a:t>
            </a:r>
            <a:r>
              <a:rPr lang="en-US" sz="1200" kern="1200" dirty="0" err="1">
                <a:solidFill>
                  <a:schemeClr val="tx1"/>
                </a:solidFill>
                <a:effectLst/>
                <a:latin typeface="+mn-lt"/>
                <a:ea typeface="+mn-ea"/>
                <a:cs typeface="+mn-cs"/>
              </a:rPr>
              <a:t>Trás</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os</a:t>
            </a:r>
            <a:r>
              <a:rPr lang="en-US" sz="1200" kern="1200" dirty="0">
                <a:solidFill>
                  <a:schemeClr val="tx1"/>
                </a:solidFill>
                <a:effectLst/>
                <a:latin typeface="+mn-lt"/>
                <a:ea typeface="+mn-ea"/>
                <a:cs typeface="+mn-cs"/>
              </a:rPr>
              <a:t>-Montes. Les premiers cas de la maladie ont été détectés dans les territoires du nord en juillet et début août 2023. Les rapports de cas sont plus fréquents depuis le début du mois de septembre.</a:t>
            </a:r>
            <a:endParaRPr lang="en-CA" altLang="en-US" dirty="0"/>
          </a:p>
        </p:txBody>
      </p:sp>
      <p:sp>
        <p:nvSpPr>
          <p:cNvPr id="4" name="Slide Number Placeholder 3"/>
          <p:cNvSpPr>
            <a:spLocks noGrp="1"/>
          </p:cNvSpPr>
          <p:nvPr>
            <p:ph type="sldNum" sz="quarter" idx="5"/>
          </p:nvPr>
        </p:nvSpPr>
        <p:spPr/>
        <p:txBody>
          <a:bodyPr/>
          <a:lstStyle/>
          <a:p>
            <a:pPr>
              <a:defRPr/>
            </a:pPr>
            <a:fld id="{02B28037-5ECB-447E-80EC-5090B9603619}" type="slidenum">
              <a:rPr lang="en-US" smtClean="0"/>
              <a:t>4</a:t>
            </a:fld>
            <a:endParaRPr lang="en-US"/>
          </a:p>
        </p:txBody>
      </p:sp>
    </p:spTree>
    <p:extLst>
      <p:ext uri="{BB962C8B-B14F-4D97-AF65-F5344CB8AC3E}">
        <p14:creationId xmlns:p14="http://schemas.microsoft.com/office/powerpoint/2010/main" val="2730534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4" name="Slide Number Placeholder 3"/>
          <p:cNvSpPr>
            <a:spLocks noGrp="1"/>
          </p:cNvSpPr>
          <p:nvPr>
            <p:ph type="sldNum" sz="quarter" idx="5"/>
          </p:nvPr>
        </p:nvSpPr>
        <p:spPr/>
        <p:txBody>
          <a:bodyPr/>
          <a:lstStyle/>
          <a:p>
            <a:pPr>
              <a:defRPr/>
            </a:pPr>
            <a:fld id="{912413BF-92EA-417E-8E03-7C51B4ECF9ED}" type="slidenum">
              <a:rPr lang="en-US" smtClean="0"/>
              <a:t>5</a:t>
            </a:fld>
            <a:endParaRPr lang="en-US"/>
          </a:p>
        </p:txBody>
      </p:sp>
    </p:spTree>
    <p:extLst>
      <p:ext uri="{BB962C8B-B14F-4D97-AF65-F5344CB8AC3E}">
        <p14:creationId xmlns:p14="http://schemas.microsoft.com/office/powerpoint/2010/main" val="239881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912413BF-92EA-417E-8E03-7C51B4ECF9ED}" type="slidenum">
              <a:rPr lang="en-US" smtClean="0"/>
              <a:t>6</a:t>
            </a:fld>
            <a:endParaRPr lang="en-US"/>
          </a:p>
        </p:txBody>
      </p:sp>
    </p:spTree>
    <p:extLst>
      <p:ext uri="{BB962C8B-B14F-4D97-AF65-F5344CB8AC3E}">
        <p14:creationId xmlns:p14="http://schemas.microsoft.com/office/powerpoint/2010/main" val="1681880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a:t>Le changement climatique devrait modifier l'épidémiologie établie de l'</a:t>
            </a:r>
            <a:r>
              <a:rPr lang="en-CA" altLang="en-US" dirty="0" err="1"/>
              <a:t>orbivirus</a:t>
            </a:r>
          </a:p>
          <a:p>
            <a:pPr lvl="1"/>
            <a:r>
              <a:rPr lang="en-CA" altLang="en-US" dirty="0"/>
              <a:t>Extension de l'aire de répartition des espèces de moucherons</a:t>
            </a:r>
          </a:p>
          <a:p>
            <a:pPr lvl="2"/>
            <a:r>
              <a:rPr lang="en-CA" altLang="en-US" dirty="0"/>
              <a:t>Aux États-Unis, </a:t>
            </a:r>
            <a:r>
              <a:rPr lang="en-CA" altLang="en-US" i="1" dirty="0"/>
              <a:t>C. insignis </a:t>
            </a:r>
            <a:r>
              <a:rPr lang="en-CA" altLang="en-US" dirty="0"/>
              <a:t>montre une expansion vers le nord et l'ouest. </a:t>
            </a:r>
          </a:p>
          <a:p>
            <a:pPr lvl="1"/>
            <a:r>
              <a:rPr lang="en-CA" altLang="en-US" dirty="0"/>
              <a:t>Dynamique de la dispersion éolienne locale et à longue distance</a:t>
            </a:r>
          </a:p>
          <a:p>
            <a:pPr lvl="2"/>
            <a:r>
              <a:rPr lang="en-CA" altLang="en-US" dirty="0"/>
              <a:t>Peut aller de moins de 30 km à plus de 700 km</a:t>
            </a:r>
          </a:p>
          <a:p>
            <a:pPr lvl="1"/>
            <a:r>
              <a:rPr lang="en-CA" altLang="en-US" dirty="0"/>
              <a:t>Augmentation de la durée de la période de transmission (printemps plus précoce, automne plus tardif)</a:t>
            </a:r>
          </a:p>
          <a:p>
            <a:r>
              <a:rPr lang="en-CA" altLang="en-US" dirty="0"/>
              <a:t>Expansion possible d'</a:t>
            </a:r>
            <a:r>
              <a:rPr lang="en-CA" altLang="en-US" dirty="0" err="1"/>
              <a:t>orbivirus </a:t>
            </a:r>
            <a:r>
              <a:rPr lang="en-CA" altLang="en-US" dirty="0"/>
              <a:t>moins courants : virus de la peste équine péruvienne, virus du Yunnan, virus </a:t>
            </a:r>
            <a:r>
              <a:rPr lang="en-CA" altLang="en-US" dirty="0" err="1"/>
              <a:t>Palyam et </a:t>
            </a:r>
            <a:r>
              <a:rPr lang="en-CA" altLang="en-US" dirty="0"/>
              <a:t>virus de l'</a:t>
            </a:r>
            <a:r>
              <a:rPr lang="en-CA" altLang="en-US" dirty="0" err="1"/>
              <a:t>encéphalose </a:t>
            </a:r>
            <a:r>
              <a:rPr lang="en-CA" altLang="en-US" dirty="0"/>
              <a:t>équine. </a:t>
            </a:r>
          </a:p>
          <a:p>
            <a:endParaRPr lang="en-CA" altLang="en-US" dirty="0"/>
          </a:p>
          <a:p>
            <a:r>
              <a:rPr lang="en-CA" dirty="0"/>
              <a:t>PIE = période d'incubation extrinsèque</a:t>
            </a:r>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7</a:t>
            </a:fld>
            <a:endParaRPr lang="en-US"/>
          </a:p>
        </p:txBody>
      </p:sp>
    </p:spTree>
    <p:extLst>
      <p:ext uri="{BB962C8B-B14F-4D97-AF65-F5344CB8AC3E}">
        <p14:creationId xmlns:p14="http://schemas.microsoft.com/office/powerpoint/2010/main" val="3733444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‹N°›</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‹N°›</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‹N°›</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‹N°›</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‹N°›</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‹N°›</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‹N°›</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‹N°›</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‹N°›</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Modifier les styles du texte maître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t>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t>‹N°›</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hyperlink" Target="https://www.nvwa.nl/onderwerpen/blauwtong/documenten/dier/dierziekten/overige-dierziekten/publicaties/index"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farmersdefenceforce.nl/bron-van-insleep-blauwtongvirus-type-3-lijkt-ontdekt/"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ahis.woah.org/#/in-review/5265" TargetMode="External"/><Relationship Id="rId7" Type="http://schemas.openxmlformats.org/officeDocument/2006/relationships/hyperlink" Target="https://defra.maps.arcgis.com/apps/webappviewer/index.html?id=514ec88edec74575958d860f0196d2ea"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ww.gov.uk/guidance/bluetongue#full-publication-update-history" TargetMode="External"/><Relationship Id="rId5" Type="http://schemas.openxmlformats.org/officeDocument/2006/relationships/hyperlink" Target="https://wahis.woah.org/#/in-review/5330" TargetMode="External"/><Relationship Id="rId4" Type="http://schemas.openxmlformats.org/officeDocument/2006/relationships/hyperlink" Target="https://www.fli.de/en/news/short-messages/short-message/first-outbreak-of-bluetongue-serotype-3-in-germany-confirmed/"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agriculture.gouv.fr/sante-animale-detection-de-premiers-foyers-de-mhe-en-elevages-bovin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portugalresident.com/33-cases-of-ehd-epizootic-haemorrhagic-disease-identified-in-cattle-in-tras-os-montes/" TargetMode="External"/><Relationship Id="rId4" Type="http://schemas.openxmlformats.org/officeDocument/2006/relationships/hyperlink" Target="https://www.blv.admin.ch/blv/de/home/dokumentation/nsb-news-list.msg-id-98156.html"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academic.oup.com/jme/article/60/6/1221/7321676?login=true" TargetMode="External"/><Relationship Id="rId7" Type="http://schemas.openxmlformats.org/officeDocument/2006/relationships/hyperlink" Target="https://cwhl.vet.cornell.edu/disease/hemorrhagic-disease-deer#collapse21"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hyperlink" Target="https://microbewiki.kenyon.edu/index.php/File:Bluetongue.jpg" TargetMode="External"/><Relationship Id="rId4" Type="http://schemas.openxmlformats.org/officeDocument/2006/relationships/image" Target="../media/image7.png"/><Relationship Id="rId9" Type="http://schemas.openxmlformats.org/officeDocument/2006/relationships/hyperlink" Target="https://thehorse.com/199024/african-horse-sickness-updat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academic.oup.com/jme/article/60/6/1221/7321676?login=true"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academic.oup.com/jme/article/60/6/1230/7321677?login=true"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a:t>Communauté des maladies émergentes et zoonotiques</a:t>
            </a:r>
            <a:br>
              <a:rPr lang="fr-FR" sz="2800" dirty="0"/>
            </a:br>
            <a:r>
              <a:rPr lang="fr-FR" sz="2000" i="1" dirty="0"/>
              <a:t>Identifier les risques émergents grâce à l'intelligence collective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CMEZ - Mise à jour du réseau des petits ruminants du SCSSA</a:t>
            </a:r>
          </a:p>
          <a:p>
            <a:pPr eaLnBrk="1" hangingPunct="1"/>
            <a:r>
              <a:rPr lang="en-CA" altLang="en-US" dirty="0"/>
              <a:t>13 décembre 2023</a:t>
            </a:r>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 </a:t>
            </a:r>
            <a:endParaRPr lang="en-US" altLang="en-US" sz="3600">
              <a:solidFill>
                <a:srgbClr val="FFFFFF"/>
              </a:solidFill>
            </a:endParaRPr>
          </a:p>
        </p:txBody>
      </p:sp>
      <p:sp>
        <p:nvSpPr>
          <p:cNvPr id="2" name="ZoneTexte 1">
            <a:extLst>
              <a:ext uri="{FF2B5EF4-FFF2-40B4-BE49-F238E27FC236}">
                <a16:creationId xmlns:a16="http://schemas.microsoft.com/office/drawing/2014/main" id="{02E79973-4DB4-4CE3-98DA-F43819D11B5C}"/>
              </a:ext>
            </a:extLst>
          </p:cNvPr>
          <p:cNvSpPr txBox="1"/>
          <p:nvPr/>
        </p:nvSpPr>
        <p:spPr>
          <a:xfrm>
            <a:off x="201478" y="5472708"/>
            <a:ext cx="5693044" cy="923330"/>
          </a:xfrm>
          <a:prstGeom prst="rect">
            <a:avLst/>
          </a:prstGeom>
          <a:noFill/>
        </p:spPr>
        <p:txBody>
          <a:bodyPr wrap="square" rtlCol="0">
            <a:spAutoFit/>
          </a:bodyPr>
          <a:lstStyle/>
          <a:p>
            <a:r>
              <a:rPr lang="fr-CA" dirty="0">
                <a:solidFill>
                  <a:schemeClr val="bg1"/>
                </a:solidFill>
              </a:rPr>
              <a:t>La traduction de ce document est assurée par le Système canadien de surveillance de la santé animale. Visitez-nous à l'adresse suivante : http://cahss.ca</a:t>
            </a:r>
          </a:p>
        </p:txBody>
      </p:sp>
      <p:pic>
        <p:nvPicPr>
          <p:cNvPr id="3" name="Picture 2" descr="CAHSS- logo">
            <a:extLst>
              <a:ext uri="{FF2B5EF4-FFF2-40B4-BE49-F238E27FC236}">
                <a16:creationId xmlns:a16="http://schemas.microsoft.com/office/drawing/2014/main" id="{48BAB47C-9CA0-D037-8DF1-F198A4F10A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034" y="6384640"/>
            <a:ext cx="2309685" cy="36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4282483"/>
      </p:ext>
    </p:extLst>
  </p:cSld>
  <p:clrMapOvr>
    <a:masterClrMapping/>
  </p:clrMapOvr>
  <p:transition spd="slow" advTm="26445"/>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3813"/>
            <a:ext cx="10515600" cy="1325562"/>
          </a:xfrm>
        </p:spPr>
        <p:txBody>
          <a:bodyPr/>
          <a:lstStyle/>
          <a:p>
            <a:pPr>
              <a:defRPr/>
            </a:pPr>
            <a:r>
              <a:rPr lang="en-US" sz="2800" dirty="0"/>
              <a:t>Le virus de la fièvre catarrhale du mouton en Europe</a:t>
            </a:r>
            <a:endParaRPr lang="en-CA" sz="2800" dirty="0"/>
          </a:p>
        </p:txBody>
      </p:sp>
      <p:sp>
        <p:nvSpPr>
          <p:cNvPr id="18435" name="Content Placeholder 9"/>
          <p:cNvSpPr>
            <a:spLocks noGrp="1"/>
          </p:cNvSpPr>
          <p:nvPr>
            <p:ph sz="half" idx="1"/>
          </p:nvPr>
        </p:nvSpPr>
        <p:spPr>
          <a:xfrm>
            <a:off x="166437" y="863750"/>
            <a:ext cx="6165850" cy="5892800"/>
          </a:xfrm>
        </p:spPr>
        <p:txBody>
          <a:bodyPr/>
          <a:lstStyle/>
          <a:p>
            <a:pPr marL="0" indent="0">
              <a:buFont typeface="Arial" panose="020B0604020202020204" pitchFamily="34" charset="0"/>
              <a:buNone/>
              <a:defRPr/>
            </a:pPr>
            <a:r>
              <a:rPr lang="en-CA" altLang="en-US" b="1" dirty="0"/>
              <a:t>Pays-Bas</a:t>
            </a:r>
          </a:p>
          <a:p>
            <a:pPr>
              <a:defRPr/>
            </a:pPr>
            <a:r>
              <a:rPr lang="en-CA" altLang="en-US" dirty="0"/>
              <a:t>Premiers cas signalés fin septembre 2023</a:t>
            </a:r>
          </a:p>
          <a:p>
            <a:pPr lvl="1">
              <a:defRPr/>
            </a:pPr>
            <a:r>
              <a:rPr lang="en-US" altLang="en-US" dirty="0"/>
              <a:t>Le BTV a été signalé pour la dernière fois aux Pays-Bas en 2009.</a:t>
            </a:r>
            <a:endParaRPr lang="en-CA" altLang="en-US" dirty="0"/>
          </a:p>
          <a:p>
            <a:pPr>
              <a:defRPr/>
            </a:pPr>
            <a:r>
              <a:rPr lang="en-CA" altLang="en-US" dirty="0"/>
              <a:t>Identifié comme sérotype 3 (nouvelle souche)</a:t>
            </a:r>
          </a:p>
          <a:p>
            <a:pPr>
              <a:defRPr/>
            </a:pPr>
            <a:r>
              <a:rPr lang="en-CA" altLang="en-US" dirty="0">
                <a:hlinkClick r:id="rId3"/>
              </a:rPr>
              <a:t>Rapports </a:t>
            </a:r>
            <a:r>
              <a:rPr lang="en-CA" altLang="en-US" dirty="0"/>
              <a:t>les plus </a:t>
            </a:r>
            <a:r>
              <a:rPr lang="en-CA" altLang="en-US" dirty="0">
                <a:hlinkClick r:id="rId3"/>
              </a:rPr>
              <a:t>récents</a:t>
            </a:r>
            <a:endParaRPr lang="en-CA" altLang="en-US" dirty="0"/>
          </a:p>
          <a:p>
            <a:pPr lvl="1">
              <a:defRPr/>
            </a:pPr>
            <a:r>
              <a:rPr lang="en-CA" altLang="en-US" dirty="0"/>
              <a:t>PCR positifs - 4303</a:t>
            </a:r>
          </a:p>
          <a:p>
            <a:pPr lvl="1">
              <a:defRPr/>
            </a:pPr>
            <a:r>
              <a:rPr lang="en-CA" altLang="en-US" dirty="0"/>
              <a:t>Cliniquement positif - 1564 (pas de PCR)</a:t>
            </a:r>
          </a:p>
          <a:p>
            <a:pPr>
              <a:defRPr/>
            </a:pPr>
            <a:r>
              <a:rPr lang="en-CA" altLang="en-US" dirty="0"/>
              <a:t>Cas chez les bovins et les ovins</a:t>
            </a:r>
          </a:p>
          <a:p>
            <a:pPr>
              <a:defRPr/>
            </a:pPr>
            <a:r>
              <a:rPr lang="en-CA" altLang="en-US" dirty="0"/>
              <a:t>Source de l'introduction (</a:t>
            </a:r>
            <a:r>
              <a:rPr lang="en-CA" altLang="en-US" dirty="0">
                <a:hlinkClick r:id="rId4"/>
              </a:rPr>
              <a:t>hypothèse</a:t>
            </a:r>
            <a:r>
              <a:rPr lang="en-CA" altLang="en-US" dirty="0"/>
              <a:t>)</a:t>
            </a:r>
          </a:p>
          <a:p>
            <a:pPr lvl="1">
              <a:defRPr/>
            </a:pPr>
            <a:r>
              <a:rPr lang="en-CA" altLang="en-US" dirty="0"/>
              <a:t>Des moucherons dans des déchets ménagers transportés de Rome à Amsterdam par train</a:t>
            </a:r>
          </a:p>
          <a:p>
            <a:pPr lvl="1">
              <a:defRPr/>
            </a:pPr>
            <a:r>
              <a:rPr lang="en-US" altLang="en-US" dirty="0"/>
              <a:t>Transport hebdomadaire, 36% organique</a:t>
            </a:r>
            <a:endParaRPr lang="en-CA" altLang="en-US" dirty="0"/>
          </a:p>
          <a:p>
            <a:pPr lvl="1">
              <a:defRPr/>
            </a:pPr>
            <a:endParaRPr lang="en-CA" altLang="en-US" dirty="0"/>
          </a:p>
        </p:txBody>
      </p:sp>
      <p:pic>
        <p:nvPicPr>
          <p:cNvPr id="5" name="Picture 4"/>
          <p:cNvPicPr>
            <a:picLocks noChangeAspect="1"/>
          </p:cNvPicPr>
          <p:nvPr/>
        </p:nvPicPr>
        <p:blipFill>
          <a:blip r:embed="rId5"/>
          <a:stretch>
            <a:fillRect/>
          </a:stretch>
        </p:blipFill>
        <p:spPr>
          <a:xfrm>
            <a:off x="7030709" y="23813"/>
            <a:ext cx="4968786" cy="6776382"/>
          </a:xfrm>
          <a:prstGeom prst="rect">
            <a:avLst/>
          </a:prstGeom>
        </p:spPr>
      </p:pic>
      <p:pic>
        <p:nvPicPr>
          <p:cNvPr id="2" name="Picture 1"/>
          <p:cNvPicPr>
            <a:picLocks noChangeAspect="1"/>
          </p:cNvPicPr>
          <p:nvPr/>
        </p:nvPicPr>
        <p:blipFill>
          <a:blip r:embed="rId6"/>
          <a:stretch>
            <a:fillRect/>
          </a:stretch>
        </p:blipFill>
        <p:spPr>
          <a:xfrm>
            <a:off x="6283135" y="408704"/>
            <a:ext cx="5908865" cy="5871780"/>
          </a:xfrm>
          <a:prstGeom prst="rect">
            <a:avLst/>
          </a:prstGeom>
        </p:spPr>
      </p:pic>
    </p:spTree>
    <p:extLst>
      <p:ext uri="{BB962C8B-B14F-4D97-AF65-F5344CB8AC3E}">
        <p14:creationId xmlns:p14="http://schemas.microsoft.com/office/powerpoint/2010/main" val="366024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7363" y="0"/>
            <a:ext cx="10515600" cy="1325563"/>
          </a:xfrm>
        </p:spPr>
        <p:txBody>
          <a:bodyPr/>
          <a:lstStyle/>
          <a:p>
            <a:pPr>
              <a:defRPr/>
            </a:pPr>
            <a:r>
              <a:rPr lang="en-US" sz="2800" dirty="0"/>
              <a:t>Le virus de la fièvre catarrhale du mouton en Europe</a:t>
            </a:r>
            <a:endParaRPr lang="en-CA" sz="2800" dirty="0"/>
          </a:p>
        </p:txBody>
      </p:sp>
      <p:sp>
        <p:nvSpPr>
          <p:cNvPr id="18435" name="Content Placeholder 9"/>
          <p:cNvSpPr>
            <a:spLocks noGrp="1"/>
          </p:cNvSpPr>
          <p:nvPr>
            <p:ph sz="half" idx="1"/>
          </p:nvPr>
        </p:nvSpPr>
        <p:spPr>
          <a:xfrm>
            <a:off x="647700" y="1325563"/>
            <a:ext cx="5368925" cy="5037137"/>
          </a:xfrm>
        </p:spPr>
        <p:txBody>
          <a:bodyPr/>
          <a:lstStyle/>
          <a:p>
            <a:pPr marL="0" indent="0">
              <a:buFont typeface="Arial" panose="020B0604020202020204" pitchFamily="34" charset="0"/>
              <a:buNone/>
              <a:defRPr/>
            </a:pPr>
            <a:r>
              <a:rPr lang="en-CA" altLang="en-US" b="1" dirty="0"/>
              <a:t>Belgique</a:t>
            </a:r>
            <a:endParaRPr lang="en-CA" altLang="en-US" dirty="0"/>
          </a:p>
          <a:p>
            <a:pPr>
              <a:defRPr/>
            </a:pPr>
            <a:r>
              <a:rPr lang="en-CA" altLang="en-US" dirty="0"/>
              <a:t>Fin septembre, 1</a:t>
            </a:r>
            <a:r>
              <a:rPr lang="en-CA" altLang="en-US" baseline="30000" dirty="0"/>
              <a:t>er</a:t>
            </a:r>
            <a:r>
              <a:rPr lang="en-CA" altLang="en-US" dirty="0"/>
              <a:t> cas de BTV sérotype 3 chez des moutons à </a:t>
            </a:r>
            <a:r>
              <a:rPr lang="en-CA" altLang="en-US" dirty="0" err="1">
                <a:hlinkClick r:id="rId3"/>
              </a:rPr>
              <a:t>Merksplas</a:t>
            </a:r>
            <a:endParaRPr lang="en-CA" altLang="en-US" dirty="0"/>
          </a:p>
          <a:p>
            <a:pPr>
              <a:defRPr/>
            </a:pPr>
            <a:r>
              <a:rPr lang="en-CA" altLang="en-US" dirty="0"/>
              <a:t>Près de la frontière avec les Pays-Bas</a:t>
            </a:r>
            <a:endParaRPr lang="en-CA" altLang="en-US" b="1" dirty="0"/>
          </a:p>
          <a:p>
            <a:pPr marL="0" indent="0">
              <a:buFont typeface="Arial" panose="020B0604020202020204" pitchFamily="34" charset="0"/>
              <a:buNone/>
              <a:defRPr/>
            </a:pPr>
            <a:r>
              <a:rPr lang="en-CA" altLang="en-US" b="1" dirty="0"/>
              <a:t>Allemagne</a:t>
            </a:r>
          </a:p>
          <a:p>
            <a:pPr>
              <a:defRPr/>
            </a:pPr>
            <a:r>
              <a:rPr lang="en-CA" altLang="en-US" dirty="0"/>
              <a:t>Début octobre, 1</a:t>
            </a:r>
            <a:r>
              <a:rPr lang="en-CA" altLang="en-US" baseline="30000" dirty="0"/>
              <a:t>er</a:t>
            </a:r>
            <a:r>
              <a:rPr lang="en-CA" altLang="en-US" dirty="0"/>
              <a:t> cas de BTV sérotype 3 à </a:t>
            </a:r>
            <a:r>
              <a:rPr lang="en-CA" altLang="en-US" dirty="0">
                <a:hlinkClick r:id="rId4"/>
              </a:rPr>
              <a:t>Clèves</a:t>
            </a:r>
            <a:endParaRPr lang="en-CA" altLang="en-US" dirty="0"/>
          </a:p>
          <a:p>
            <a:pPr>
              <a:defRPr/>
            </a:pPr>
            <a:r>
              <a:rPr lang="en-CA" altLang="en-US" dirty="0"/>
              <a:t>Près de la frontière avec les Pays-Bas</a:t>
            </a:r>
          </a:p>
          <a:p>
            <a:pPr>
              <a:defRPr/>
            </a:pPr>
            <a:r>
              <a:rPr lang="en-CA" altLang="en-US" dirty="0"/>
              <a:t>D'autres cas continuent d'être signalés chez des bovins et des ovins dans le nord-ouest de l'Allemagne.</a:t>
            </a:r>
          </a:p>
        </p:txBody>
      </p:sp>
      <p:sp>
        <p:nvSpPr>
          <p:cNvPr id="6" name="Content Placeholder 9"/>
          <p:cNvSpPr>
            <a:spLocks noGrp="1"/>
          </p:cNvSpPr>
          <p:nvPr>
            <p:ph sz="half" idx="1"/>
          </p:nvPr>
        </p:nvSpPr>
        <p:spPr>
          <a:xfrm>
            <a:off x="7069556" y="145257"/>
            <a:ext cx="4945062" cy="5037137"/>
          </a:xfrm>
        </p:spPr>
        <p:txBody>
          <a:bodyPr/>
          <a:lstStyle/>
          <a:p>
            <a:pPr marL="0" indent="0">
              <a:buFont typeface="Arial" panose="020B0604020202020204" pitchFamily="34" charset="0"/>
              <a:buNone/>
              <a:defRPr/>
            </a:pPr>
            <a:r>
              <a:rPr lang="en-CA" altLang="en-US" b="1" dirty="0" err="1"/>
              <a:t>Royaume</a:t>
            </a:r>
            <a:r>
              <a:rPr lang="en-CA" altLang="en-US" b="1" dirty="0"/>
              <a:t>-Uni</a:t>
            </a:r>
            <a:endParaRPr lang="en-CA" altLang="en-US" dirty="0"/>
          </a:p>
          <a:p>
            <a:pPr>
              <a:defRPr/>
            </a:pPr>
            <a:r>
              <a:rPr lang="en-CA" altLang="en-US" dirty="0"/>
              <a:t>Début novembre, 1</a:t>
            </a:r>
            <a:r>
              <a:rPr lang="en-CA" altLang="en-US" baseline="30000" dirty="0"/>
              <a:t>er</a:t>
            </a:r>
            <a:r>
              <a:rPr lang="en-CA" altLang="en-US" dirty="0"/>
              <a:t> </a:t>
            </a:r>
            <a:r>
              <a:rPr lang="en-CA" altLang="en-US" dirty="0" err="1"/>
              <a:t>cas</a:t>
            </a:r>
            <a:r>
              <a:rPr lang="en-CA" altLang="en-US" dirty="0"/>
              <a:t> du sérotype 3 du virus de la fièvre catarrhale du mouton chez des </a:t>
            </a:r>
            <a:r>
              <a:rPr lang="en-CA" altLang="en-US" dirty="0" err="1"/>
              <a:t>bovins</a:t>
            </a:r>
            <a:r>
              <a:rPr lang="en-CA" altLang="en-US" dirty="0"/>
              <a:t> à </a:t>
            </a:r>
            <a:r>
              <a:rPr lang="en-CA" altLang="en-US" dirty="0">
                <a:hlinkClick r:id="rId5"/>
              </a:rPr>
              <a:t>Kent</a:t>
            </a:r>
            <a:endParaRPr lang="en-CA" altLang="en-US" dirty="0"/>
          </a:p>
          <a:p>
            <a:pPr>
              <a:defRPr/>
            </a:pPr>
            <a:r>
              <a:rPr lang="en-CA" altLang="en-US" dirty="0"/>
              <a:t>Jusqu'au 8 décembre</a:t>
            </a:r>
            <a:r>
              <a:rPr lang="en-CA" altLang="en-US" baseline="30000" dirty="0"/>
              <a:t>th</a:t>
            </a:r>
            <a:r>
              <a:rPr lang="en-CA" altLang="en-US" dirty="0">
                <a:hlinkClick r:id="rId6"/>
              </a:rPr>
              <a:t> , 11 cas dans </a:t>
            </a:r>
            <a:r>
              <a:rPr lang="en-CA" altLang="en-US" dirty="0"/>
              <a:t>6 </a:t>
            </a:r>
            <a:r>
              <a:rPr lang="en-CA" altLang="en-US" dirty="0" err="1"/>
              <a:t>lieux</a:t>
            </a:r>
            <a:endParaRPr lang="en-CA" altLang="en-US" dirty="0"/>
          </a:p>
          <a:p>
            <a:pPr>
              <a:defRPr/>
            </a:pPr>
            <a:r>
              <a:rPr lang="en-US" dirty="0">
                <a:hlinkClick r:id="rId7"/>
              </a:rPr>
              <a:t>Carte interactive de l'APHA sur le virus de la fièvre catarrhale (arcgis.com)</a:t>
            </a:r>
            <a:endParaRPr lang="en-CA" altLang="en-US" dirty="0"/>
          </a:p>
        </p:txBody>
      </p:sp>
      <p:sp>
        <p:nvSpPr>
          <p:cNvPr id="18437" name="Rectangle 2"/>
          <p:cNvSpPr>
            <a:spLocks noChangeArrowheads="1"/>
          </p:cNvSpPr>
          <p:nvPr/>
        </p:nvSpPr>
        <p:spPr bwMode="auto">
          <a:xfrm>
            <a:off x="6297613" y="383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18439" name="TextBox 7"/>
          <p:cNvSpPr txBox="1">
            <a:spLocks noChangeArrowheads="1"/>
          </p:cNvSpPr>
          <p:nvPr/>
        </p:nvSpPr>
        <p:spPr bwMode="auto">
          <a:xfrm>
            <a:off x="7678737" y="6530975"/>
            <a:ext cx="4867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dirty="0"/>
              <a:t>Signaux TVB : Avril 2016 - Aujourd'hui</a:t>
            </a:r>
            <a:endParaRPr lang="en-CA" altLang="en-US" sz="1400" dirty="0"/>
          </a:p>
        </p:txBody>
      </p:sp>
      <p:pic>
        <p:nvPicPr>
          <p:cNvPr id="2" name="Picture 1"/>
          <p:cNvPicPr>
            <a:picLocks noChangeAspect="1"/>
          </p:cNvPicPr>
          <p:nvPr/>
        </p:nvPicPr>
        <p:blipFill>
          <a:blip r:embed="rId8"/>
          <a:stretch>
            <a:fillRect/>
          </a:stretch>
        </p:blipFill>
        <p:spPr>
          <a:xfrm>
            <a:off x="6838949" y="3502290"/>
            <a:ext cx="4894681" cy="29445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63815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4500" y="87313"/>
            <a:ext cx="10515600" cy="1325562"/>
          </a:xfrm>
        </p:spPr>
        <p:txBody>
          <a:bodyPr/>
          <a:lstStyle/>
          <a:p>
            <a:pPr>
              <a:defRPr/>
            </a:pPr>
            <a:r>
              <a:rPr lang="en-US" sz="2800" dirty="0"/>
              <a:t>La maladie hémorragique épizootique en Europe</a:t>
            </a:r>
            <a:endParaRPr lang="en-CA" sz="2800" dirty="0"/>
          </a:p>
        </p:txBody>
      </p:sp>
      <p:sp>
        <p:nvSpPr>
          <p:cNvPr id="20483" name="Content Placeholder 9"/>
          <p:cNvSpPr>
            <a:spLocks noGrp="1"/>
          </p:cNvSpPr>
          <p:nvPr>
            <p:ph sz="half" idx="1"/>
          </p:nvPr>
        </p:nvSpPr>
        <p:spPr>
          <a:xfrm>
            <a:off x="647700" y="1325563"/>
            <a:ext cx="5262563" cy="5037137"/>
          </a:xfrm>
        </p:spPr>
        <p:txBody>
          <a:bodyPr/>
          <a:lstStyle/>
          <a:p>
            <a:pPr marL="0" indent="0">
              <a:buFont typeface="Arial" panose="020B0604020202020204" pitchFamily="34" charset="0"/>
              <a:buNone/>
              <a:defRPr/>
            </a:pPr>
            <a:r>
              <a:rPr lang="en-US" altLang="en-US" b="1" dirty="0"/>
              <a:t>France</a:t>
            </a:r>
          </a:p>
          <a:p>
            <a:pPr>
              <a:defRPr/>
            </a:pPr>
            <a:r>
              <a:rPr lang="en-US" altLang="en-US" dirty="0"/>
              <a:t>Fin septembre, </a:t>
            </a:r>
            <a:r>
              <a:rPr lang="en-US" altLang="en-US" dirty="0">
                <a:hlinkClick r:id="rId3"/>
              </a:rPr>
              <a:t>premiers signalements de la maladie </a:t>
            </a:r>
            <a:r>
              <a:rPr lang="en-US" altLang="en-US" dirty="0"/>
              <a:t>chez les bovins</a:t>
            </a:r>
          </a:p>
          <a:p>
            <a:pPr>
              <a:defRPr/>
            </a:pPr>
            <a:r>
              <a:rPr lang="en-US" altLang="en-US" dirty="0"/>
              <a:t>Près de la frontière avec l'Espagne </a:t>
            </a:r>
          </a:p>
          <a:p>
            <a:pPr>
              <a:defRPr/>
            </a:pPr>
            <a:r>
              <a:rPr lang="en-US" altLang="en-US" dirty="0"/>
              <a:t>Propagée par les culicoïdes, signes cliniques similaires à ceux de la fièvre catarrhale ovine.</a:t>
            </a:r>
          </a:p>
          <a:p>
            <a:pPr>
              <a:defRPr/>
            </a:pPr>
            <a:r>
              <a:rPr lang="en-US" altLang="en-US" dirty="0"/>
              <a:t>Peut circuler au Maroc (pas directement de la Tunisie à l'Espagne)</a:t>
            </a:r>
          </a:p>
          <a:p>
            <a:pPr marL="0" indent="0">
              <a:buFont typeface="Arial" panose="020B0604020202020204" pitchFamily="34" charset="0"/>
              <a:buNone/>
              <a:defRPr/>
            </a:pPr>
            <a:r>
              <a:rPr lang="en-US" altLang="en-US" b="1" dirty="0"/>
              <a:t>Suisse</a:t>
            </a:r>
          </a:p>
          <a:p>
            <a:pPr>
              <a:defRPr/>
            </a:pPr>
            <a:r>
              <a:rPr lang="en-US" altLang="en-US" dirty="0">
                <a:hlinkClick r:id="rId4"/>
              </a:rPr>
              <a:t>Premier cas signalé </a:t>
            </a:r>
            <a:r>
              <a:rPr lang="en-US" altLang="en-US" dirty="0"/>
              <a:t>chez un veau à Berne</a:t>
            </a:r>
          </a:p>
          <a:p>
            <a:pPr>
              <a:defRPr/>
            </a:pPr>
            <a:endParaRPr lang="en-US" altLang="en-US" dirty="0"/>
          </a:p>
          <a:p>
            <a:pPr marL="0" indent="0">
              <a:buFont typeface="Arial" panose="020B0604020202020204" pitchFamily="34" charset="0"/>
              <a:buNone/>
              <a:defRPr/>
            </a:pPr>
            <a:endParaRPr lang="en-CA" altLang="en-US" dirty="0"/>
          </a:p>
        </p:txBody>
      </p:sp>
      <p:sp>
        <p:nvSpPr>
          <p:cNvPr id="20484" name="Rectangle 2"/>
          <p:cNvSpPr>
            <a:spLocks noChangeArrowheads="1"/>
          </p:cNvSpPr>
          <p:nvPr/>
        </p:nvSpPr>
        <p:spPr bwMode="auto">
          <a:xfrm>
            <a:off x="6297613" y="383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5" name="Content Placeholder 9"/>
          <p:cNvSpPr>
            <a:spLocks noGrp="1"/>
          </p:cNvSpPr>
          <p:nvPr>
            <p:ph sz="half" idx="1"/>
          </p:nvPr>
        </p:nvSpPr>
        <p:spPr>
          <a:xfrm>
            <a:off x="6456363" y="1316038"/>
            <a:ext cx="5260975" cy="5035550"/>
          </a:xfrm>
        </p:spPr>
        <p:txBody>
          <a:bodyPr/>
          <a:lstStyle/>
          <a:p>
            <a:pPr marL="0" indent="0">
              <a:buFont typeface="Arial" panose="020B0604020202020204" pitchFamily="34" charset="0"/>
              <a:buNone/>
              <a:defRPr/>
            </a:pPr>
            <a:r>
              <a:rPr lang="en-US" altLang="en-US" b="1" dirty="0">
                <a:hlinkClick r:id="rId5"/>
              </a:rPr>
              <a:t>Portugal</a:t>
            </a:r>
            <a:endParaRPr lang="en-US" altLang="en-US" b="1" dirty="0"/>
          </a:p>
          <a:p>
            <a:pPr>
              <a:defRPr/>
            </a:pPr>
            <a:r>
              <a:rPr lang="en-US" altLang="en-US" dirty="0"/>
              <a:t>Premiers cas en juillet/août dans les régions septentrionales</a:t>
            </a:r>
          </a:p>
          <a:p>
            <a:pPr>
              <a:defRPr/>
            </a:pPr>
            <a:r>
              <a:rPr lang="en-US" altLang="en-US" dirty="0"/>
              <a:t>Plus de diffusion/rapports en septembre</a:t>
            </a:r>
          </a:p>
          <a:p>
            <a:pPr>
              <a:defRPr/>
            </a:pPr>
            <a:r>
              <a:rPr lang="en-US" altLang="en-US" dirty="0"/>
              <a:t>Sécheresse récente signalée</a:t>
            </a:r>
          </a:p>
          <a:p>
            <a:pPr>
              <a:defRPr/>
            </a:pPr>
            <a:endParaRPr lang="en-US" altLang="en-US" dirty="0"/>
          </a:p>
          <a:p>
            <a:pPr marL="0" indent="0">
              <a:buFont typeface="Arial" panose="020B0604020202020204" pitchFamily="34" charset="0"/>
              <a:buNone/>
              <a:defRPr/>
            </a:pPr>
            <a:endParaRPr lang="en-CA" altLang="en-US" dirty="0"/>
          </a:p>
        </p:txBody>
      </p:sp>
    </p:spTree>
    <p:extLst>
      <p:ext uri="{BB962C8B-B14F-4D97-AF65-F5344CB8AC3E}">
        <p14:creationId xmlns:p14="http://schemas.microsoft.com/office/powerpoint/2010/main" val="3601555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sz="2800" dirty="0"/>
              <a:t>SF : </a:t>
            </a:r>
            <a:r>
              <a:rPr lang="en-CA" sz="2800" dirty="0">
                <a:hlinkClick r:id="rId3"/>
              </a:rPr>
              <a:t>Épidémiologie des orbivirus transmis par les culicoïdes dans un climat changeant</a:t>
            </a:r>
            <a:endParaRPr lang="en-CA" sz="2800" dirty="0"/>
          </a:p>
        </p:txBody>
      </p:sp>
      <p:sp>
        <p:nvSpPr>
          <p:cNvPr id="22531" name="Content Placeholder 9"/>
          <p:cNvSpPr>
            <a:spLocks noGrp="1"/>
          </p:cNvSpPr>
          <p:nvPr>
            <p:ph sz="half" idx="1"/>
          </p:nvPr>
        </p:nvSpPr>
        <p:spPr/>
        <p:txBody>
          <a:bodyPr/>
          <a:lstStyle/>
          <a:p>
            <a:r>
              <a:rPr lang="en-CA" altLang="en-US" dirty="0" err="1"/>
              <a:t>Orbivirus </a:t>
            </a:r>
            <a:r>
              <a:rPr lang="en-CA" altLang="en-US" dirty="0"/>
              <a:t>transmis par les moucherons piqueurs (</a:t>
            </a:r>
            <a:r>
              <a:rPr lang="en-CA" altLang="en-US" dirty="0" err="1"/>
              <a:t>Culicoides</a:t>
            </a:r>
            <a:r>
              <a:rPr lang="en-CA" altLang="en-US" dirty="0"/>
              <a:t>) : </a:t>
            </a:r>
          </a:p>
          <a:p>
            <a:pPr lvl="1"/>
            <a:r>
              <a:rPr lang="en-CA" altLang="en-US" dirty="0"/>
              <a:t>Virus de la fièvre catarrhale ovine</a:t>
            </a:r>
          </a:p>
          <a:p>
            <a:pPr lvl="1"/>
            <a:r>
              <a:rPr lang="en-CA" altLang="en-US" dirty="0"/>
              <a:t>Maladie hémorragique épizootique </a:t>
            </a:r>
          </a:p>
          <a:p>
            <a:pPr lvl="1"/>
            <a:r>
              <a:rPr lang="en-CA" altLang="en-US" dirty="0"/>
              <a:t>Peste équine</a:t>
            </a:r>
          </a:p>
        </p:txBody>
      </p:sp>
      <p:sp>
        <p:nvSpPr>
          <p:cNvPr id="22532" name="Rectangle 2"/>
          <p:cNvSpPr>
            <a:spLocks noChangeArrowheads="1"/>
          </p:cNvSpPr>
          <p:nvPr/>
        </p:nvSpPr>
        <p:spPr bwMode="auto">
          <a:xfrm>
            <a:off x="6297613" y="383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5" name="Content Placeholder 4"/>
          <p:cNvPicPr>
            <a:picLocks noGrp="1" noChangeAspect="1"/>
          </p:cNvPicPr>
          <p:nvPr>
            <p:ph sz="half" idx="2"/>
          </p:nvPr>
        </p:nvPicPr>
        <p:blipFill>
          <a:blip r:embed="rId4"/>
          <a:stretch>
            <a:fillRect/>
          </a:stretch>
        </p:blipFill>
        <p:spPr>
          <a:xfrm>
            <a:off x="6297613" y="1527858"/>
            <a:ext cx="3613990" cy="2941788"/>
          </a:xfrm>
          <a:prstGeom prst="rect">
            <a:avLst/>
          </a:prstGeom>
        </p:spPr>
      </p:pic>
      <p:sp>
        <p:nvSpPr>
          <p:cNvPr id="6" name="Rectangle 5"/>
          <p:cNvSpPr/>
          <p:nvPr/>
        </p:nvSpPr>
        <p:spPr>
          <a:xfrm>
            <a:off x="9911603" y="1527858"/>
            <a:ext cx="2280397" cy="461665"/>
          </a:xfrm>
          <a:prstGeom prst="rect">
            <a:avLst/>
          </a:prstGeom>
        </p:spPr>
        <p:txBody>
          <a:bodyPr wrap="square">
            <a:spAutoFit/>
          </a:bodyPr>
          <a:lstStyle/>
          <a:p>
            <a:r>
              <a:rPr lang="en-CA" sz="1200" b="1" dirty="0">
                <a:hlinkClick r:id="rId5"/>
              </a:rPr>
              <a:t>https://microbewiki.kenyon.edu/index.php/File:Bluetongue.jpg </a:t>
            </a:r>
            <a:endParaRPr lang="en-CA" sz="1200" b="1" dirty="0"/>
          </a:p>
        </p:txBody>
      </p:sp>
      <p:pic>
        <p:nvPicPr>
          <p:cNvPr id="1028" name="Picture 4" descr="white-tailed deer with an enlarged tongu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58198" y="4132648"/>
            <a:ext cx="3633802" cy="272535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877935" y="5976939"/>
            <a:ext cx="2680263" cy="430887"/>
          </a:xfrm>
          <a:prstGeom prst="rect">
            <a:avLst/>
          </a:prstGeom>
        </p:spPr>
        <p:txBody>
          <a:bodyPr wrap="square">
            <a:spAutoFit/>
          </a:bodyPr>
          <a:lstStyle/>
          <a:p>
            <a:r>
              <a:rPr lang="en-CA" sz="1100" b="1" dirty="0">
                <a:hlinkClick r:id="rId7"/>
              </a:rPr>
              <a:t>https://cwhl.vet.cornell.edu/disease/hemorrhagic-disease-deer#collapse21 </a:t>
            </a:r>
            <a:endParaRPr lang="en-CA" sz="1100" b="1" dirty="0"/>
          </a:p>
        </p:txBody>
      </p:sp>
      <p:pic>
        <p:nvPicPr>
          <p:cNvPr id="8" name="Picture 7"/>
          <p:cNvPicPr>
            <a:picLocks noChangeAspect="1"/>
          </p:cNvPicPr>
          <p:nvPr/>
        </p:nvPicPr>
        <p:blipFill>
          <a:blip r:embed="rId8"/>
          <a:stretch>
            <a:fillRect/>
          </a:stretch>
        </p:blipFill>
        <p:spPr>
          <a:xfrm>
            <a:off x="424565" y="3993266"/>
            <a:ext cx="3761486" cy="2549379"/>
          </a:xfrm>
          <a:prstGeom prst="rect">
            <a:avLst/>
          </a:prstGeom>
        </p:spPr>
      </p:pic>
      <p:sp>
        <p:nvSpPr>
          <p:cNvPr id="9" name="Rectangle 8"/>
          <p:cNvSpPr/>
          <p:nvPr/>
        </p:nvSpPr>
        <p:spPr>
          <a:xfrm>
            <a:off x="391162" y="6542645"/>
            <a:ext cx="3828292" cy="261610"/>
          </a:xfrm>
          <a:prstGeom prst="rect">
            <a:avLst/>
          </a:prstGeom>
        </p:spPr>
        <p:txBody>
          <a:bodyPr wrap="none">
            <a:spAutoFit/>
          </a:bodyPr>
          <a:lstStyle/>
          <a:p>
            <a:r>
              <a:rPr lang="en-CA" sz="1100" b="1" dirty="0">
                <a:hlinkClick r:id="rId9"/>
              </a:rPr>
              <a:t>https://thehorse.com/199024/african-horse-sickness-update/ </a:t>
            </a:r>
            <a:endParaRPr lang="en-CA" sz="1100" b="1" dirty="0"/>
          </a:p>
        </p:txBody>
      </p:sp>
    </p:spTree>
    <p:extLst>
      <p:ext uri="{BB962C8B-B14F-4D97-AF65-F5344CB8AC3E}">
        <p14:creationId xmlns:p14="http://schemas.microsoft.com/office/powerpoint/2010/main" val="384685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CA" sz="2800" dirty="0">
                <a:hlinkClick r:id="rId3"/>
              </a:rPr>
              <a:t>Épidémiologie des orbivirus transmis</a:t>
            </a:r>
            <a:r>
              <a:rPr lang="en-CA" sz="2800" dirty="0" err="1">
                <a:hlinkClick r:id="rId3"/>
              </a:rPr>
              <a:t> par les culicoïdes dans </a:t>
            </a:r>
            <a:r>
              <a:rPr lang="en-CA" sz="2800" dirty="0">
                <a:hlinkClick r:id="rId3"/>
              </a:rPr>
              <a:t>un climat changeant</a:t>
            </a:r>
            <a:endParaRPr lang="en-CA" sz="2800" dirty="0"/>
          </a:p>
        </p:txBody>
      </p:sp>
      <p:sp>
        <p:nvSpPr>
          <p:cNvPr id="2" name="Content Placeholder 1"/>
          <p:cNvSpPr>
            <a:spLocks noGrp="1"/>
          </p:cNvSpPr>
          <p:nvPr>
            <p:ph sz="half" idx="1"/>
          </p:nvPr>
        </p:nvSpPr>
        <p:spPr/>
        <p:txBody>
          <a:bodyPr/>
          <a:lstStyle/>
          <a:p>
            <a:r>
              <a:rPr lang="en-CA" dirty="0"/>
              <a:t>Deux espèces de </a:t>
            </a:r>
            <a:r>
              <a:rPr lang="en-CA" dirty="0" err="1"/>
              <a:t>Culicoides </a:t>
            </a:r>
            <a:r>
              <a:rPr lang="en-CA" dirty="0"/>
              <a:t>compétentes en Amérique du Nord</a:t>
            </a:r>
          </a:p>
          <a:p>
            <a:pPr lvl="1"/>
            <a:r>
              <a:rPr lang="en-CA" dirty="0"/>
              <a:t>C. sonorensis (BTV, EHD + AHSV en laboratoire)</a:t>
            </a:r>
          </a:p>
          <a:p>
            <a:pPr lvl="1"/>
            <a:r>
              <a:rPr lang="en-CA" dirty="0"/>
              <a:t>C. insignis (BTV)</a:t>
            </a:r>
          </a:p>
          <a:p>
            <a:pPr lvl="1"/>
            <a:endParaRPr lang="en-CA" dirty="0"/>
          </a:p>
          <a:p>
            <a:r>
              <a:rPr lang="en-CA" i="1" dirty="0"/>
              <a:t>C. sonorensis </a:t>
            </a:r>
            <a:r>
              <a:rPr lang="en-CA" dirty="0"/>
              <a:t>est présent dans les régions subtropicales à tempérées de l'ouest des États-Unis.</a:t>
            </a:r>
          </a:p>
          <a:p>
            <a:pPr lvl="1"/>
            <a:r>
              <a:rPr lang="en-CA" dirty="0"/>
              <a:t>Sporadiquement dans l'est des États-Unis</a:t>
            </a:r>
          </a:p>
          <a:p>
            <a:pPr lvl="1"/>
            <a:r>
              <a:rPr lang="en-CA" dirty="0"/>
              <a:t>Survit jusqu'à -20°C et les œufs résistent à la </a:t>
            </a:r>
            <a:r>
              <a:rPr lang="en-CA" dirty="0" err="1"/>
              <a:t>dessiccation</a:t>
            </a:r>
            <a:endParaRPr lang="en-CA" dirty="0"/>
          </a:p>
          <a:p>
            <a:pPr lvl="1"/>
            <a:endParaRPr lang="en-CA" dirty="0"/>
          </a:p>
        </p:txBody>
      </p:sp>
      <p:sp>
        <p:nvSpPr>
          <p:cNvPr id="3" name="Content Placeholder 2"/>
          <p:cNvSpPr>
            <a:spLocks noGrp="1"/>
          </p:cNvSpPr>
          <p:nvPr>
            <p:ph sz="half" idx="2"/>
          </p:nvPr>
        </p:nvSpPr>
        <p:spPr>
          <a:xfrm>
            <a:off x="6172200" y="2590799"/>
            <a:ext cx="5181600" cy="3586163"/>
          </a:xfrm>
        </p:spPr>
        <p:txBody>
          <a:bodyPr/>
          <a:lstStyle/>
          <a:p>
            <a:r>
              <a:rPr lang="en-CA" dirty="0"/>
              <a:t>C. insignis dans les zones tropicales et subtropicales</a:t>
            </a:r>
          </a:p>
          <a:p>
            <a:pPr lvl="1"/>
            <a:r>
              <a:rPr lang="en-CA" dirty="0"/>
              <a:t>Sud des États-Unis, Amérique centrale et du Sud</a:t>
            </a:r>
          </a:p>
          <a:p>
            <a:endParaRPr lang="en-CA" dirty="0"/>
          </a:p>
        </p:txBody>
      </p:sp>
      <p:sp>
        <p:nvSpPr>
          <p:cNvPr id="22532" name="Rectangle 2"/>
          <p:cNvSpPr>
            <a:spLocks noChangeArrowheads="1"/>
          </p:cNvSpPr>
          <p:nvPr/>
        </p:nvSpPr>
        <p:spPr bwMode="auto">
          <a:xfrm>
            <a:off x="6297613" y="383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7" name="Picture 6"/>
          <p:cNvPicPr>
            <a:picLocks noChangeAspect="1"/>
          </p:cNvPicPr>
          <p:nvPr/>
        </p:nvPicPr>
        <p:blipFill>
          <a:blip r:embed="rId4"/>
          <a:stretch>
            <a:fillRect/>
          </a:stretch>
        </p:blipFill>
        <p:spPr>
          <a:xfrm>
            <a:off x="8075356" y="4545807"/>
            <a:ext cx="1375287" cy="919162"/>
          </a:xfrm>
          <a:prstGeom prst="rect">
            <a:avLst/>
          </a:prstGeom>
        </p:spPr>
      </p:pic>
    </p:spTree>
    <p:extLst>
      <p:ext uri="{BB962C8B-B14F-4D97-AF65-F5344CB8AC3E}">
        <p14:creationId xmlns:p14="http://schemas.microsoft.com/office/powerpoint/2010/main" val="2078435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500132" y="706656"/>
            <a:ext cx="7396222" cy="5296805"/>
          </a:xfrm>
          <a:prstGeom prst="rect">
            <a:avLst/>
          </a:prstGeom>
        </p:spPr>
      </p:pic>
      <p:sp>
        <p:nvSpPr>
          <p:cNvPr id="5" name="Slide Number Placeholder 4"/>
          <p:cNvSpPr>
            <a:spLocks noGrp="1"/>
          </p:cNvSpPr>
          <p:nvPr>
            <p:ph type="sldNum" sz="quarter" idx="4294967295"/>
          </p:nvPr>
        </p:nvSpPr>
        <p:spPr>
          <a:xfrm>
            <a:off x="9448800" y="6356350"/>
            <a:ext cx="2743200" cy="365125"/>
          </a:xfrm>
        </p:spPr>
        <p:txBody>
          <a:bodyPr/>
          <a:lstStyle/>
          <a:p>
            <a:pPr>
              <a:defRPr/>
            </a:pPr>
            <a:fld id="{222C2B47-41F2-42A5-AA41-34CCD9669551}" type="slidenum">
              <a:rPr lang="en-US" smtClean="0"/>
              <a:t>7</a:t>
            </a:fld>
            <a:endParaRPr lang="en-US" dirty="0"/>
          </a:p>
        </p:txBody>
      </p:sp>
      <p:sp>
        <p:nvSpPr>
          <p:cNvPr id="9" name="TextBox 8"/>
          <p:cNvSpPr txBox="1"/>
          <p:nvPr/>
        </p:nvSpPr>
        <p:spPr>
          <a:xfrm>
            <a:off x="9849949" y="3889876"/>
            <a:ext cx="4536948" cy="1477328"/>
          </a:xfrm>
          <a:prstGeom prst="rect">
            <a:avLst/>
          </a:prstGeom>
          <a:noFill/>
        </p:spPr>
        <p:txBody>
          <a:bodyPr wrap="none" rtlCol="0">
            <a:spAutoFit/>
          </a:bodyPr>
          <a:lstStyle/>
          <a:p>
            <a:r>
              <a:rPr lang="en-CA" b="1" i="1" dirty="0"/>
              <a:t>C. insignis </a:t>
            </a:r>
            <a:r>
              <a:rPr lang="en-CA" b="1" dirty="0"/>
              <a:t>en mouvement </a:t>
            </a:r>
          </a:p>
          <a:p>
            <a:r>
              <a:rPr lang="en-CA" b="1" dirty="0"/>
              <a:t>au nord et à l'ouest</a:t>
            </a:r>
          </a:p>
          <a:p>
            <a:endParaRPr lang="en-CA" b="1" dirty="0"/>
          </a:p>
          <a:p>
            <a:r>
              <a:rPr lang="en-CA" b="1" i="1" dirty="0"/>
              <a:t>C. </a:t>
            </a:r>
            <a:r>
              <a:rPr lang="en-CA" b="1" i="1" dirty="0" err="1"/>
              <a:t>sonorensis</a:t>
            </a:r>
            <a:r>
              <a:rPr lang="en-CA" b="1" i="1" dirty="0"/>
              <a:t> </a:t>
            </a:r>
            <a:r>
              <a:rPr lang="en-CA" b="1" dirty="0"/>
              <a:t>incursions </a:t>
            </a:r>
            <a:r>
              <a:rPr lang="en-CA" b="1" dirty="0" err="1"/>
              <a:t>sporadiques</a:t>
            </a:r>
            <a:r>
              <a:rPr lang="en-CA" b="1" dirty="0"/>
              <a:t> dans les </a:t>
            </a:r>
          </a:p>
          <a:p>
            <a:r>
              <a:rPr lang="en-CA" b="1" dirty="0"/>
              <a:t>Sud du Canada</a:t>
            </a:r>
          </a:p>
        </p:txBody>
      </p:sp>
      <p:sp>
        <p:nvSpPr>
          <p:cNvPr id="10" name="TextBox 9"/>
          <p:cNvSpPr txBox="1"/>
          <p:nvPr/>
        </p:nvSpPr>
        <p:spPr>
          <a:xfrm>
            <a:off x="312225" y="1264596"/>
            <a:ext cx="2187907" cy="1200329"/>
          </a:xfrm>
          <a:prstGeom prst="rect">
            <a:avLst/>
          </a:prstGeom>
          <a:noFill/>
        </p:spPr>
        <p:txBody>
          <a:bodyPr wrap="square" rtlCol="0">
            <a:spAutoFit/>
          </a:bodyPr>
          <a:lstStyle/>
          <a:p>
            <a:r>
              <a:rPr lang="en-CA" b="1" dirty="0" err="1"/>
              <a:t>Déplacements</a:t>
            </a:r>
            <a:r>
              <a:rPr lang="en-CA" b="1" dirty="0"/>
              <a:t> vers le </a:t>
            </a:r>
            <a:r>
              <a:rPr lang="en-CA" b="1" dirty="0" err="1"/>
              <a:t>sud</a:t>
            </a:r>
            <a:r>
              <a:rPr lang="en-CA" b="1" dirty="0"/>
              <a:t> et le </a:t>
            </a:r>
            <a:r>
              <a:rPr lang="en-CA" b="1" dirty="0" err="1"/>
              <a:t>nord</a:t>
            </a:r>
            <a:endParaRPr lang="en-CA" b="1" dirty="0"/>
          </a:p>
          <a:p>
            <a:r>
              <a:rPr lang="en-CA" b="1" dirty="0"/>
              <a:t>dans la distribution </a:t>
            </a:r>
            <a:r>
              <a:rPr lang="en-CA" b="1" dirty="0" err="1"/>
              <a:t>vectorielle</a:t>
            </a:r>
            <a:r>
              <a:rPr lang="en-CA" b="1" dirty="0"/>
              <a:t> </a:t>
            </a:r>
            <a:r>
              <a:rPr lang="en-CA" b="1" dirty="0" err="1"/>
              <a:t>globale</a:t>
            </a:r>
            <a:endParaRPr lang="en-CA" b="1" dirty="0"/>
          </a:p>
        </p:txBody>
      </p:sp>
      <p:sp>
        <p:nvSpPr>
          <p:cNvPr id="11" name="TextBox 10"/>
          <p:cNvSpPr txBox="1"/>
          <p:nvPr/>
        </p:nvSpPr>
        <p:spPr>
          <a:xfrm>
            <a:off x="9858404" y="1074783"/>
            <a:ext cx="2743201" cy="1477328"/>
          </a:xfrm>
          <a:prstGeom prst="rect">
            <a:avLst/>
          </a:prstGeom>
          <a:noFill/>
        </p:spPr>
        <p:txBody>
          <a:bodyPr wrap="square" rtlCol="0">
            <a:spAutoFit/>
          </a:bodyPr>
          <a:lstStyle/>
          <a:p>
            <a:r>
              <a:rPr lang="en-CA" b="1" dirty="0"/>
              <a:t>Augmentation de la durée de la </a:t>
            </a:r>
            <a:r>
              <a:rPr lang="en-CA" b="1" dirty="0" err="1"/>
              <a:t>période</a:t>
            </a:r>
            <a:r>
              <a:rPr lang="en-CA" b="1" dirty="0"/>
              <a:t> de transmission</a:t>
            </a:r>
          </a:p>
          <a:p>
            <a:r>
              <a:rPr lang="en-CA" b="1" dirty="0"/>
              <a:t>Plus tôt au printemps +</a:t>
            </a:r>
          </a:p>
          <a:p>
            <a:r>
              <a:rPr lang="en-CA" b="1" dirty="0"/>
              <a:t>Plus tard dans l'automne</a:t>
            </a:r>
          </a:p>
        </p:txBody>
      </p:sp>
      <p:sp>
        <p:nvSpPr>
          <p:cNvPr id="12" name="TextBox 11"/>
          <p:cNvSpPr txBox="1"/>
          <p:nvPr/>
        </p:nvSpPr>
        <p:spPr>
          <a:xfrm>
            <a:off x="159747" y="3936957"/>
            <a:ext cx="2340385" cy="2062103"/>
          </a:xfrm>
          <a:prstGeom prst="rect">
            <a:avLst/>
          </a:prstGeom>
          <a:noFill/>
        </p:spPr>
        <p:txBody>
          <a:bodyPr wrap="square" rtlCol="0">
            <a:spAutoFit/>
          </a:bodyPr>
          <a:lstStyle/>
          <a:p>
            <a:r>
              <a:rPr lang="en-CA" sz="1600" b="1" dirty="0"/>
              <a:t>Augmentation de la virogénèse</a:t>
            </a:r>
          </a:p>
          <a:p>
            <a:r>
              <a:rPr lang="en-CA" sz="1600" b="1" dirty="0"/>
              <a:t>Des PIE raccourcis</a:t>
            </a:r>
          </a:p>
          <a:p>
            <a:r>
              <a:rPr lang="en-CA" sz="1600" b="1" dirty="0" err="1"/>
              <a:t>Efficacité</a:t>
            </a:r>
            <a:r>
              <a:rPr lang="en-CA" sz="1600" b="1" dirty="0"/>
              <a:t> de la liaison aux </a:t>
            </a:r>
            <a:r>
              <a:rPr lang="en-CA" sz="1600" b="1" dirty="0" err="1"/>
              <a:t>récepteurs</a:t>
            </a:r>
            <a:r>
              <a:rPr lang="en-CA" sz="1600" b="1" dirty="0"/>
              <a:t> </a:t>
            </a:r>
            <a:r>
              <a:rPr lang="en-CA" sz="1600" b="1" dirty="0" err="1"/>
              <a:t>viraux</a:t>
            </a:r>
            <a:r>
              <a:rPr lang="en-CA" sz="1600" b="1" dirty="0"/>
              <a:t> </a:t>
            </a:r>
            <a:r>
              <a:rPr lang="en-CA" sz="1600" b="1" dirty="0" err="1"/>
              <a:t>augmentée</a:t>
            </a:r>
            <a:endParaRPr lang="en-CA" sz="1600" b="1" dirty="0"/>
          </a:p>
          <a:p>
            <a:r>
              <a:rPr lang="en-CA" sz="1600" b="1" dirty="0"/>
              <a:t>Augmentation des réassortiments</a:t>
            </a:r>
          </a:p>
        </p:txBody>
      </p:sp>
    </p:spTree>
    <p:extLst>
      <p:ext uri="{BB962C8B-B14F-4D97-AF65-F5344CB8AC3E}">
        <p14:creationId xmlns:p14="http://schemas.microsoft.com/office/powerpoint/2010/main" val="2217329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Trouvailles scientifiques</a:t>
            </a:r>
          </a:p>
        </p:txBody>
      </p:sp>
      <p:sp>
        <p:nvSpPr>
          <p:cNvPr id="3" name="Text Placeholder 2"/>
          <p:cNvSpPr>
            <a:spLocks noGrp="1"/>
          </p:cNvSpPr>
          <p:nvPr>
            <p:ph type="body" sz="quarter" idx="13"/>
          </p:nvPr>
        </p:nvSpPr>
        <p:spPr/>
        <p:txBody>
          <a:bodyPr/>
          <a:lstStyle/>
          <a:p>
            <a:r>
              <a:rPr lang="en-US" dirty="0">
                <a:hlinkClick r:id="rId2"/>
              </a:rPr>
              <a:t>Cache Valley virus : an emerging arbovirus of public and veterinary health importance | Journal of Medical Entomology | Oxford Academic (oup.com)</a:t>
            </a:r>
            <a:endParaRPr lang="en-CA" dirty="0"/>
          </a:p>
        </p:txBody>
      </p:sp>
      <p:sp>
        <p:nvSpPr>
          <p:cNvPr id="4" name="Slide Number Placeholder 3"/>
          <p:cNvSpPr>
            <a:spLocks noGrp="1"/>
          </p:cNvSpPr>
          <p:nvPr>
            <p:ph type="sldNum" sz="quarter" idx="14"/>
          </p:nvPr>
        </p:nvSpPr>
        <p:spPr/>
        <p:txBody>
          <a:bodyPr/>
          <a:lstStyle/>
          <a:p>
            <a:pPr>
              <a:defRPr/>
            </a:pPr>
            <a:fld id="{A5F12CC5-A507-4028-B3C9-257C8E707382}" type="slidenum">
              <a:rPr lang="en-US" smtClean="0"/>
              <a:t>8</a:t>
            </a:fld>
            <a:endParaRPr lang="en-US"/>
          </a:p>
        </p:txBody>
      </p:sp>
    </p:spTree>
    <p:extLst>
      <p:ext uri="{BB962C8B-B14F-4D97-AF65-F5344CB8AC3E}">
        <p14:creationId xmlns:p14="http://schemas.microsoft.com/office/powerpoint/2010/main" val="88957656"/>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21568</TotalTime>
  <Words>1329</Words>
  <Application>Microsoft Office PowerPoint</Application>
  <PresentationFormat>Grand écran</PresentationFormat>
  <Paragraphs>123</Paragraphs>
  <Slides>8</Slides>
  <Notes>7</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Arial</vt:lpstr>
      <vt:lpstr>Calibri</vt:lpstr>
      <vt:lpstr>Calibri Light</vt:lpstr>
      <vt:lpstr>2_Office Theme</vt:lpstr>
      <vt:lpstr>Communauté des maladies émergentes et zoonotiques Identifier les risques émergents grâce à l'intelligence collective</vt:lpstr>
      <vt:lpstr>Le virus de la fièvre catarrhale du mouton en Europe</vt:lpstr>
      <vt:lpstr>Le virus de la fièvre catarrhale du mouton en Europe</vt:lpstr>
      <vt:lpstr>La maladie hémorragique épizootique en Europe</vt:lpstr>
      <vt:lpstr>SF : Épidémiologie des orbivirus transmis par les culicoïdes dans un climat changeant</vt:lpstr>
      <vt:lpstr>Épidémiologie des orbivirus transmis par les culicoïdes dans un climat changeant</vt:lpstr>
      <vt:lpstr>Présentation PowerPoint</vt:lpstr>
      <vt:lpstr>Trouvailles scientifiques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keywords>, docId:3216024E01205AC010311B6662E2E095</cp:keywords>
  <cp:lastModifiedBy>claire su</cp:lastModifiedBy>
  <cp:revision>446</cp:revision>
  <dcterms:created xsi:type="dcterms:W3CDTF">2020-02-07T23:34:08Z</dcterms:created>
  <dcterms:modified xsi:type="dcterms:W3CDTF">2024-01-08T23:10:38Z</dcterms:modified>
</cp:coreProperties>
</file>