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656" r:id="rId3"/>
  </p:sldMasterIdLst>
  <p:notesMasterIdLst>
    <p:notesMasterId r:id="rId34"/>
  </p:notesMasterIdLst>
  <p:sldIdLst>
    <p:sldId id="256" r:id="rId4"/>
    <p:sldId id="262" r:id="rId5"/>
    <p:sldId id="315" r:id="rId6"/>
    <p:sldId id="288" r:id="rId7"/>
    <p:sldId id="325" r:id="rId8"/>
    <p:sldId id="319" r:id="rId9"/>
    <p:sldId id="299" r:id="rId10"/>
    <p:sldId id="297" r:id="rId11"/>
    <p:sldId id="311" r:id="rId12"/>
    <p:sldId id="312" r:id="rId13"/>
    <p:sldId id="302" r:id="rId14"/>
    <p:sldId id="304" r:id="rId15"/>
    <p:sldId id="303" r:id="rId16"/>
    <p:sldId id="326" r:id="rId17"/>
    <p:sldId id="298" r:id="rId18"/>
    <p:sldId id="305" r:id="rId19"/>
    <p:sldId id="300" r:id="rId20"/>
    <p:sldId id="301" r:id="rId21"/>
    <p:sldId id="308" r:id="rId22"/>
    <p:sldId id="313" r:id="rId23"/>
    <p:sldId id="309" r:id="rId24"/>
    <p:sldId id="324" r:id="rId25"/>
    <p:sldId id="316" r:id="rId26"/>
    <p:sldId id="317" r:id="rId27"/>
    <p:sldId id="318" r:id="rId28"/>
    <p:sldId id="323" r:id="rId29"/>
    <p:sldId id="320" r:id="rId30"/>
    <p:sldId id="322" r:id="rId31"/>
    <p:sldId id="321" r:id="rId32"/>
    <p:sldId id="327"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09"/>
    <a:srgbClr val="A50021"/>
    <a:srgbClr val="990033"/>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7" autoAdjust="0"/>
    <p:restoredTop sz="76218" autoAdjust="0"/>
  </p:normalViewPr>
  <p:slideViewPr>
    <p:cSldViewPr snapToGrid="0">
      <p:cViewPr varScale="1">
        <p:scale>
          <a:sx n="48" d="100"/>
          <a:sy n="48" d="100"/>
        </p:scale>
        <p:origin x="1072" y="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kadzinacZ\Desktop\Annual%20Reports\2022\CFIA_ACIA-%2311570864-v3-CEZD%20Membership%20March%20201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ukadzinacZ\Desktop\Annual%20Reports\2022\CFIA_ACIA-%2311570864-v3-CEZD%20Membership%20March%20201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DukadzinacZ\Desktop\Annual%20Reports\2022\CFIA_ACIA-%2311570864-v3-CEZD%20Membership%20March%20201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DukadzinacZ\AppData\Roaming\OpenText\DM\Temp\CFIA_ACIA-%2320020247-v1-CEZD_Relevant_Info_Sources_2023.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kadzinacZ\Desktop\Annual%20Reports\2023\CEZD_KIWI_Signals_April_1__2022_-_March_31__2023.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ukadzinacZ\Desktop\Annual%20Reports\2023\CEZD_KIWI_Signals_April_1__2022_-_March_31__2023.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ukadzinacZ\Desktop\CEZD_KIWI_Signals_April_1__2022_-_March_31__202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Figure 1 : </a:t>
            </a:r>
            <a:r>
              <a:rPr lang="en-US" sz="2000" baseline="0" dirty="0"/>
              <a:t>Composition des </a:t>
            </a:r>
            <a:r>
              <a:rPr lang="en-US" sz="2000" dirty="0" err="1"/>
              <a:t>membres</a:t>
            </a:r>
            <a:r>
              <a:rPr lang="en-US" sz="2000" dirty="0"/>
              <a:t> de</a:t>
            </a:r>
            <a:r>
              <a:rPr lang="en-US" sz="2000" baseline="0" dirty="0"/>
              <a:t> la</a:t>
            </a:r>
            <a:r>
              <a:rPr lang="en-US" sz="2000" dirty="0"/>
              <a:t> CMEZ</a:t>
            </a:r>
          </a:p>
        </c:rich>
      </c:tx>
      <c:overlay val="0"/>
    </c:title>
    <c:autoTitleDeleted val="0"/>
    <c:plotArea>
      <c:layout>
        <c:manualLayout>
          <c:layoutTarget val="inner"/>
          <c:xMode val="edge"/>
          <c:yMode val="edge"/>
          <c:x val="0.2373445474266721"/>
          <c:y val="0.19886062916863056"/>
          <c:w val="0.61581221215272619"/>
          <c:h val="0.65276094488188974"/>
        </c:manualLayout>
      </c:layout>
      <c:pieChart>
        <c:varyColors val="1"/>
        <c:ser>
          <c:idx val="0"/>
          <c:order val="0"/>
          <c:dPt>
            <c:idx val="0"/>
            <c:bubble3D val="0"/>
            <c:explosion val="3"/>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48C-47BB-8AB3-647E6A4460B7}"/>
              </c:ext>
            </c:extLst>
          </c:dPt>
          <c:dLbls>
            <c:spPr>
              <a:noFill/>
              <a:ln>
                <a:noFill/>
              </a:ln>
              <a:effectLst/>
            </c:spPr>
            <c:txPr>
              <a:bodyPr/>
              <a:lstStyle/>
              <a:p>
                <a:pPr>
                  <a:defRPr sz="1200"/>
                </a:pPr>
                <a:endParaRPr lang="fr-FR"/>
              </a:p>
            </c:txPr>
            <c:showLegendKey val="0"/>
            <c:showVal val="0"/>
            <c:showCatName val="0"/>
            <c:showSerName val="0"/>
            <c:showPercent val="1"/>
            <c:showBubbleSize val="0"/>
            <c:showLeaderLines val="1"/>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'CEZD Members April 2023'!$G$36:$G$37</c:f>
              <c:strCache>
                <c:ptCount val="2"/>
                <c:pt idx="0">
                  <c:v>Consumer</c:v>
                </c:pt>
                <c:pt idx="1">
                  <c:v>CNPHI Account Member</c:v>
                </c:pt>
              </c:strCache>
            </c:strRef>
          </c:cat>
          <c:val>
            <c:numRef>
              <c:f>'CEZD Members April 2023'!$H$36:$H$37</c:f>
              <c:numCache>
                <c:formatCode>General</c:formatCode>
                <c:ptCount val="2"/>
                <c:pt idx="0">
                  <c:v>396</c:v>
                </c:pt>
                <c:pt idx="1">
                  <c:v>194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48C-47BB-8AB3-647E6A4460B7}"/>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2.458158767889863E-2"/>
          <c:y val="0.91454022988505745"/>
          <c:w val="0.93320219878175603"/>
          <c:h val="8.1166168884061904E-2"/>
        </c:manualLayout>
      </c:layout>
      <c:overlay val="0"/>
      <c:txPr>
        <a:bodyPr/>
        <a:lstStyle/>
        <a:p>
          <a:pPr>
            <a:defRPr sz="1600" b="1"/>
          </a:pPr>
          <a:endParaRPr lang="fr-FR"/>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CA" sz="2000" b="1" i="0" baseline="0" dirty="0">
                <a:solidFill>
                  <a:sysClr val="windowText" lastClr="000000"/>
                </a:solidFill>
                <a:effectLst/>
              </a:rPr>
              <a:t>Figure 2 : </a:t>
            </a:r>
            <a:r>
              <a:rPr lang="en-CA" sz="2000" b="1" i="0" baseline="0" dirty="0" err="1">
                <a:solidFill>
                  <a:sysClr val="windowText" lastClr="000000"/>
                </a:solidFill>
                <a:effectLst/>
              </a:rPr>
              <a:t>Démographie</a:t>
            </a:r>
            <a:r>
              <a:rPr lang="en-CA" sz="2000" b="1" i="0" baseline="0" dirty="0">
                <a:solidFill>
                  <a:sysClr val="windowText" lastClr="000000"/>
                </a:solidFill>
                <a:effectLst/>
              </a:rPr>
              <a:t> de la </a:t>
            </a:r>
            <a:r>
              <a:rPr lang="en-CA" sz="2000" b="1" i="0" baseline="0" dirty="0" err="1">
                <a:solidFill>
                  <a:sysClr val="windowText" lastClr="000000"/>
                </a:solidFill>
                <a:effectLst/>
              </a:rPr>
              <a:t>communauté</a:t>
            </a:r>
            <a:r>
              <a:rPr lang="en-CA" sz="2000" b="1" i="0" baseline="0" dirty="0">
                <a:solidFill>
                  <a:sysClr val="windowText" lastClr="000000"/>
                </a:solidFill>
                <a:effectLst/>
              </a:rPr>
              <a:t> CMEZ</a:t>
            </a:r>
            <a:endParaRPr lang="en-CA" sz="20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8.616410339123147E-2"/>
          <c:y val="0.15223083043325025"/>
          <c:w val="0.8906878173763787"/>
          <c:h val="0.66537123687696009"/>
        </c:manualLayout>
      </c:layout>
      <c:barChart>
        <c:barDir val="col"/>
        <c:grouping val="stacked"/>
        <c:varyColors val="0"/>
        <c:ser>
          <c:idx val="0"/>
          <c:order val="0"/>
          <c:tx>
            <c:strRef>
              <c:f>'CEZD Members April 2023'!$H$4:$H$5</c:f>
              <c:strCache>
                <c:ptCount val="2"/>
                <c:pt idx="0">
                  <c:v>Consommateur</c:v>
                </c:pt>
              </c:strCache>
            </c:strRef>
          </c:tx>
          <c:spPr>
            <a:solidFill>
              <a:schemeClr val="accent1"/>
            </a:solidFill>
            <a:ln>
              <a:noFill/>
            </a:ln>
            <a:effectLst/>
          </c:spPr>
          <c:invertIfNegative val="0"/>
          <c:cat>
            <c:strRef>
              <c:f>'CEZD Members April 2023'!$G$6:$G$14</c:f>
              <c:strCache>
                <c:ptCount val="9"/>
                <c:pt idx="0">
                  <c:v>Federal Government</c:v>
                </c:pt>
                <c:pt idx="1">
                  <c:v>Provincial Government</c:v>
                </c:pt>
                <c:pt idx="2">
                  <c:v>Municipal Government</c:v>
                </c:pt>
                <c:pt idx="3">
                  <c:v>Industry</c:v>
                </c:pt>
                <c:pt idx="4">
                  <c:v>Academia</c:v>
                </c:pt>
                <c:pt idx="5">
                  <c:v>Veterinary Practitioners and Service Providers</c:v>
                </c:pt>
                <c:pt idx="6">
                  <c:v>International Members</c:v>
                </c:pt>
                <c:pt idx="7">
                  <c:v>Retirees </c:v>
                </c:pt>
                <c:pt idx="8">
                  <c:v>Indigenous Representation</c:v>
                </c:pt>
              </c:strCache>
            </c:strRef>
          </c:cat>
          <c:val>
            <c:numRef>
              <c:f>'CEZD Members April 2023'!$H$6:$H$14</c:f>
              <c:numCache>
                <c:formatCode>General</c:formatCode>
                <c:ptCount val="9"/>
                <c:pt idx="0">
                  <c:v>138</c:v>
                </c:pt>
                <c:pt idx="1">
                  <c:v>84</c:v>
                </c:pt>
                <c:pt idx="2">
                  <c:v>14</c:v>
                </c:pt>
                <c:pt idx="3">
                  <c:v>18</c:v>
                </c:pt>
                <c:pt idx="4">
                  <c:v>13</c:v>
                </c:pt>
                <c:pt idx="5">
                  <c:v>103</c:v>
                </c:pt>
                <c:pt idx="6">
                  <c:v>23</c:v>
                </c:pt>
                <c:pt idx="7">
                  <c:v>3</c:v>
                </c:pt>
                <c:pt idx="8">
                  <c:v>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996-4B7C-8C6D-3AD214F98CD3}"/>
            </c:ext>
          </c:extLst>
        </c:ser>
        <c:ser>
          <c:idx val="1"/>
          <c:order val="1"/>
          <c:tx>
            <c:strRef>
              <c:f>'CEZD Members April 2023'!$I$4:$I$5</c:f>
              <c:strCache>
                <c:ptCount val="2"/>
                <c:pt idx="0">
                  <c:v>Membre du compte CNPHI</c:v>
                </c:pt>
              </c:strCache>
            </c:strRef>
          </c:tx>
          <c:spPr>
            <a:solidFill>
              <a:schemeClr val="accent2"/>
            </a:solidFill>
            <a:ln>
              <a:noFill/>
            </a:ln>
            <a:effectLst/>
          </c:spPr>
          <c:invertIfNegative val="0"/>
          <c:cat>
            <c:strRef>
              <c:f>'CEZD Members April 2023'!$G$6:$G$14</c:f>
              <c:strCache>
                <c:ptCount val="9"/>
                <c:pt idx="0">
                  <c:v>Federal Government</c:v>
                </c:pt>
                <c:pt idx="1">
                  <c:v>Provincial Government</c:v>
                </c:pt>
                <c:pt idx="2">
                  <c:v>Municipal Government</c:v>
                </c:pt>
                <c:pt idx="3">
                  <c:v>Industry</c:v>
                </c:pt>
                <c:pt idx="4">
                  <c:v>Academia</c:v>
                </c:pt>
                <c:pt idx="5">
                  <c:v>Veterinary Practitioners and Service Providers</c:v>
                </c:pt>
                <c:pt idx="6">
                  <c:v>International Members</c:v>
                </c:pt>
                <c:pt idx="7">
                  <c:v>Retirees </c:v>
                </c:pt>
                <c:pt idx="8">
                  <c:v>Indigenous Representation</c:v>
                </c:pt>
              </c:strCache>
            </c:strRef>
          </c:cat>
          <c:val>
            <c:numRef>
              <c:f>'CEZD Members April 2023'!$I$6:$I$14</c:f>
              <c:numCache>
                <c:formatCode>General</c:formatCode>
                <c:ptCount val="9"/>
                <c:pt idx="0">
                  <c:v>91</c:v>
                </c:pt>
                <c:pt idx="1">
                  <c:v>47</c:v>
                </c:pt>
                <c:pt idx="2">
                  <c:v>2</c:v>
                </c:pt>
                <c:pt idx="3">
                  <c:v>15</c:v>
                </c:pt>
                <c:pt idx="4">
                  <c:v>22</c:v>
                </c:pt>
                <c:pt idx="5">
                  <c:v>9</c:v>
                </c:pt>
                <c:pt idx="6">
                  <c:v>3</c:v>
                </c:pt>
                <c:pt idx="7">
                  <c:v>4</c:v>
                </c:pt>
                <c:pt idx="8">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996-4B7C-8C6D-3AD214F98CD3}"/>
            </c:ext>
          </c:extLst>
        </c:ser>
        <c:dLbls>
          <c:showLegendKey val="0"/>
          <c:showVal val="0"/>
          <c:showCatName val="0"/>
          <c:showSerName val="0"/>
          <c:showPercent val="0"/>
          <c:showBubbleSize val="0"/>
        </c:dLbls>
        <c:gapWidth val="150"/>
        <c:overlap val="100"/>
        <c:axId val="860601696"/>
        <c:axId val="860591856"/>
      </c:barChart>
      <c:catAx>
        <c:axId val="8606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860591856"/>
        <c:crosses val="autoZero"/>
        <c:auto val="1"/>
        <c:lblAlgn val="ctr"/>
        <c:lblOffset val="100"/>
        <c:noMultiLvlLbl val="0"/>
      </c:catAx>
      <c:valAx>
        <c:axId val="86059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b="1">
                    <a:solidFill>
                      <a:sysClr val="windowText" lastClr="000000"/>
                    </a:solidFill>
                  </a:rPr>
                  <a:t>Nombre de membres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860601696"/>
        <c:crosses val="autoZero"/>
        <c:crossBetween val="between"/>
      </c:valAx>
      <c:spPr>
        <a:noFill/>
        <a:ln>
          <a:noFill/>
        </a:ln>
        <a:effectLst/>
      </c:spPr>
    </c:plotArea>
    <c:legend>
      <c:legendPos val="b"/>
      <c:layout>
        <c:manualLayout>
          <c:xMode val="edge"/>
          <c:yMode val="edge"/>
          <c:x val="0.28064997083697873"/>
          <c:y val="0.92133743387314571"/>
          <c:w val="0.42018153980752404"/>
          <c:h val="7.866256612685433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CA" sz="1800" b="1" i="0" baseline="0" dirty="0">
                <a:effectLst/>
              </a:rPr>
              <a:t>Figure 4 : </a:t>
            </a:r>
            <a:r>
              <a:rPr lang="en-CA" sz="1800" b="1" i="0" baseline="0" dirty="0" err="1">
                <a:effectLst/>
              </a:rPr>
              <a:t>Représentation</a:t>
            </a:r>
            <a:r>
              <a:rPr lang="en-CA" sz="1800" b="1" i="0" baseline="0" dirty="0">
                <a:effectLst/>
              </a:rPr>
              <a:t> du </a:t>
            </a:r>
            <a:r>
              <a:rPr lang="en-CA" sz="1800" b="1" i="0" baseline="0" dirty="0" err="1">
                <a:effectLst/>
              </a:rPr>
              <a:t>gouvernement</a:t>
            </a:r>
            <a:r>
              <a:rPr lang="en-CA" sz="1800" b="1" i="0" baseline="0" dirty="0">
                <a:effectLst/>
              </a:rPr>
              <a:t> provincial de la CMEZ </a:t>
            </a:r>
            <a:endParaRPr lang="en-CA" sz="1800" dirty="0">
              <a:effectLst/>
            </a:endParaRPr>
          </a:p>
        </c:rich>
      </c:tx>
      <c:overlay val="0"/>
    </c:title>
    <c:autoTitleDeleted val="0"/>
    <c:plotArea>
      <c:layout>
        <c:manualLayout>
          <c:layoutTarget val="inner"/>
          <c:xMode val="edge"/>
          <c:yMode val="edge"/>
          <c:x val="9.3817463273102752E-2"/>
          <c:y val="0.17171352728068698"/>
          <c:w val="0.88369947305621277"/>
          <c:h val="0.62527964257690405"/>
        </c:manualLayout>
      </c:layout>
      <c:barChart>
        <c:barDir val="col"/>
        <c:grouping val="stacked"/>
        <c:varyColors val="0"/>
        <c:ser>
          <c:idx val="0"/>
          <c:order val="0"/>
          <c:tx>
            <c:strRef>
              <c:f>'CEZD Members April 2023'!$H$275</c:f>
              <c:strCache>
                <c:ptCount val="1"/>
                <c:pt idx="0">
                  <c:v>Membre du compte CNPHI</c:v>
                </c:pt>
              </c:strCache>
            </c:strRef>
          </c:tx>
          <c:spPr>
            <a:solidFill>
              <a:schemeClr val="accent2"/>
            </a:solidFill>
          </c:spPr>
          <c:invertIfNegative val="0"/>
          <c:cat>
            <c:strRef>
              <c:f>'CEZD Members April 2023'!$G$277:$G$286</c:f>
              <c:strCache>
                <c:ptCount val="10"/>
                <c:pt idx="0">
                  <c:v>British Columbia</c:v>
                </c:pt>
                <c:pt idx="1">
                  <c:v>Alberta</c:v>
                </c:pt>
                <c:pt idx="2">
                  <c:v>Saskatchewan</c:v>
                </c:pt>
                <c:pt idx="3">
                  <c:v>Manitoba</c:v>
                </c:pt>
                <c:pt idx="4">
                  <c:v>Ontario</c:v>
                </c:pt>
                <c:pt idx="5">
                  <c:v>Quebec</c:v>
                </c:pt>
                <c:pt idx="6">
                  <c:v>Nova Scotia</c:v>
                </c:pt>
                <c:pt idx="7">
                  <c:v>Prince Edward Island</c:v>
                </c:pt>
                <c:pt idx="8">
                  <c:v>New Brunswick</c:v>
                </c:pt>
                <c:pt idx="9">
                  <c:v>Yukon</c:v>
                </c:pt>
              </c:strCache>
            </c:strRef>
          </c:cat>
          <c:val>
            <c:numRef>
              <c:f>'CEZD Members April 2023'!$H$277:$H$286</c:f>
              <c:numCache>
                <c:formatCode>General</c:formatCode>
                <c:ptCount val="10"/>
                <c:pt idx="0">
                  <c:v>7</c:v>
                </c:pt>
                <c:pt idx="1">
                  <c:v>11</c:v>
                </c:pt>
                <c:pt idx="2">
                  <c:v>7</c:v>
                </c:pt>
                <c:pt idx="3">
                  <c:v>5</c:v>
                </c:pt>
                <c:pt idx="4">
                  <c:v>4</c:v>
                </c:pt>
                <c:pt idx="5">
                  <c:v>10</c:v>
                </c:pt>
                <c:pt idx="6">
                  <c:v>1</c:v>
                </c:pt>
                <c:pt idx="7">
                  <c:v>1</c:v>
                </c:pt>
                <c:pt idx="8">
                  <c:v>1</c:v>
                </c:pt>
                <c:pt idx="9">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13-4042-A1CC-462FC95A9EA5}"/>
            </c:ext>
          </c:extLst>
        </c:ser>
        <c:ser>
          <c:idx val="1"/>
          <c:order val="1"/>
          <c:tx>
            <c:strRef>
              <c:f>'CEZD Members April 2023'!$I$275</c:f>
              <c:strCache>
                <c:ptCount val="1"/>
                <c:pt idx="0">
                  <c:v>Consommateur</c:v>
                </c:pt>
              </c:strCache>
            </c:strRef>
          </c:tx>
          <c:spPr>
            <a:solidFill>
              <a:schemeClr val="accent1"/>
            </a:solidFill>
          </c:spPr>
          <c:invertIfNegative val="0"/>
          <c:cat>
            <c:strRef>
              <c:f>'CEZD Members April 2023'!$G$277:$G$286</c:f>
              <c:strCache>
                <c:ptCount val="10"/>
                <c:pt idx="0">
                  <c:v>British Columbia</c:v>
                </c:pt>
                <c:pt idx="1">
                  <c:v>Alberta</c:v>
                </c:pt>
                <c:pt idx="2">
                  <c:v>Saskatchewan</c:v>
                </c:pt>
                <c:pt idx="3">
                  <c:v>Manitoba</c:v>
                </c:pt>
                <c:pt idx="4">
                  <c:v>Ontario</c:v>
                </c:pt>
                <c:pt idx="5">
                  <c:v>Quebec</c:v>
                </c:pt>
                <c:pt idx="6">
                  <c:v>Nova Scotia</c:v>
                </c:pt>
                <c:pt idx="7">
                  <c:v>Prince Edward Island</c:v>
                </c:pt>
                <c:pt idx="8">
                  <c:v>New Brunswick</c:v>
                </c:pt>
                <c:pt idx="9">
                  <c:v>Yukon</c:v>
                </c:pt>
              </c:strCache>
            </c:strRef>
          </c:cat>
          <c:val>
            <c:numRef>
              <c:f>'CEZD Members April 2023'!$I$277:$I$286</c:f>
              <c:numCache>
                <c:formatCode>General</c:formatCode>
                <c:ptCount val="10"/>
                <c:pt idx="0">
                  <c:v>22</c:v>
                </c:pt>
                <c:pt idx="1">
                  <c:v>8</c:v>
                </c:pt>
                <c:pt idx="2">
                  <c:v>2</c:v>
                </c:pt>
                <c:pt idx="3">
                  <c:v>10</c:v>
                </c:pt>
                <c:pt idx="4">
                  <c:v>14</c:v>
                </c:pt>
                <c:pt idx="5">
                  <c:v>20</c:v>
                </c:pt>
                <c:pt idx="6">
                  <c:v>2</c:v>
                </c:pt>
                <c:pt idx="7">
                  <c:v>3</c:v>
                </c:pt>
                <c:pt idx="8">
                  <c:v>1</c:v>
                </c:pt>
                <c:pt idx="9">
                  <c:v>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13-4042-A1CC-462FC95A9EA5}"/>
            </c:ext>
          </c:extLst>
        </c:ser>
        <c:dLbls>
          <c:showLegendKey val="0"/>
          <c:showVal val="0"/>
          <c:showCatName val="0"/>
          <c:showSerName val="0"/>
          <c:showPercent val="0"/>
          <c:showBubbleSize val="0"/>
        </c:dLbls>
        <c:gapWidth val="75"/>
        <c:overlap val="100"/>
        <c:axId val="419799424"/>
        <c:axId val="419800960"/>
      </c:barChart>
      <c:catAx>
        <c:axId val="419799424"/>
        <c:scaling>
          <c:orientation val="minMax"/>
        </c:scaling>
        <c:delete val="0"/>
        <c:axPos val="b"/>
        <c:numFmt formatCode="General" sourceLinked="0"/>
        <c:majorTickMark val="none"/>
        <c:minorTickMark val="none"/>
        <c:tickLblPos val="nextTo"/>
        <c:txPr>
          <a:bodyPr/>
          <a:lstStyle/>
          <a:p>
            <a:pPr>
              <a:defRPr sz="900"/>
            </a:pPr>
            <a:endParaRPr lang="fr-FR"/>
          </a:p>
        </c:txPr>
        <c:crossAx val="419800960"/>
        <c:crosses val="autoZero"/>
        <c:auto val="1"/>
        <c:lblAlgn val="ctr"/>
        <c:lblOffset val="100"/>
        <c:noMultiLvlLbl val="0"/>
      </c:catAx>
      <c:valAx>
        <c:axId val="419800960"/>
        <c:scaling>
          <c:orientation val="minMax"/>
        </c:scaling>
        <c:delete val="0"/>
        <c:axPos val="l"/>
        <c:majorGridlines/>
        <c:title>
          <c:tx>
            <c:rich>
              <a:bodyPr rot="-5400000" vert="horz"/>
              <a:lstStyle/>
              <a:p>
                <a:pPr>
                  <a:defRPr sz="900"/>
                </a:pPr>
                <a:r>
                  <a:rPr lang="en-US" sz="900"/>
                  <a:t>Nombre de membres</a:t>
                </a:r>
              </a:p>
            </c:rich>
          </c:tx>
          <c:overlay val="0"/>
        </c:title>
        <c:numFmt formatCode="General" sourceLinked="1"/>
        <c:majorTickMark val="none"/>
        <c:minorTickMark val="none"/>
        <c:tickLblPos val="nextTo"/>
        <c:spPr>
          <a:ln w="9525">
            <a:noFill/>
          </a:ln>
        </c:spPr>
        <c:crossAx val="419799424"/>
        <c:crosses val="autoZero"/>
        <c:crossBetween val="between"/>
      </c:valAx>
    </c:plotArea>
    <c:legend>
      <c:legendPos val="b"/>
      <c:overlay val="0"/>
      <c:txPr>
        <a:bodyPr/>
        <a:lstStyle/>
        <a:p>
          <a:pPr>
            <a:defRPr sz="900"/>
          </a:pPr>
          <a:endParaRPr lang="fr-FR"/>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t>Figure 11 : Sources d'information par pourcentage de signaux de renseignement anticipé pertinents </a:t>
            </a:r>
            <a:endParaRPr lang="en-CA"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7.5332359884823757E-2"/>
          <c:y val="0.20320131191424937"/>
          <c:w val="0.89924880707069332"/>
          <c:h val="0.61143709982651184"/>
        </c:manualLayout>
      </c:layout>
      <c:barChart>
        <c:barDir val="col"/>
        <c:grouping val="clustered"/>
        <c:varyColors val="0"/>
        <c:ser>
          <c:idx val="0"/>
          <c:order val="0"/>
          <c:tx>
            <c:strRef>
              <c:f>Sheet1!$B$1</c:f>
              <c:strCache>
                <c:ptCount val="1"/>
                <c:pt idx="0">
                  <c:v>Pourcentage de signaux pertinents</c:v>
                </c:pt>
              </c:strCache>
            </c:strRef>
          </c:tx>
          <c:spPr>
            <a:solidFill>
              <a:schemeClr val="accent1"/>
            </a:solidFill>
            <a:ln>
              <a:noFill/>
            </a:ln>
            <a:effectLst/>
          </c:spPr>
          <c:invertIfNegative val="0"/>
          <c:cat>
            <c:strRef>
              <c:f>Sheet1!$A$2:$A$10</c:f>
              <c:strCache>
                <c:ptCount val="9"/>
                <c:pt idx="0">
                  <c:v>Community Reported Event</c:v>
                </c:pt>
                <c:pt idx="1">
                  <c:v>Avian Flu Diary</c:v>
                </c:pt>
                <c:pt idx="2">
                  <c:v>Outbreak News Today</c:v>
                </c:pt>
                <c:pt idx="3">
                  <c:v>Poultry Med</c:v>
                </c:pt>
                <c:pt idx="4">
                  <c:v>The Poultry Site</c:v>
                </c:pt>
                <c:pt idx="5">
                  <c:v>EMPRES-i</c:v>
                </c:pt>
                <c:pt idx="6">
                  <c:v>Health Wildlife Blog</c:v>
                </c:pt>
                <c:pt idx="7">
                  <c:v>The Western Producer</c:v>
                </c:pt>
                <c:pt idx="8">
                  <c:v>Worms and Germs Blog</c:v>
                </c:pt>
              </c:strCache>
            </c:strRef>
          </c:cat>
          <c:val>
            <c:numRef>
              <c:f>Sheet1!$B$2:$B$10</c:f>
              <c:numCache>
                <c:formatCode>0%</c:formatCode>
                <c:ptCount val="9"/>
                <c:pt idx="0">
                  <c:v>0.5756</c:v>
                </c:pt>
                <c:pt idx="1">
                  <c:v>0.13500000000000001</c:v>
                </c:pt>
                <c:pt idx="2">
                  <c:v>8.6800000000000002E-2</c:v>
                </c:pt>
                <c:pt idx="3">
                  <c:v>6.4299999999999996E-2</c:v>
                </c:pt>
                <c:pt idx="4">
                  <c:v>4.1799999999999997E-2</c:v>
                </c:pt>
                <c:pt idx="5">
                  <c:v>3.5400000000000001E-2</c:v>
                </c:pt>
                <c:pt idx="6">
                  <c:v>2.5700000000000001E-2</c:v>
                </c:pt>
                <c:pt idx="7">
                  <c:v>1.9300000000000001E-2</c:v>
                </c:pt>
                <c:pt idx="8">
                  <c:v>1.61E-2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A66-48E7-BEA1-637E0A5E7117}"/>
            </c:ext>
          </c:extLst>
        </c:ser>
        <c:dLbls>
          <c:showLegendKey val="0"/>
          <c:showVal val="0"/>
          <c:showCatName val="0"/>
          <c:showSerName val="0"/>
          <c:showPercent val="0"/>
          <c:showBubbleSize val="0"/>
        </c:dLbls>
        <c:gapWidth val="219"/>
        <c:overlap val="-27"/>
        <c:axId val="651040896"/>
        <c:axId val="651041552"/>
      </c:barChart>
      <c:catAx>
        <c:axId val="651040896"/>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b="1" i="0"/>
                  <a:t>Source d'information</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crossAx val="651041552"/>
        <c:crosses val="autoZero"/>
        <c:auto val="1"/>
        <c:lblAlgn val="ctr"/>
        <c:lblOffset val="100"/>
        <c:noMultiLvlLbl val="0"/>
      </c:catAx>
      <c:valAx>
        <c:axId val="65104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651040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i="0" baseline="0">
                <a:solidFill>
                  <a:sysClr val="windowText" lastClr="000000"/>
                </a:solidFill>
                <a:effectLst/>
              </a:rPr>
              <a:t>Figure 12 : Production mensuelle de signaux de renseignement anticipé faussement négatifs et faussement positifs</a:t>
            </a:r>
            <a:endParaRPr lang="en-CA" sz="18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9.6439936774109891E-2"/>
          <c:y val="0.16313064323784954"/>
          <c:w val="0.87804690075343295"/>
          <c:h val="0.6859537551693603"/>
        </c:manualLayout>
      </c:layout>
      <c:barChart>
        <c:barDir val="col"/>
        <c:grouping val="stacked"/>
        <c:varyColors val="0"/>
        <c:ser>
          <c:idx val="0"/>
          <c:order val="0"/>
          <c:tx>
            <c:strRef>
              <c:f>'KIWI Stats'!$I$27</c:f>
              <c:strCache>
                <c:ptCount val="1"/>
                <c:pt idx="0">
                  <c:v>Faux négatif</c:v>
                </c:pt>
              </c:strCache>
            </c:strRef>
          </c:tx>
          <c:spPr>
            <a:solidFill>
              <a:schemeClr val="accent1"/>
            </a:solidFill>
            <a:ln>
              <a:noFill/>
            </a:ln>
            <a:effectLst/>
          </c:spPr>
          <c:invertIfNegative val="0"/>
          <c:cat>
            <c:numRef>
              <c:f>'KIWI Stats'!$H$28:$H$39</c:f>
              <c:numCache>
                <c:formatCode>mmm/yyyy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'KIWI Stats'!$I$28:$I$39</c:f>
              <c:numCache>
                <c:formatCode>General</c:formatCode>
                <c:ptCount val="12"/>
                <c:pt idx="0">
                  <c:v>147</c:v>
                </c:pt>
                <c:pt idx="1">
                  <c:v>117</c:v>
                </c:pt>
                <c:pt idx="2">
                  <c:v>126</c:v>
                </c:pt>
                <c:pt idx="3">
                  <c:v>185</c:v>
                </c:pt>
                <c:pt idx="4">
                  <c:v>145</c:v>
                </c:pt>
                <c:pt idx="5">
                  <c:v>129</c:v>
                </c:pt>
                <c:pt idx="6">
                  <c:v>165</c:v>
                </c:pt>
                <c:pt idx="7">
                  <c:v>148</c:v>
                </c:pt>
                <c:pt idx="8">
                  <c:v>141</c:v>
                </c:pt>
                <c:pt idx="9">
                  <c:v>124</c:v>
                </c:pt>
                <c:pt idx="10">
                  <c:v>157</c:v>
                </c:pt>
                <c:pt idx="11">
                  <c:v>155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48-4F91-9F2D-EB667C87B4A3}"/>
            </c:ext>
          </c:extLst>
        </c:ser>
        <c:ser>
          <c:idx val="1"/>
          <c:order val="1"/>
          <c:tx>
            <c:strRef>
              <c:f>'KIWI Stats'!$J$27</c:f>
              <c:strCache>
                <c:ptCount val="1"/>
                <c:pt idx="0">
                  <c:v>Faux positifs</c:v>
                </c:pt>
              </c:strCache>
            </c:strRef>
          </c:tx>
          <c:spPr>
            <a:solidFill>
              <a:srgbClr val="C00000"/>
            </a:solidFill>
            <a:ln>
              <a:noFill/>
            </a:ln>
            <a:effectLst/>
          </c:spPr>
          <c:invertIfNegative val="0"/>
          <c:cat>
            <c:numRef>
              <c:f>'KIWI Stats'!$H$28:$H$39</c:f>
              <c:numCache>
                <c:formatCode>mmm/yyyy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'KIWI Stats'!$J$28:$J$39</c:f>
              <c:numCache>
                <c:formatCode>General</c:formatCode>
                <c:ptCount val="12"/>
                <c:pt idx="0">
                  <c:v>41</c:v>
                </c:pt>
                <c:pt idx="1">
                  <c:v>32</c:v>
                </c:pt>
                <c:pt idx="2">
                  <c:v>21</c:v>
                </c:pt>
                <c:pt idx="3">
                  <c:v>31</c:v>
                </c:pt>
                <c:pt idx="4">
                  <c:v>21</c:v>
                </c:pt>
                <c:pt idx="5">
                  <c:v>20</c:v>
                </c:pt>
                <c:pt idx="6">
                  <c:v>23</c:v>
                </c:pt>
                <c:pt idx="7">
                  <c:v>33</c:v>
                </c:pt>
                <c:pt idx="8">
                  <c:v>42</c:v>
                </c:pt>
                <c:pt idx="9">
                  <c:v>37</c:v>
                </c:pt>
                <c:pt idx="10">
                  <c:v>31</c:v>
                </c:pt>
                <c:pt idx="11">
                  <c:v>44</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E48-4F91-9F2D-EB667C87B4A3}"/>
            </c:ext>
          </c:extLst>
        </c:ser>
        <c:dLbls>
          <c:showLegendKey val="0"/>
          <c:showVal val="0"/>
          <c:showCatName val="0"/>
          <c:showSerName val="0"/>
          <c:showPercent val="0"/>
          <c:showBubbleSize val="0"/>
        </c:dLbls>
        <c:gapWidth val="150"/>
        <c:overlap val="100"/>
        <c:axId val="640794064"/>
        <c:axId val="640793736"/>
      </c:barChart>
      <c:dateAx>
        <c:axId val="640794064"/>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640793736"/>
        <c:crosses val="autoZero"/>
        <c:auto val="1"/>
        <c:lblOffset val="100"/>
        <c:baseTimeUnit val="months"/>
      </c:dateAx>
      <c:valAx>
        <c:axId val="640793736"/>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n-CA" sz="900" b="1">
                    <a:solidFill>
                      <a:sysClr val="windowText" lastClr="000000"/>
                    </a:solidFill>
                  </a:rPr>
                  <a:t>Nombre de signaux</a:t>
                </a: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640794064"/>
        <c:crosses val="autoZero"/>
        <c:crossBetween val="between"/>
      </c:valAx>
      <c:spPr>
        <a:noFill/>
        <a:ln>
          <a:noFill/>
        </a:ln>
        <a:effectLst/>
      </c:spPr>
    </c:plotArea>
    <c:legend>
      <c:legendPos val="b"/>
      <c:layout>
        <c:manualLayout>
          <c:xMode val="edge"/>
          <c:yMode val="edge"/>
          <c:x val="0.31859904069851908"/>
          <c:y val="0.94016225566640532"/>
          <c:w val="0.37625577447606245"/>
          <c:h val="5.90491185175894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b="1" i="0" baseline="0">
                <a:solidFill>
                  <a:sysClr val="windowText" lastClr="000000"/>
                </a:solidFill>
                <a:effectLst/>
              </a:rPr>
              <a:t>Figure 13 : Notation des signaux d'intelligence anticipée avril 2022 - mars 2023</a:t>
            </a:r>
            <a:endParaRPr lang="en-CA" sz="18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105058514586513"/>
          <c:y val="0.27202769972124302"/>
          <c:w val="0.68897862732465653"/>
          <c:h val="0.5395599982776601"/>
        </c:manualLayout>
      </c:layout>
      <c:pieChart>
        <c:varyColors val="1"/>
        <c:ser>
          <c:idx val="0"/>
          <c:order val="0"/>
          <c:tx>
            <c:strRef>
              <c:f>'KIWI Stats'!$F$27</c:f>
              <c:strCache>
                <c:ptCount val="1"/>
                <c:pt idx="0">
                  <c:v>Pourcentage</c:v>
                </c:pt>
              </c:strCache>
            </c:strRef>
          </c:tx>
          <c:dPt>
            <c:idx val="0"/>
            <c:bubble3D val="0"/>
            <c:spPr>
              <a:solidFill>
                <a:schemeClr val="accent1"/>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25-4F70-B053-F36F159BD8F1}"/>
              </c:ext>
            </c:extLst>
          </c:dPt>
          <c:dPt>
            <c:idx val="1"/>
            <c:bubble3D val="0"/>
            <c:spPr>
              <a:solidFill>
                <a:schemeClr val="accent2"/>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F25-4F70-B053-F36F159BD8F1}"/>
              </c:ext>
            </c:extLst>
          </c:dPt>
          <c:dPt>
            <c:idx val="2"/>
            <c:bubble3D val="0"/>
            <c:spPr>
              <a:solidFill>
                <a:schemeClr val="accent3"/>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F25-4F70-B053-F36F159BD8F1}"/>
              </c:ext>
            </c:extLst>
          </c:dPt>
          <c:dPt>
            <c:idx val="3"/>
            <c:bubble3D val="0"/>
            <c:spPr>
              <a:solidFill>
                <a:schemeClr val="accent4"/>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F25-4F70-B053-F36F159BD8F1}"/>
              </c:ext>
            </c:extLst>
          </c:dPt>
          <c:dPt>
            <c:idx val="4"/>
            <c:bubble3D val="0"/>
            <c:spPr>
              <a:solidFill>
                <a:schemeClr val="accent5"/>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F25-4F70-B053-F36F159BD8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'KIWI Stats'!$E$28:$E$32</c:f>
              <c:strCache>
                <c:ptCount val="5"/>
                <c:pt idx="0">
                  <c:v>Not Relevant</c:v>
                </c:pt>
                <c:pt idx="1">
                  <c:v>Some Relevance</c:v>
                </c:pt>
                <c:pt idx="2">
                  <c:v>Relevant</c:v>
                </c:pt>
                <c:pt idx="3">
                  <c:v>Very Relevant</c:v>
                </c:pt>
                <c:pt idx="4">
                  <c:v>Extremely Relevant</c:v>
                </c:pt>
              </c:strCache>
            </c:strRef>
          </c:cat>
          <c:val>
            <c:numRef>
              <c:f>'KIWI Stats'!$F$28:$F$32</c:f>
              <c:numCache>
                <c:formatCode>0.0%</c:formatCode>
                <c:ptCount val="5"/>
                <c:pt idx="0">
                  <c:v>0.10762737413325293</c:v>
                </c:pt>
                <c:pt idx="1">
                  <c:v>0.76876695809466389</c:v>
                </c:pt>
                <c:pt idx="2">
                  <c:v>0.11923424781429003</c:v>
                </c:pt>
                <c:pt idx="3">
                  <c:v>4.3714199577931864E-3</c:v>
                </c:pt>
                <c:pt idx="4">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F25-4F70-B053-F36F159BD8F1}"/>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335149749769611"/>
          <c:y val="0.88356747173583794"/>
          <c:w val="0.786537401883033"/>
          <c:h val="0.1164325282641620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i="0" baseline="0">
                <a:solidFill>
                  <a:sysClr val="windowText" lastClr="000000"/>
                </a:solidFill>
                <a:effectLst/>
              </a:rPr>
              <a:t>Figure 15 : Les dix problèmes de santé les plus fréquents par mois</a:t>
            </a:r>
            <a:endParaRPr lang="en-CA" sz="18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5.9304556111130911E-2"/>
          <c:y val="0.1115423685988171"/>
          <c:w val="0.71276699648171826"/>
          <c:h val="0.76775521203361186"/>
        </c:manualLayout>
      </c:layout>
      <c:lineChart>
        <c:grouping val="standard"/>
        <c:varyColors val="0"/>
        <c:ser>
          <c:idx val="0"/>
          <c:order val="0"/>
          <c:tx>
            <c:strRef>
              <c:f>'Most Frequent Conditions by Mon'!$A$2</c:f>
              <c:strCache>
                <c:ptCount val="1"/>
                <c:pt idx="0">
                  <c:v>Influenza aviaire hautement pathogène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Mon'!$B$2:$M$2</c:f>
              <c:numCache>
                <c:formatCode>General</c:formatCode>
                <c:ptCount val="12"/>
                <c:pt idx="0">
                  <c:v>126</c:v>
                </c:pt>
                <c:pt idx="1">
                  <c:v>103</c:v>
                </c:pt>
                <c:pt idx="2">
                  <c:v>78</c:v>
                </c:pt>
                <c:pt idx="3">
                  <c:v>92</c:v>
                </c:pt>
                <c:pt idx="4">
                  <c:v>71</c:v>
                </c:pt>
                <c:pt idx="5">
                  <c:v>94</c:v>
                </c:pt>
                <c:pt idx="6">
                  <c:v>122</c:v>
                </c:pt>
                <c:pt idx="7">
                  <c:v>138</c:v>
                </c:pt>
                <c:pt idx="8">
                  <c:v>129</c:v>
                </c:pt>
                <c:pt idx="9">
                  <c:v>107</c:v>
                </c:pt>
                <c:pt idx="10">
                  <c:v>167</c:v>
                </c:pt>
                <c:pt idx="11">
                  <c:v>164</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C2E-4D13-9D2B-D38FDEBDC712}"/>
            </c:ext>
          </c:extLst>
        </c:ser>
        <c:ser>
          <c:idx val="1"/>
          <c:order val="1"/>
          <c:tx>
            <c:strRef>
              <c:f>'Most Frequent Conditions by Mon'!$A$3</c:f>
              <c:strCache>
                <c:ptCount val="1"/>
                <c:pt idx="0">
                  <c:v>Variole du singe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Mon'!$B$3:$M$3</c:f>
              <c:numCache>
                <c:formatCode>General</c:formatCode>
                <c:ptCount val="12"/>
                <c:pt idx="0">
                  <c:v>4</c:v>
                </c:pt>
                <c:pt idx="1">
                  <c:v>135</c:v>
                </c:pt>
                <c:pt idx="2">
                  <c:v>152</c:v>
                </c:pt>
                <c:pt idx="3">
                  <c:v>125</c:v>
                </c:pt>
                <c:pt idx="4">
                  <c:v>102</c:v>
                </c:pt>
                <c:pt idx="5">
                  <c:v>44</c:v>
                </c:pt>
                <c:pt idx="6">
                  <c:v>42</c:v>
                </c:pt>
                <c:pt idx="7">
                  <c:v>21</c:v>
                </c:pt>
                <c:pt idx="8">
                  <c:v>9</c:v>
                </c:pt>
                <c:pt idx="9">
                  <c:v>10</c:v>
                </c:pt>
                <c:pt idx="10">
                  <c:v>5</c:v>
                </c:pt>
                <c:pt idx="11">
                  <c:v>12</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C2E-4D13-9D2B-D38FDEBDC712}"/>
            </c:ext>
          </c:extLst>
        </c:ser>
        <c:ser>
          <c:idx val="2"/>
          <c:order val="2"/>
          <c:tx>
            <c:strRef>
              <c:f>'Most Frequent Conditions by Mon'!$A$4</c:f>
              <c:strCache>
                <c:ptCount val="1"/>
                <c:pt idx="0">
                  <c:v>Peste porcine africaine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Mon'!$B$4:$M$4</c:f>
              <c:numCache>
                <c:formatCode>General</c:formatCode>
                <c:ptCount val="12"/>
                <c:pt idx="0">
                  <c:v>52</c:v>
                </c:pt>
                <c:pt idx="1">
                  <c:v>50</c:v>
                </c:pt>
                <c:pt idx="2">
                  <c:v>44</c:v>
                </c:pt>
                <c:pt idx="3">
                  <c:v>57</c:v>
                </c:pt>
                <c:pt idx="4">
                  <c:v>58</c:v>
                </c:pt>
                <c:pt idx="5">
                  <c:v>51</c:v>
                </c:pt>
                <c:pt idx="6">
                  <c:v>49</c:v>
                </c:pt>
                <c:pt idx="7">
                  <c:v>41</c:v>
                </c:pt>
                <c:pt idx="8">
                  <c:v>47</c:v>
                </c:pt>
                <c:pt idx="9">
                  <c:v>60</c:v>
                </c:pt>
                <c:pt idx="10">
                  <c:v>49</c:v>
                </c:pt>
                <c:pt idx="11">
                  <c:v>56</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C2E-4D13-9D2B-D38FDEBDC712}"/>
            </c:ext>
          </c:extLst>
        </c:ser>
        <c:ser>
          <c:idx val="3"/>
          <c:order val="3"/>
          <c:tx>
            <c:strRef>
              <c:f>'Most Frequent Conditions by Mon'!$A$5</c:f>
              <c:strCache>
                <c:ptCount val="1"/>
                <c:pt idx="0">
                  <c:v>Grippe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Mon'!$B$5:$M$5</c:f>
              <c:numCache>
                <c:formatCode>General</c:formatCode>
                <c:ptCount val="12"/>
                <c:pt idx="0">
                  <c:v>52</c:v>
                </c:pt>
                <c:pt idx="1">
                  <c:v>37</c:v>
                </c:pt>
                <c:pt idx="2">
                  <c:v>30</c:v>
                </c:pt>
                <c:pt idx="3">
                  <c:v>30</c:v>
                </c:pt>
                <c:pt idx="4">
                  <c:v>40</c:v>
                </c:pt>
                <c:pt idx="5">
                  <c:v>40</c:v>
                </c:pt>
                <c:pt idx="6">
                  <c:v>54</c:v>
                </c:pt>
                <c:pt idx="7">
                  <c:v>44</c:v>
                </c:pt>
                <c:pt idx="8">
                  <c:v>47</c:v>
                </c:pt>
                <c:pt idx="9">
                  <c:v>42</c:v>
                </c:pt>
                <c:pt idx="10">
                  <c:v>59</c:v>
                </c:pt>
                <c:pt idx="11">
                  <c:v>66</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C2E-4D13-9D2B-D38FDEBDC712}"/>
            </c:ext>
          </c:extLst>
        </c:ser>
        <c:ser>
          <c:idx val="4"/>
          <c:order val="4"/>
          <c:tx>
            <c:strRef>
              <c:f>'Most Frequent Conditions by Mon'!$A$6</c:f>
              <c:strCache>
                <c:ptCount val="1"/>
                <c:pt idx="0">
                  <c:v>Dengue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Mon'!$B$6:$M$6</c:f>
              <c:numCache>
                <c:formatCode>General</c:formatCode>
                <c:ptCount val="12"/>
                <c:pt idx="0">
                  <c:v>10</c:v>
                </c:pt>
                <c:pt idx="1">
                  <c:v>14</c:v>
                </c:pt>
                <c:pt idx="2">
                  <c:v>24</c:v>
                </c:pt>
                <c:pt idx="3">
                  <c:v>23</c:v>
                </c:pt>
                <c:pt idx="4">
                  <c:v>36</c:v>
                </c:pt>
                <c:pt idx="5">
                  <c:v>30</c:v>
                </c:pt>
                <c:pt idx="6">
                  <c:v>29</c:v>
                </c:pt>
                <c:pt idx="7">
                  <c:v>26</c:v>
                </c:pt>
                <c:pt idx="8">
                  <c:v>16</c:v>
                </c:pt>
                <c:pt idx="9">
                  <c:v>21</c:v>
                </c:pt>
                <c:pt idx="10">
                  <c:v>24</c:v>
                </c:pt>
                <c:pt idx="11">
                  <c:v>20</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5C2E-4D13-9D2B-D38FDEBDC712}"/>
            </c:ext>
          </c:extLst>
        </c:ser>
        <c:ser>
          <c:idx val="5"/>
          <c:order val="5"/>
          <c:tx>
            <c:strRef>
              <c:f>'Most Frequent Conditions by Mon'!$A$7</c:f>
              <c:strCache>
                <c:ptCount val="1"/>
                <c:pt idx="0">
                  <c:v>Nouveau coronavirus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Mon'!$B$7:$M$7</c:f>
              <c:numCache>
                <c:formatCode>General</c:formatCode>
                <c:ptCount val="12"/>
                <c:pt idx="0">
                  <c:v>33</c:v>
                </c:pt>
                <c:pt idx="1">
                  <c:v>29</c:v>
                </c:pt>
                <c:pt idx="2">
                  <c:v>20</c:v>
                </c:pt>
                <c:pt idx="3">
                  <c:v>22</c:v>
                </c:pt>
                <c:pt idx="4">
                  <c:v>17</c:v>
                </c:pt>
                <c:pt idx="5">
                  <c:v>11</c:v>
                </c:pt>
                <c:pt idx="6">
                  <c:v>10</c:v>
                </c:pt>
                <c:pt idx="7">
                  <c:v>22</c:v>
                </c:pt>
                <c:pt idx="8">
                  <c:v>24</c:v>
                </c:pt>
                <c:pt idx="9">
                  <c:v>33</c:v>
                </c:pt>
                <c:pt idx="10">
                  <c:v>16</c:v>
                </c:pt>
                <c:pt idx="11">
                  <c:v>34</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C2E-4D13-9D2B-D38FDEBDC712}"/>
            </c:ext>
          </c:extLst>
        </c:ser>
        <c:ser>
          <c:idx val="6"/>
          <c:order val="6"/>
          <c:tx>
            <c:strRef>
              <c:f>'Most Frequent Conditions by Mon'!$A$8</c:f>
              <c:strCache>
                <c:ptCount val="1"/>
                <c:pt idx="0">
                  <c:v>Fièvre aphteuse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Mon'!$B$8:$M$8</c:f>
              <c:numCache>
                <c:formatCode>General</c:formatCode>
                <c:ptCount val="12"/>
                <c:pt idx="0">
                  <c:v>18</c:v>
                </c:pt>
                <c:pt idx="1">
                  <c:v>22</c:v>
                </c:pt>
                <c:pt idx="2">
                  <c:v>18</c:v>
                </c:pt>
                <c:pt idx="3">
                  <c:v>22</c:v>
                </c:pt>
                <c:pt idx="4">
                  <c:v>16</c:v>
                </c:pt>
                <c:pt idx="5">
                  <c:v>12</c:v>
                </c:pt>
                <c:pt idx="6">
                  <c:v>9</c:v>
                </c:pt>
                <c:pt idx="7">
                  <c:v>1</c:v>
                </c:pt>
                <c:pt idx="8">
                  <c:v>4</c:v>
                </c:pt>
                <c:pt idx="9">
                  <c:v>15</c:v>
                </c:pt>
                <c:pt idx="10">
                  <c:v>23</c:v>
                </c:pt>
                <c:pt idx="11">
                  <c:v>25</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5C2E-4D13-9D2B-D38FDEBDC712}"/>
            </c:ext>
          </c:extLst>
        </c:ser>
        <c:ser>
          <c:idx val="7"/>
          <c:order val="7"/>
          <c:tx>
            <c:strRef>
              <c:f>'Most Frequent Conditions by Mon'!$A$9</c:f>
              <c:strCache>
                <c:ptCount val="1"/>
                <c:pt idx="0">
                  <c:v>Fièvre du Nil occidental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Mon'!$B$9:$M$9</c:f>
              <c:numCache>
                <c:formatCode>General</c:formatCode>
                <c:ptCount val="12"/>
                <c:pt idx="0">
                  <c:v>4</c:v>
                </c:pt>
                <c:pt idx="1">
                  <c:v>2</c:v>
                </c:pt>
                <c:pt idx="2">
                  <c:v>1</c:v>
                </c:pt>
                <c:pt idx="3">
                  <c:v>6</c:v>
                </c:pt>
                <c:pt idx="4">
                  <c:v>42</c:v>
                </c:pt>
                <c:pt idx="5">
                  <c:v>41</c:v>
                </c:pt>
                <c:pt idx="6">
                  <c:v>21</c:v>
                </c:pt>
                <c:pt idx="7">
                  <c:v>7</c:v>
                </c:pt>
                <c:pt idx="8">
                  <c:v>8</c:v>
                </c:pt>
                <c:pt idx="9">
                  <c:v>4</c:v>
                </c:pt>
                <c:pt idx="10">
                  <c:v>1</c:v>
                </c:pt>
                <c:pt idx="11">
                  <c:v>2</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C2E-4D13-9D2B-D38FDEBDC712}"/>
            </c:ext>
          </c:extLst>
        </c:ser>
        <c:ser>
          <c:idx val="8"/>
          <c:order val="8"/>
          <c:tx>
            <c:strRef>
              <c:f>'Most Frequent Conditions by Mon'!$A$10</c:f>
              <c:strCache>
                <c:ptCount val="1"/>
                <c:pt idx="0">
                  <c:v>Rage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Mon'!$B$10:$M$10</c:f>
              <c:numCache>
                <c:formatCode>General</c:formatCode>
                <c:ptCount val="12"/>
                <c:pt idx="0">
                  <c:v>11</c:v>
                </c:pt>
                <c:pt idx="1">
                  <c:v>11</c:v>
                </c:pt>
                <c:pt idx="2">
                  <c:v>10</c:v>
                </c:pt>
                <c:pt idx="3">
                  <c:v>18</c:v>
                </c:pt>
                <c:pt idx="4">
                  <c:v>7</c:v>
                </c:pt>
                <c:pt idx="5">
                  <c:v>12</c:v>
                </c:pt>
                <c:pt idx="6">
                  <c:v>15</c:v>
                </c:pt>
                <c:pt idx="7">
                  <c:v>6</c:v>
                </c:pt>
                <c:pt idx="8">
                  <c:v>11</c:v>
                </c:pt>
                <c:pt idx="9">
                  <c:v>5</c:v>
                </c:pt>
                <c:pt idx="10">
                  <c:v>7</c:v>
                </c:pt>
                <c:pt idx="11">
                  <c:v>10</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5C2E-4D13-9D2B-D38FDEBDC712}"/>
            </c:ext>
          </c:extLst>
        </c:ser>
        <c:ser>
          <c:idx val="9"/>
          <c:order val="9"/>
          <c:tx>
            <c:strRef>
              <c:f>'Most Frequent Conditions by Mon'!$A$11</c:f>
              <c:strCache>
                <c:ptCount val="1"/>
                <c:pt idx="0">
                  <c:v>Anthrax</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'Most Frequent Conditions by Mon'!$B$1:$M$1</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'Most Frequent Conditions by Mon'!$B$11:$M$11</c:f>
              <c:numCache>
                <c:formatCode>General</c:formatCode>
                <c:ptCount val="12"/>
                <c:pt idx="0">
                  <c:v>4</c:v>
                </c:pt>
                <c:pt idx="1">
                  <c:v>10</c:v>
                </c:pt>
                <c:pt idx="2">
                  <c:v>8</c:v>
                </c:pt>
                <c:pt idx="3">
                  <c:v>19</c:v>
                </c:pt>
                <c:pt idx="4">
                  <c:v>19</c:v>
                </c:pt>
                <c:pt idx="5">
                  <c:v>13</c:v>
                </c:pt>
                <c:pt idx="6">
                  <c:v>6</c:v>
                </c:pt>
                <c:pt idx="7">
                  <c:v>11</c:v>
                </c:pt>
                <c:pt idx="8">
                  <c:v>8</c:v>
                </c:pt>
                <c:pt idx="9">
                  <c:v>8</c:v>
                </c:pt>
                <c:pt idx="10">
                  <c:v>4</c:v>
                </c:pt>
                <c:pt idx="11">
                  <c:v>6</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C2E-4D13-9D2B-D38FDEBDC712}"/>
            </c:ext>
          </c:extLst>
        </c:ser>
        <c:dLbls>
          <c:showLegendKey val="0"/>
          <c:showVal val="0"/>
          <c:showCatName val="0"/>
          <c:showSerName val="0"/>
          <c:showPercent val="0"/>
          <c:showBubbleSize val="0"/>
        </c:dLbls>
        <c:marker val="1"/>
        <c:smooth val="0"/>
        <c:axId val="584562216"/>
        <c:axId val="584560248"/>
      </c:lineChart>
      <c:dateAx>
        <c:axId val="58456221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Mois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584560248"/>
        <c:crosses val="autoZero"/>
        <c:auto val="1"/>
        <c:lblOffset val="100"/>
        <c:baseTimeUnit val="months"/>
      </c:dateAx>
      <c:valAx>
        <c:axId val="584560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Nombre de signaux</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584562216"/>
        <c:crosses val="autoZero"/>
        <c:crossBetween val="between"/>
      </c:valAx>
      <c:spPr>
        <a:noFill/>
        <a:ln>
          <a:noFill/>
        </a:ln>
        <a:effectLst/>
      </c:spPr>
    </c:plotArea>
    <c:legend>
      <c:legendPos val="r"/>
      <c:layout>
        <c:manualLayout>
          <c:xMode val="edge"/>
          <c:yMode val="edge"/>
          <c:x val="0.79496605574252266"/>
          <c:y val="0.1069768753676046"/>
          <c:w val="0.20272803528424926"/>
          <c:h val="0.801286721602088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6BC8D-BA48-4FF3-BC6E-0A6BE61794D7}" type="doc">
      <dgm:prSet loTypeId="urn:microsoft.com/office/officeart/2005/8/layout/process3" loCatId="process" qsTypeId="urn:microsoft.com/office/officeart/2005/8/quickstyle/simple3" qsCatId="simple" csTypeId="urn:microsoft.com/office/officeart/2005/8/colors/colorful5" csCatId="colorful" phldr="1"/>
      <dgm:spPr/>
      <dgm:t>
        <a:bodyPr/>
        <a:lstStyle/>
        <a:p>
          <a:endParaRPr lang="en-US"/>
        </a:p>
      </dgm:t>
    </dgm:pt>
    <dgm:pt modelId="{0EA612A9-C8A2-4772-AD11-7AB73503F8A8}">
      <dgm:prSet phldrT="[Text]"/>
      <dgm:spPr/>
      <dgm:t>
        <a:bodyPr/>
        <a:lstStyle/>
        <a:p>
          <a:r>
            <a:rPr lang="en-US" dirty="0"/>
            <a:t>Étape 1</a:t>
          </a:r>
        </a:p>
        <a:p>
          <a:r>
            <a:rPr lang="en-US" dirty="0"/>
            <a:t>Identifier</a:t>
          </a:r>
        </a:p>
      </dgm:t>
    </dgm:pt>
    <dgm:pt modelId="{72676D21-70A3-4C63-B2A2-E6B0A623F05C}" type="parTrans" cxnId="{9582200A-530C-4311-A6E6-6A57511BADA8}">
      <dgm:prSet/>
      <dgm:spPr/>
      <dgm:t>
        <a:bodyPr/>
        <a:lstStyle/>
        <a:p>
          <a:endParaRPr lang="en-US"/>
        </a:p>
      </dgm:t>
    </dgm:pt>
    <dgm:pt modelId="{7C0AF8B6-60E8-4506-B1FA-490FC54784B0}" type="sibTrans" cxnId="{9582200A-530C-4311-A6E6-6A57511BADA8}">
      <dgm:prSet/>
      <dgm:spPr/>
      <dgm:t>
        <a:bodyPr/>
        <a:lstStyle/>
        <a:p>
          <a:endParaRPr lang="en-US"/>
        </a:p>
      </dgm:t>
    </dgm:pt>
    <dgm:pt modelId="{4DE7F0E9-2AF6-4E8A-9949-B13A700981E4}">
      <dgm:prSet phldrT="[Text]"/>
      <dgm:spPr/>
      <dgm:t>
        <a:bodyPr/>
        <a:lstStyle/>
        <a:p>
          <a:r>
            <a:rPr lang="en-US" dirty="0"/>
            <a:t>Les participants</a:t>
          </a:r>
        </a:p>
      </dgm:t>
    </dgm:pt>
    <dgm:pt modelId="{CFFF749E-0987-4ECD-B3D8-A27E988427B7}" type="parTrans" cxnId="{3DB171D3-C6F2-413D-9F41-98AF63E88F02}">
      <dgm:prSet/>
      <dgm:spPr/>
      <dgm:t>
        <a:bodyPr/>
        <a:lstStyle/>
        <a:p>
          <a:endParaRPr lang="en-US"/>
        </a:p>
      </dgm:t>
    </dgm:pt>
    <dgm:pt modelId="{D2C328E7-ABEF-4DEC-96E2-88C01C00D4FD}" type="sibTrans" cxnId="{3DB171D3-C6F2-413D-9F41-98AF63E88F02}">
      <dgm:prSet/>
      <dgm:spPr/>
      <dgm:t>
        <a:bodyPr/>
        <a:lstStyle/>
        <a:p>
          <a:endParaRPr lang="en-US"/>
        </a:p>
      </dgm:t>
    </dgm:pt>
    <dgm:pt modelId="{7284BAC4-8E7B-4E21-8AE1-EEFA59F85399}">
      <dgm:prSet phldrT="[Text]"/>
      <dgm:spPr/>
      <dgm:t>
        <a:bodyPr/>
        <a:lstStyle/>
        <a:p>
          <a:r>
            <a:rPr lang="en-US" dirty="0"/>
            <a:t>Étape 2</a:t>
          </a:r>
        </a:p>
        <a:p>
          <a:r>
            <a:rPr lang="en-US" dirty="0"/>
            <a:t>Élaborer des critères</a:t>
          </a:r>
        </a:p>
      </dgm:t>
    </dgm:pt>
    <dgm:pt modelId="{6806F1BC-E935-4A8B-BB78-D83FF1532482}" type="parTrans" cxnId="{CEDA787D-CC50-43C4-B1C2-81BD0EC96623}">
      <dgm:prSet/>
      <dgm:spPr/>
      <dgm:t>
        <a:bodyPr/>
        <a:lstStyle/>
        <a:p>
          <a:endParaRPr lang="en-US"/>
        </a:p>
      </dgm:t>
    </dgm:pt>
    <dgm:pt modelId="{A4D6B2FD-066C-4528-9533-42CDFFA972B7}" type="sibTrans" cxnId="{CEDA787D-CC50-43C4-B1C2-81BD0EC96623}">
      <dgm:prSet/>
      <dgm:spPr/>
      <dgm:t>
        <a:bodyPr/>
        <a:lstStyle/>
        <a:p>
          <a:endParaRPr lang="en-US"/>
        </a:p>
      </dgm:t>
    </dgm:pt>
    <dgm:pt modelId="{4BDA123F-DDF6-441F-A497-AE769834D300}">
      <dgm:prSet phldrT="[Text]"/>
      <dgm:spPr/>
      <dgm:t>
        <a:bodyPr/>
        <a:lstStyle/>
        <a:p>
          <a:r>
            <a:rPr lang="en-US" dirty="0"/>
            <a:t>Élaborer des critères à utiliser pour déterminer l'importance relative des maladies identifiées à l'étape 1</a:t>
          </a:r>
        </a:p>
      </dgm:t>
    </dgm:pt>
    <dgm:pt modelId="{B6B205E3-42B7-48EB-90C5-ACCA694AD134}" type="parTrans" cxnId="{AB335F54-0272-4FAB-805C-EC3860E59ED8}">
      <dgm:prSet/>
      <dgm:spPr/>
      <dgm:t>
        <a:bodyPr/>
        <a:lstStyle/>
        <a:p>
          <a:endParaRPr lang="en-US"/>
        </a:p>
      </dgm:t>
    </dgm:pt>
    <dgm:pt modelId="{1335213E-1F6C-47C3-8184-CE3D83399F31}" type="sibTrans" cxnId="{AB335F54-0272-4FAB-805C-EC3860E59ED8}">
      <dgm:prSet/>
      <dgm:spPr/>
      <dgm:t>
        <a:bodyPr/>
        <a:lstStyle/>
        <a:p>
          <a:endParaRPr lang="en-US"/>
        </a:p>
      </dgm:t>
    </dgm:pt>
    <dgm:pt modelId="{28DD38CC-793D-475B-AA62-918E3173A348}">
      <dgm:prSet phldrT="[Text]"/>
      <dgm:spPr/>
      <dgm:t>
        <a:bodyPr/>
        <a:lstStyle/>
        <a:p>
          <a:r>
            <a:rPr lang="en-US" dirty="0"/>
            <a:t>Étape 3</a:t>
          </a:r>
        </a:p>
        <a:p>
          <a:r>
            <a:rPr lang="en-US" dirty="0"/>
            <a:t>Élaborer des questions</a:t>
          </a:r>
        </a:p>
      </dgm:t>
    </dgm:pt>
    <dgm:pt modelId="{43289C76-76FF-470A-8C00-00ABF57A2038}" type="parTrans" cxnId="{2F2FF55B-5921-4BDC-9EF8-2376C8D75929}">
      <dgm:prSet/>
      <dgm:spPr/>
      <dgm:t>
        <a:bodyPr/>
        <a:lstStyle/>
        <a:p>
          <a:endParaRPr lang="en-US"/>
        </a:p>
      </dgm:t>
    </dgm:pt>
    <dgm:pt modelId="{868EFDBE-6928-4CA0-B264-7DB7A74081F2}" type="sibTrans" cxnId="{2F2FF55B-5921-4BDC-9EF8-2376C8D75929}">
      <dgm:prSet/>
      <dgm:spPr/>
      <dgm:t>
        <a:bodyPr/>
        <a:lstStyle/>
        <a:p>
          <a:endParaRPr lang="en-US"/>
        </a:p>
      </dgm:t>
    </dgm:pt>
    <dgm:pt modelId="{34D1C2E3-39BE-4D16-A232-75438679EFFF}">
      <dgm:prSet phldrT="[Text]"/>
      <dgm:spPr/>
      <dgm:t>
        <a:bodyPr/>
        <a:lstStyle/>
        <a:p>
          <a:r>
            <a:rPr lang="en-US" dirty="0"/>
            <a:t>Élaborer des questions catégorielles pour chaque critère</a:t>
          </a:r>
        </a:p>
      </dgm:t>
    </dgm:pt>
    <dgm:pt modelId="{D41F94F3-59EB-460E-AA57-AF23E6290240}" type="parTrans" cxnId="{E5A71C3D-D312-4BF4-9099-84D1BAFE3CE7}">
      <dgm:prSet/>
      <dgm:spPr/>
      <dgm:t>
        <a:bodyPr/>
        <a:lstStyle/>
        <a:p>
          <a:endParaRPr lang="en-US"/>
        </a:p>
      </dgm:t>
    </dgm:pt>
    <dgm:pt modelId="{4620C4CC-530E-42B9-8B07-852C9217B7F4}" type="sibTrans" cxnId="{E5A71C3D-D312-4BF4-9099-84D1BAFE3CE7}">
      <dgm:prSet/>
      <dgm:spPr/>
      <dgm:t>
        <a:bodyPr/>
        <a:lstStyle/>
        <a:p>
          <a:endParaRPr lang="en-US"/>
        </a:p>
      </dgm:t>
    </dgm:pt>
    <dgm:pt modelId="{DFBB3D40-F915-4DAE-A863-13C2D29B7342}">
      <dgm:prSet phldrT="[Text]"/>
      <dgm:spPr/>
      <dgm:t>
        <a:bodyPr/>
        <a:lstStyle/>
        <a:p>
          <a:r>
            <a:rPr lang="en-US" dirty="0"/>
            <a:t>Objectifs</a:t>
          </a:r>
        </a:p>
      </dgm:t>
    </dgm:pt>
    <dgm:pt modelId="{A5194979-0F29-4C13-A39D-169AF90D7991}" type="parTrans" cxnId="{1F78B41E-C1F6-4EE8-84FB-3492B8DFC690}">
      <dgm:prSet/>
      <dgm:spPr/>
      <dgm:t>
        <a:bodyPr/>
        <a:lstStyle/>
        <a:p>
          <a:endParaRPr lang="en-US"/>
        </a:p>
      </dgm:t>
    </dgm:pt>
    <dgm:pt modelId="{6532A8DE-F5B8-4913-877F-64878420D90E}" type="sibTrans" cxnId="{1F78B41E-C1F6-4EE8-84FB-3492B8DFC690}">
      <dgm:prSet/>
      <dgm:spPr/>
      <dgm:t>
        <a:bodyPr/>
        <a:lstStyle/>
        <a:p>
          <a:endParaRPr lang="en-US"/>
        </a:p>
      </dgm:t>
    </dgm:pt>
    <dgm:pt modelId="{1CB8DB2E-6442-4503-8ECA-94E4D3506AE7}">
      <dgm:prSet phldrT="[Text]"/>
      <dgm:spPr/>
      <dgm:t>
        <a:bodyPr/>
        <a:lstStyle/>
        <a:p>
          <a:r>
            <a:rPr lang="en-US" dirty="0"/>
            <a:t>Liste initiale des maladies</a:t>
          </a:r>
        </a:p>
      </dgm:t>
    </dgm:pt>
    <dgm:pt modelId="{FD0DB823-5369-4229-9077-D1D3647CB63E}" type="parTrans" cxnId="{044DE219-2951-4F81-9227-C0694FBD3736}">
      <dgm:prSet/>
      <dgm:spPr/>
      <dgm:t>
        <a:bodyPr/>
        <a:lstStyle/>
        <a:p>
          <a:endParaRPr lang="en-US"/>
        </a:p>
      </dgm:t>
    </dgm:pt>
    <dgm:pt modelId="{20CD4F7E-2F42-49AF-BA55-B1F3FC0F48E0}" type="sibTrans" cxnId="{044DE219-2951-4F81-9227-C0694FBD3736}">
      <dgm:prSet/>
      <dgm:spPr/>
      <dgm:t>
        <a:bodyPr/>
        <a:lstStyle/>
        <a:p>
          <a:endParaRPr lang="en-US"/>
        </a:p>
      </dgm:t>
    </dgm:pt>
    <dgm:pt modelId="{B74BCC1B-5A77-4151-9BCF-CB350C4AC60B}">
      <dgm:prSet phldrT="[Text]"/>
      <dgm:spPr/>
      <dgm:t>
        <a:bodyPr/>
        <a:lstStyle/>
        <a:p>
          <a:r>
            <a:rPr lang="en-US" dirty="0"/>
            <a:t>Réduire la liste des maladies à un nombre raisonnable</a:t>
          </a:r>
        </a:p>
      </dgm:t>
    </dgm:pt>
    <dgm:pt modelId="{B954465B-BF15-4453-8721-43CA754FB16A}" type="parTrans" cxnId="{57C5C4DC-4598-4604-AC40-EAD3FDFA6C0F}">
      <dgm:prSet/>
      <dgm:spPr/>
      <dgm:t>
        <a:bodyPr/>
        <a:lstStyle/>
        <a:p>
          <a:endParaRPr lang="en-US"/>
        </a:p>
      </dgm:t>
    </dgm:pt>
    <dgm:pt modelId="{23E60ED9-BF34-4785-ABA7-688511F8B3CA}" type="sibTrans" cxnId="{57C5C4DC-4598-4604-AC40-EAD3FDFA6C0F}">
      <dgm:prSet/>
      <dgm:spPr/>
      <dgm:t>
        <a:bodyPr/>
        <a:lstStyle/>
        <a:p>
          <a:endParaRPr lang="en-US"/>
        </a:p>
      </dgm:t>
    </dgm:pt>
    <dgm:pt modelId="{0FB9A65D-749C-4562-ABBA-AEC6410E04D6}">
      <dgm:prSet/>
      <dgm:spPr/>
      <dgm:t>
        <a:bodyPr/>
        <a:lstStyle/>
        <a:p>
          <a:r>
            <a:rPr lang="en-US" dirty="0"/>
            <a:t>Étape 4</a:t>
          </a:r>
        </a:p>
        <a:p>
          <a:r>
            <a:rPr lang="en-US" dirty="0"/>
            <a:t>Classer les critères</a:t>
          </a:r>
        </a:p>
      </dgm:t>
    </dgm:pt>
    <dgm:pt modelId="{8EC0181A-5A7B-43C4-964A-0A6FC93E52C1}" type="parTrans" cxnId="{06734769-A94A-488A-9D63-A927DB65B685}">
      <dgm:prSet/>
      <dgm:spPr/>
      <dgm:t>
        <a:bodyPr/>
        <a:lstStyle/>
        <a:p>
          <a:endParaRPr lang="en-US"/>
        </a:p>
      </dgm:t>
    </dgm:pt>
    <dgm:pt modelId="{E38755E5-EE8F-49D3-9538-C7509821E0F1}" type="sibTrans" cxnId="{06734769-A94A-488A-9D63-A927DB65B685}">
      <dgm:prSet/>
      <dgm:spPr/>
      <dgm:t>
        <a:bodyPr/>
        <a:lstStyle/>
        <a:p>
          <a:endParaRPr lang="en-US"/>
        </a:p>
      </dgm:t>
    </dgm:pt>
    <dgm:pt modelId="{7BC0B8AD-1F01-4C4B-9FC0-E7531C7C926E}">
      <dgm:prSet/>
      <dgm:spPr/>
      <dgm:t>
        <a:bodyPr/>
        <a:lstStyle/>
        <a:p>
          <a:r>
            <a:rPr lang="en-US" dirty="0"/>
            <a:t>Chaque participant classe les critères de manière indépendante</a:t>
          </a:r>
        </a:p>
      </dgm:t>
    </dgm:pt>
    <dgm:pt modelId="{1735D3A4-0682-4BE0-A687-9D478579C6C4}" type="parTrans" cxnId="{7FF51D96-1A44-477F-93B6-3D230B598BD9}">
      <dgm:prSet/>
      <dgm:spPr/>
      <dgm:t>
        <a:bodyPr/>
        <a:lstStyle/>
        <a:p>
          <a:endParaRPr lang="en-US"/>
        </a:p>
      </dgm:t>
    </dgm:pt>
    <dgm:pt modelId="{F2B7A3D1-5CA3-487D-B788-E1185DAEBD3B}" type="sibTrans" cxnId="{7FF51D96-1A44-477F-93B6-3D230B598BD9}">
      <dgm:prSet/>
      <dgm:spPr/>
      <dgm:t>
        <a:bodyPr/>
        <a:lstStyle/>
        <a:p>
          <a:endParaRPr lang="en-US"/>
        </a:p>
      </dgm:t>
    </dgm:pt>
    <dgm:pt modelId="{AE5D583C-7F7A-4CEA-B67B-D3A24D1BC790}">
      <dgm:prSet/>
      <dgm:spPr/>
      <dgm:t>
        <a:bodyPr/>
        <a:lstStyle/>
        <a:p>
          <a:r>
            <a:rPr lang="en-US" dirty="0"/>
            <a:t>Les rangs sont combinés</a:t>
          </a:r>
        </a:p>
      </dgm:t>
    </dgm:pt>
    <dgm:pt modelId="{8FD8FFE5-24C1-4947-B6F0-376D7288BAEC}" type="parTrans" cxnId="{1D371E6C-7BAB-4F48-BE8D-D9E98E867B7C}">
      <dgm:prSet/>
      <dgm:spPr/>
      <dgm:t>
        <a:bodyPr/>
        <a:lstStyle/>
        <a:p>
          <a:endParaRPr lang="en-US"/>
        </a:p>
      </dgm:t>
    </dgm:pt>
    <dgm:pt modelId="{CE08BFC8-DEC7-4362-9047-C0B1875B88AF}" type="sibTrans" cxnId="{1D371E6C-7BAB-4F48-BE8D-D9E98E867B7C}">
      <dgm:prSet/>
      <dgm:spPr/>
      <dgm:t>
        <a:bodyPr/>
        <a:lstStyle/>
        <a:p>
          <a:endParaRPr lang="en-US"/>
        </a:p>
      </dgm:t>
    </dgm:pt>
    <dgm:pt modelId="{F554450D-29E9-40D5-B22E-4E0056AB1B1F}">
      <dgm:prSet/>
      <dgm:spPr/>
      <dgm:t>
        <a:bodyPr/>
        <a:lstStyle/>
        <a:p>
          <a:r>
            <a:rPr lang="en-US" dirty="0"/>
            <a:t>Étape 5</a:t>
          </a:r>
        </a:p>
        <a:p>
          <a:r>
            <a:rPr lang="en-US" dirty="0"/>
            <a:t>Classement de la </a:t>
          </a:r>
          <a:r>
            <a:rPr lang="en-US"/>
            <a:t>liste des maladies</a:t>
          </a:r>
          <a:endParaRPr lang="en-US" dirty="0"/>
        </a:p>
      </dgm:t>
    </dgm:pt>
    <dgm:pt modelId="{1B888942-6700-49E1-AC7D-5EE1E80D1131}" type="parTrans" cxnId="{9F40A531-4A24-489C-9A45-4CF5733E7E70}">
      <dgm:prSet/>
      <dgm:spPr/>
      <dgm:t>
        <a:bodyPr/>
        <a:lstStyle/>
        <a:p>
          <a:endParaRPr lang="en-US"/>
        </a:p>
      </dgm:t>
    </dgm:pt>
    <dgm:pt modelId="{DCB1AEF3-AED2-4865-B12F-A4825BE8B489}" type="sibTrans" cxnId="{9F40A531-4A24-489C-9A45-4CF5733E7E70}">
      <dgm:prSet/>
      <dgm:spPr/>
      <dgm:t>
        <a:bodyPr/>
        <a:lstStyle/>
        <a:p>
          <a:endParaRPr lang="en-US"/>
        </a:p>
      </dgm:t>
    </dgm:pt>
    <dgm:pt modelId="{85B8B52A-BAB2-4677-B85F-A87FD1111F43}">
      <dgm:prSet/>
      <dgm:spPr/>
      <dgm:t>
        <a:bodyPr/>
        <a:lstStyle/>
        <a:p>
          <a:r>
            <a:rPr lang="en-US" dirty="0"/>
            <a:t>Attribuer un score à chaque maladie en fonction des critères utilisés pour les questions catégorielles.</a:t>
          </a:r>
        </a:p>
      </dgm:t>
    </dgm:pt>
    <dgm:pt modelId="{6BEA95E8-05D3-4DB2-A6B9-22F19668FFAA}" type="parTrans" cxnId="{4B3D1536-A4B2-4805-AE40-BA2BFC7AAC39}">
      <dgm:prSet/>
      <dgm:spPr/>
      <dgm:t>
        <a:bodyPr/>
        <a:lstStyle/>
        <a:p>
          <a:endParaRPr lang="en-US"/>
        </a:p>
      </dgm:t>
    </dgm:pt>
    <dgm:pt modelId="{DA07F2AD-3EA4-4C3D-B6C4-7109E07C58B0}" type="sibTrans" cxnId="{4B3D1536-A4B2-4805-AE40-BA2BFC7AAC39}">
      <dgm:prSet/>
      <dgm:spPr/>
      <dgm:t>
        <a:bodyPr/>
        <a:lstStyle/>
        <a:p>
          <a:endParaRPr lang="en-US"/>
        </a:p>
      </dgm:t>
    </dgm:pt>
    <dgm:pt modelId="{23395951-7AF1-4AB8-B8F0-823F788777D0}" type="pres">
      <dgm:prSet presAssocID="{00E6BC8D-BA48-4FF3-BC6E-0A6BE61794D7}" presName="linearFlow" presStyleCnt="0">
        <dgm:presLayoutVars>
          <dgm:dir/>
          <dgm:animLvl val="lvl"/>
          <dgm:resizeHandles val="exact"/>
        </dgm:presLayoutVars>
      </dgm:prSet>
      <dgm:spPr/>
    </dgm:pt>
    <dgm:pt modelId="{984B1001-1EB9-4489-B0FF-3AEBB5059E01}" type="pres">
      <dgm:prSet presAssocID="{0EA612A9-C8A2-4772-AD11-7AB73503F8A8}" presName="composite" presStyleCnt="0"/>
      <dgm:spPr/>
    </dgm:pt>
    <dgm:pt modelId="{E57BF5D2-2FF5-4740-A4BB-84D3ED9173AC}" type="pres">
      <dgm:prSet presAssocID="{0EA612A9-C8A2-4772-AD11-7AB73503F8A8}" presName="parTx" presStyleLbl="node1" presStyleIdx="0" presStyleCnt="5">
        <dgm:presLayoutVars>
          <dgm:chMax val="0"/>
          <dgm:chPref val="0"/>
          <dgm:bulletEnabled val="1"/>
        </dgm:presLayoutVars>
      </dgm:prSet>
      <dgm:spPr/>
    </dgm:pt>
    <dgm:pt modelId="{3AF17E25-5DDA-4F43-A684-C7E4F7493EDC}" type="pres">
      <dgm:prSet presAssocID="{0EA612A9-C8A2-4772-AD11-7AB73503F8A8}" presName="parSh" presStyleLbl="node1" presStyleIdx="0" presStyleCnt="5"/>
      <dgm:spPr/>
    </dgm:pt>
    <dgm:pt modelId="{9BE6F5CE-F9FA-48B1-9564-CDD30D888616}" type="pres">
      <dgm:prSet presAssocID="{0EA612A9-C8A2-4772-AD11-7AB73503F8A8}" presName="desTx" presStyleLbl="fgAcc1" presStyleIdx="0" presStyleCnt="5">
        <dgm:presLayoutVars>
          <dgm:bulletEnabled val="1"/>
        </dgm:presLayoutVars>
      </dgm:prSet>
      <dgm:spPr/>
    </dgm:pt>
    <dgm:pt modelId="{EB21BDF0-2266-4E64-924D-972DF17F376E}" type="pres">
      <dgm:prSet presAssocID="{7C0AF8B6-60E8-4506-B1FA-490FC54784B0}" presName="sibTrans" presStyleLbl="sibTrans2D1" presStyleIdx="0" presStyleCnt="4"/>
      <dgm:spPr/>
    </dgm:pt>
    <dgm:pt modelId="{99FE685C-AB3E-4817-884A-CBA7F4249FC8}" type="pres">
      <dgm:prSet presAssocID="{7C0AF8B6-60E8-4506-B1FA-490FC54784B0}" presName="connTx" presStyleLbl="sibTrans2D1" presStyleIdx="0" presStyleCnt="4"/>
      <dgm:spPr/>
    </dgm:pt>
    <dgm:pt modelId="{3D293A48-F50D-4FD6-8ECE-D163690B19C0}" type="pres">
      <dgm:prSet presAssocID="{7284BAC4-8E7B-4E21-8AE1-EEFA59F85399}" presName="composite" presStyleCnt="0"/>
      <dgm:spPr/>
    </dgm:pt>
    <dgm:pt modelId="{6F59E1EC-53BA-4812-A2D9-58EE86ABF97B}" type="pres">
      <dgm:prSet presAssocID="{7284BAC4-8E7B-4E21-8AE1-EEFA59F85399}" presName="parTx" presStyleLbl="node1" presStyleIdx="0" presStyleCnt="5">
        <dgm:presLayoutVars>
          <dgm:chMax val="0"/>
          <dgm:chPref val="0"/>
          <dgm:bulletEnabled val="1"/>
        </dgm:presLayoutVars>
      </dgm:prSet>
      <dgm:spPr/>
    </dgm:pt>
    <dgm:pt modelId="{6D2FAE73-9A19-4CA6-9D12-7F4B889B474B}" type="pres">
      <dgm:prSet presAssocID="{7284BAC4-8E7B-4E21-8AE1-EEFA59F85399}" presName="parSh" presStyleLbl="node1" presStyleIdx="1" presStyleCnt="5"/>
      <dgm:spPr/>
    </dgm:pt>
    <dgm:pt modelId="{79B1FC75-6F8F-4D90-99CE-14649BA49572}" type="pres">
      <dgm:prSet presAssocID="{7284BAC4-8E7B-4E21-8AE1-EEFA59F85399}" presName="desTx" presStyleLbl="fgAcc1" presStyleIdx="1" presStyleCnt="5">
        <dgm:presLayoutVars>
          <dgm:bulletEnabled val="1"/>
        </dgm:presLayoutVars>
      </dgm:prSet>
      <dgm:spPr/>
    </dgm:pt>
    <dgm:pt modelId="{12A63146-C179-4D0F-B85F-F6F38918F121}" type="pres">
      <dgm:prSet presAssocID="{A4D6B2FD-066C-4528-9533-42CDFFA972B7}" presName="sibTrans" presStyleLbl="sibTrans2D1" presStyleIdx="1" presStyleCnt="4"/>
      <dgm:spPr/>
    </dgm:pt>
    <dgm:pt modelId="{AEF8BE7B-6585-40A7-8F2C-C4343517A3F3}" type="pres">
      <dgm:prSet presAssocID="{A4D6B2FD-066C-4528-9533-42CDFFA972B7}" presName="connTx" presStyleLbl="sibTrans2D1" presStyleIdx="1" presStyleCnt="4"/>
      <dgm:spPr/>
    </dgm:pt>
    <dgm:pt modelId="{129F69D6-9678-4705-9A7F-99779ECD6455}" type="pres">
      <dgm:prSet presAssocID="{28DD38CC-793D-475B-AA62-918E3173A348}" presName="composite" presStyleCnt="0"/>
      <dgm:spPr/>
    </dgm:pt>
    <dgm:pt modelId="{1FD072B1-857E-4594-8F9E-FAFDFD7E6249}" type="pres">
      <dgm:prSet presAssocID="{28DD38CC-793D-475B-AA62-918E3173A348}" presName="parTx" presStyleLbl="node1" presStyleIdx="1" presStyleCnt="5">
        <dgm:presLayoutVars>
          <dgm:chMax val="0"/>
          <dgm:chPref val="0"/>
          <dgm:bulletEnabled val="1"/>
        </dgm:presLayoutVars>
      </dgm:prSet>
      <dgm:spPr/>
    </dgm:pt>
    <dgm:pt modelId="{C25B4A3C-BF5A-4581-9DB7-F9B17575A0DA}" type="pres">
      <dgm:prSet presAssocID="{28DD38CC-793D-475B-AA62-918E3173A348}" presName="parSh" presStyleLbl="node1" presStyleIdx="2" presStyleCnt="5"/>
      <dgm:spPr/>
    </dgm:pt>
    <dgm:pt modelId="{6DBF6881-874A-4647-81EB-428BCDBADB61}" type="pres">
      <dgm:prSet presAssocID="{28DD38CC-793D-475B-AA62-918E3173A348}" presName="desTx" presStyleLbl="fgAcc1" presStyleIdx="2" presStyleCnt="5">
        <dgm:presLayoutVars>
          <dgm:bulletEnabled val="1"/>
        </dgm:presLayoutVars>
      </dgm:prSet>
      <dgm:spPr/>
    </dgm:pt>
    <dgm:pt modelId="{CDECAA33-38C6-4985-9897-04FCA124B0D0}" type="pres">
      <dgm:prSet presAssocID="{868EFDBE-6928-4CA0-B264-7DB7A74081F2}" presName="sibTrans" presStyleLbl="sibTrans2D1" presStyleIdx="2" presStyleCnt="4"/>
      <dgm:spPr/>
    </dgm:pt>
    <dgm:pt modelId="{FD1DEE21-C45A-4136-A47A-5797B7D07496}" type="pres">
      <dgm:prSet presAssocID="{868EFDBE-6928-4CA0-B264-7DB7A74081F2}" presName="connTx" presStyleLbl="sibTrans2D1" presStyleIdx="2" presStyleCnt="4"/>
      <dgm:spPr/>
    </dgm:pt>
    <dgm:pt modelId="{DB609C9F-DF77-415B-BE69-55B99372F6E8}" type="pres">
      <dgm:prSet presAssocID="{0FB9A65D-749C-4562-ABBA-AEC6410E04D6}" presName="composite" presStyleCnt="0"/>
      <dgm:spPr/>
    </dgm:pt>
    <dgm:pt modelId="{D260616E-9CB6-4661-A5D9-66E80B4BB587}" type="pres">
      <dgm:prSet presAssocID="{0FB9A65D-749C-4562-ABBA-AEC6410E04D6}" presName="parTx" presStyleLbl="node1" presStyleIdx="2" presStyleCnt="5">
        <dgm:presLayoutVars>
          <dgm:chMax val="0"/>
          <dgm:chPref val="0"/>
          <dgm:bulletEnabled val="1"/>
        </dgm:presLayoutVars>
      </dgm:prSet>
      <dgm:spPr/>
    </dgm:pt>
    <dgm:pt modelId="{71841B98-A32D-42D1-8129-89204BF1A488}" type="pres">
      <dgm:prSet presAssocID="{0FB9A65D-749C-4562-ABBA-AEC6410E04D6}" presName="parSh" presStyleLbl="node1" presStyleIdx="3" presStyleCnt="5"/>
      <dgm:spPr/>
    </dgm:pt>
    <dgm:pt modelId="{F2A7C1F5-B5A8-4ED2-A989-D93688B8A687}" type="pres">
      <dgm:prSet presAssocID="{0FB9A65D-749C-4562-ABBA-AEC6410E04D6}" presName="desTx" presStyleLbl="fgAcc1" presStyleIdx="3" presStyleCnt="5">
        <dgm:presLayoutVars>
          <dgm:bulletEnabled val="1"/>
        </dgm:presLayoutVars>
      </dgm:prSet>
      <dgm:spPr/>
    </dgm:pt>
    <dgm:pt modelId="{F41F75DC-7935-4453-AB9A-AB7A9CA6CB6C}" type="pres">
      <dgm:prSet presAssocID="{E38755E5-EE8F-49D3-9538-C7509821E0F1}" presName="sibTrans" presStyleLbl="sibTrans2D1" presStyleIdx="3" presStyleCnt="4"/>
      <dgm:spPr/>
    </dgm:pt>
    <dgm:pt modelId="{CE7F514F-F24E-4A5C-8FB5-C9B4A4B54C61}" type="pres">
      <dgm:prSet presAssocID="{E38755E5-EE8F-49D3-9538-C7509821E0F1}" presName="connTx" presStyleLbl="sibTrans2D1" presStyleIdx="3" presStyleCnt="4"/>
      <dgm:spPr/>
    </dgm:pt>
    <dgm:pt modelId="{365ED1BB-8878-4B14-B6FF-2B0FDD680A55}" type="pres">
      <dgm:prSet presAssocID="{F554450D-29E9-40D5-B22E-4E0056AB1B1F}" presName="composite" presStyleCnt="0"/>
      <dgm:spPr/>
    </dgm:pt>
    <dgm:pt modelId="{3AF63073-F0CE-421B-964F-987815FAC36C}" type="pres">
      <dgm:prSet presAssocID="{F554450D-29E9-40D5-B22E-4E0056AB1B1F}" presName="parTx" presStyleLbl="node1" presStyleIdx="3" presStyleCnt="5">
        <dgm:presLayoutVars>
          <dgm:chMax val="0"/>
          <dgm:chPref val="0"/>
          <dgm:bulletEnabled val="1"/>
        </dgm:presLayoutVars>
      </dgm:prSet>
      <dgm:spPr/>
    </dgm:pt>
    <dgm:pt modelId="{36CA3780-19B6-4593-9E87-ADD9D69D3790}" type="pres">
      <dgm:prSet presAssocID="{F554450D-29E9-40D5-B22E-4E0056AB1B1F}" presName="parSh" presStyleLbl="node1" presStyleIdx="4" presStyleCnt="5"/>
      <dgm:spPr/>
    </dgm:pt>
    <dgm:pt modelId="{DE037157-702C-4336-8BBA-FE18789CE0E2}" type="pres">
      <dgm:prSet presAssocID="{F554450D-29E9-40D5-B22E-4E0056AB1B1F}" presName="desTx" presStyleLbl="fgAcc1" presStyleIdx="4" presStyleCnt="5">
        <dgm:presLayoutVars>
          <dgm:bulletEnabled val="1"/>
        </dgm:presLayoutVars>
      </dgm:prSet>
      <dgm:spPr/>
    </dgm:pt>
  </dgm:ptLst>
  <dgm:cxnLst>
    <dgm:cxn modelId="{D59C6E02-693F-413F-93A7-804DA1DF9F0F}" type="presOf" srcId="{0FB9A65D-749C-4562-ABBA-AEC6410E04D6}" destId="{71841B98-A32D-42D1-8129-89204BF1A488}" srcOrd="1" destOrd="0" presId="urn:microsoft.com/office/officeart/2005/8/layout/process3"/>
    <dgm:cxn modelId="{97C20105-4A1D-44AB-8A44-EE83578380E9}" type="presOf" srcId="{00E6BC8D-BA48-4FF3-BC6E-0A6BE61794D7}" destId="{23395951-7AF1-4AB8-B8F0-823F788777D0}" srcOrd="0" destOrd="0" presId="urn:microsoft.com/office/officeart/2005/8/layout/process3"/>
    <dgm:cxn modelId="{9582200A-530C-4311-A6E6-6A57511BADA8}" srcId="{00E6BC8D-BA48-4FF3-BC6E-0A6BE61794D7}" destId="{0EA612A9-C8A2-4772-AD11-7AB73503F8A8}" srcOrd="0" destOrd="0" parTransId="{72676D21-70A3-4C63-B2A2-E6B0A623F05C}" sibTransId="{7C0AF8B6-60E8-4506-B1FA-490FC54784B0}"/>
    <dgm:cxn modelId="{02E3D116-611D-4986-8C44-3C259AB64F54}" type="presOf" srcId="{E38755E5-EE8F-49D3-9538-C7509821E0F1}" destId="{F41F75DC-7935-4453-AB9A-AB7A9CA6CB6C}" srcOrd="0" destOrd="0" presId="urn:microsoft.com/office/officeart/2005/8/layout/process3"/>
    <dgm:cxn modelId="{044DE219-2951-4F81-9227-C0694FBD3736}" srcId="{0EA612A9-C8A2-4772-AD11-7AB73503F8A8}" destId="{1CB8DB2E-6442-4503-8ECA-94E4D3506AE7}" srcOrd="2" destOrd="0" parTransId="{FD0DB823-5369-4229-9077-D1D3647CB63E}" sibTransId="{20CD4F7E-2F42-49AF-BA55-B1F3FC0F48E0}"/>
    <dgm:cxn modelId="{F536C01B-C43A-4E2B-872E-4442734532C3}" type="presOf" srcId="{E38755E5-EE8F-49D3-9538-C7509821E0F1}" destId="{CE7F514F-F24E-4A5C-8FB5-C9B4A4B54C61}" srcOrd="1" destOrd="0" presId="urn:microsoft.com/office/officeart/2005/8/layout/process3"/>
    <dgm:cxn modelId="{1F78B41E-C1F6-4EE8-84FB-3492B8DFC690}" srcId="{0EA612A9-C8A2-4772-AD11-7AB73503F8A8}" destId="{DFBB3D40-F915-4DAE-A863-13C2D29B7342}" srcOrd="1" destOrd="0" parTransId="{A5194979-0F29-4C13-A39D-169AF90D7991}" sibTransId="{6532A8DE-F5B8-4913-877F-64878420D90E}"/>
    <dgm:cxn modelId="{9F40A531-4A24-489C-9A45-4CF5733E7E70}" srcId="{00E6BC8D-BA48-4FF3-BC6E-0A6BE61794D7}" destId="{F554450D-29E9-40D5-B22E-4E0056AB1B1F}" srcOrd="4" destOrd="0" parTransId="{1B888942-6700-49E1-AC7D-5EE1E80D1131}" sibTransId="{DCB1AEF3-AED2-4865-B12F-A4825BE8B489}"/>
    <dgm:cxn modelId="{4B3D1536-A4B2-4805-AE40-BA2BFC7AAC39}" srcId="{F554450D-29E9-40D5-B22E-4E0056AB1B1F}" destId="{85B8B52A-BAB2-4677-B85F-A87FD1111F43}" srcOrd="0" destOrd="0" parTransId="{6BEA95E8-05D3-4DB2-A6B9-22F19668FFAA}" sibTransId="{DA07F2AD-3EA4-4C3D-B6C4-7109E07C58B0}"/>
    <dgm:cxn modelId="{8EF51538-742E-40DD-86F9-706C324796F1}" type="presOf" srcId="{868EFDBE-6928-4CA0-B264-7DB7A74081F2}" destId="{FD1DEE21-C45A-4136-A47A-5797B7D07496}" srcOrd="1" destOrd="0" presId="urn:microsoft.com/office/officeart/2005/8/layout/process3"/>
    <dgm:cxn modelId="{5E1F6D39-AAE9-4A92-9236-BFB48B8EAD91}" type="presOf" srcId="{4DE7F0E9-2AF6-4E8A-9949-B13A700981E4}" destId="{9BE6F5CE-F9FA-48B1-9564-CDD30D888616}" srcOrd="0" destOrd="0" presId="urn:microsoft.com/office/officeart/2005/8/layout/process3"/>
    <dgm:cxn modelId="{D3AC4E3C-05EC-429E-9F5C-EC289330771C}" type="presOf" srcId="{7284BAC4-8E7B-4E21-8AE1-EEFA59F85399}" destId="{6D2FAE73-9A19-4CA6-9D12-7F4B889B474B}" srcOrd="1" destOrd="0" presId="urn:microsoft.com/office/officeart/2005/8/layout/process3"/>
    <dgm:cxn modelId="{E5A71C3D-D312-4BF4-9099-84D1BAFE3CE7}" srcId="{28DD38CC-793D-475B-AA62-918E3173A348}" destId="{34D1C2E3-39BE-4D16-A232-75438679EFFF}" srcOrd="0" destOrd="0" parTransId="{D41F94F3-59EB-460E-AA57-AF23E6290240}" sibTransId="{4620C4CC-530E-42B9-8B07-852C9217B7F4}"/>
    <dgm:cxn modelId="{49E0785B-33E8-489A-A3A6-8EDE43B57576}" type="presOf" srcId="{28DD38CC-793D-475B-AA62-918E3173A348}" destId="{1FD072B1-857E-4594-8F9E-FAFDFD7E6249}" srcOrd="0" destOrd="0" presId="urn:microsoft.com/office/officeart/2005/8/layout/process3"/>
    <dgm:cxn modelId="{2F2FF55B-5921-4BDC-9EF8-2376C8D75929}" srcId="{00E6BC8D-BA48-4FF3-BC6E-0A6BE61794D7}" destId="{28DD38CC-793D-475B-AA62-918E3173A348}" srcOrd="2" destOrd="0" parTransId="{43289C76-76FF-470A-8C00-00ABF57A2038}" sibTransId="{868EFDBE-6928-4CA0-B264-7DB7A74081F2}"/>
    <dgm:cxn modelId="{62AFFB5D-BF71-4E2A-AAB2-0E2FFAB20D1E}" type="presOf" srcId="{A4D6B2FD-066C-4528-9533-42CDFFA972B7}" destId="{12A63146-C179-4D0F-B85F-F6F38918F121}" srcOrd="0" destOrd="0" presId="urn:microsoft.com/office/officeart/2005/8/layout/process3"/>
    <dgm:cxn modelId="{CE2D1861-1C33-45FF-AE21-E46A046018AF}" type="presOf" srcId="{28DD38CC-793D-475B-AA62-918E3173A348}" destId="{C25B4A3C-BF5A-4581-9DB7-F9B17575A0DA}" srcOrd="1" destOrd="0" presId="urn:microsoft.com/office/officeart/2005/8/layout/process3"/>
    <dgm:cxn modelId="{0265A741-84EA-442C-B13F-D58921AF2EB6}" type="presOf" srcId="{F554450D-29E9-40D5-B22E-4E0056AB1B1F}" destId="{3AF63073-F0CE-421B-964F-987815FAC36C}" srcOrd="0" destOrd="0" presId="urn:microsoft.com/office/officeart/2005/8/layout/process3"/>
    <dgm:cxn modelId="{26BE2763-C839-4FB4-8571-3C891561A8E2}" type="presOf" srcId="{34D1C2E3-39BE-4D16-A232-75438679EFFF}" destId="{6DBF6881-874A-4647-81EB-428BCDBADB61}" srcOrd="0" destOrd="0" presId="urn:microsoft.com/office/officeart/2005/8/layout/process3"/>
    <dgm:cxn modelId="{20605964-2912-42D5-A6CD-0AE2348EC44E}" type="presOf" srcId="{1CB8DB2E-6442-4503-8ECA-94E4D3506AE7}" destId="{9BE6F5CE-F9FA-48B1-9564-CDD30D888616}" srcOrd="0" destOrd="2" presId="urn:microsoft.com/office/officeart/2005/8/layout/process3"/>
    <dgm:cxn modelId="{5891A245-1D9C-4731-B365-19EE11B8FDB7}" type="presOf" srcId="{0EA612A9-C8A2-4772-AD11-7AB73503F8A8}" destId="{E57BF5D2-2FF5-4740-A4BB-84D3ED9173AC}" srcOrd="0" destOrd="0" presId="urn:microsoft.com/office/officeart/2005/8/layout/process3"/>
    <dgm:cxn modelId="{06734769-A94A-488A-9D63-A927DB65B685}" srcId="{00E6BC8D-BA48-4FF3-BC6E-0A6BE61794D7}" destId="{0FB9A65D-749C-4562-ABBA-AEC6410E04D6}" srcOrd="3" destOrd="0" parTransId="{8EC0181A-5A7B-43C4-964A-0A6FC93E52C1}" sibTransId="{E38755E5-EE8F-49D3-9538-C7509821E0F1}"/>
    <dgm:cxn modelId="{8C9F6C6A-D303-487B-9D08-1D7F551B1BCF}" type="presOf" srcId="{7C0AF8B6-60E8-4506-B1FA-490FC54784B0}" destId="{EB21BDF0-2266-4E64-924D-972DF17F376E}" srcOrd="0" destOrd="0" presId="urn:microsoft.com/office/officeart/2005/8/layout/process3"/>
    <dgm:cxn modelId="{1D371E6C-7BAB-4F48-BE8D-D9E98E867B7C}" srcId="{0FB9A65D-749C-4562-ABBA-AEC6410E04D6}" destId="{AE5D583C-7F7A-4CEA-B67B-D3A24D1BC790}" srcOrd="1" destOrd="0" parTransId="{8FD8FFE5-24C1-4947-B6F0-376D7288BAEC}" sibTransId="{CE08BFC8-DEC7-4362-9047-C0B1875B88AF}"/>
    <dgm:cxn modelId="{C225FF52-DD5E-481F-BCE2-EC24E14D2E10}" type="presOf" srcId="{7C0AF8B6-60E8-4506-B1FA-490FC54784B0}" destId="{99FE685C-AB3E-4817-884A-CBA7F4249FC8}" srcOrd="1" destOrd="0" presId="urn:microsoft.com/office/officeart/2005/8/layout/process3"/>
    <dgm:cxn modelId="{AB335F54-0272-4FAB-805C-EC3860E59ED8}" srcId="{7284BAC4-8E7B-4E21-8AE1-EEFA59F85399}" destId="{4BDA123F-DDF6-441F-A497-AE769834D300}" srcOrd="0" destOrd="0" parTransId="{B6B205E3-42B7-48EB-90C5-ACCA694AD134}" sibTransId="{1335213E-1F6C-47C3-8184-CE3D83399F31}"/>
    <dgm:cxn modelId="{0EC34E5A-EFA0-4094-916D-B7A95ABE0B3D}" type="presOf" srcId="{868EFDBE-6928-4CA0-B264-7DB7A74081F2}" destId="{CDECAA33-38C6-4985-9897-04FCA124B0D0}" srcOrd="0" destOrd="0" presId="urn:microsoft.com/office/officeart/2005/8/layout/process3"/>
    <dgm:cxn modelId="{5DC64B7D-1D39-48E6-81CE-FC64B2777C4A}" type="presOf" srcId="{B74BCC1B-5A77-4151-9BCF-CB350C4AC60B}" destId="{9BE6F5CE-F9FA-48B1-9564-CDD30D888616}" srcOrd="0" destOrd="3" presId="urn:microsoft.com/office/officeart/2005/8/layout/process3"/>
    <dgm:cxn modelId="{CEDA787D-CC50-43C4-B1C2-81BD0EC96623}" srcId="{00E6BC8D-BA48-4FF3-BC6E-0A6BE61794D7}" destId="{7284BAC4-8E7B-4E21-8AE1-EEFA59F85399}" srcOrd="1" destOrd="0" parTransId="{6806F1BC-E935-4A8B-BB78-D83FF1532482}" sibTransId="{A4D6B2FD-066C-4528-9533-42CDFFA972B7}"/>
    <dgm:cxn modelId="{6A58CE7D-BA30-4BED-8613-7482C8C49646}" type="presOf" srcId="{A4D6B2FD-066C-4528-9533-42CDFFA972B7}" destId="{AEF8BE7B-6585-40A7-8F2C-C4343517A3F3}" srcOrd="1" destOrd="0" presId="urn:microsoft.com/office/officeart/2005/8/layout/process3"/>
    <dgm:cxn modelId="{7FF51D96-1A44-477F-93B6-3D230B598BD9}" srcId="{0FB9A65D-749C-4562-ABBA-AEC6410E04D6}" destId="{7BC0B8AD-1F01-4C4B-9FC0-E7531C7C926E}" srcOrd="0" destOrd="0" parTransId="{1735D3A4-0682-4BE0-A687-9D478579C6C4}" sibTransId="{F2B7A3D1-5CA3-487D-B788-E1185DAEBD3B}"/>
    <dgm:cxn modelId="{343414A1-889B-48B1-A580-A8D3A3EC1B2F}" type="presOf" srcId="{AE5D583C-7F7A-4CEA-B67B-D3A24D1BC790}" destId="{F2A7C1F5-B5A8-4ED2-A989-D93688B8A687}" srcOrd="0" destOrd="1" presId="urn:microsoft.com/office/officeart/2005/8/layout/process3"/>
    <dgm:cxn modelId="{BA0933A4-5CE1-410F-AE4C-A0848F299972}" type="presOf" srcId="{7BC0B8AD-1F01-4C4B-9FC0-E7531C7C926E}" destId="{F2A7C1F5-B5A8-4ED2-A989-D93688B8A687}" srcOrd="0" destOrd="0" presId="urn:microsoft.com/office/officeart/2005/8/layout/process3"/>
    <dgm:cxn modelId="{E13CC8B8-961A-4D25-AB45-2231AE38FEEB}" type="presOf" srcId="{0FB9A65D-749C-4562-ABBA-AEC6410E04D6}" destId="{D260616E-9CB6-4661-A5D9-66E80B4BB587}" srcOrd="0" destOrd="0" presId="urn:microsoft.com/office/officeart/2005/8/layout/process3"/>
    <dgm:cxn modelId="{A92D4BC4-42B9-46E6-BA79-CE8415082B70}" type="presOf" srcId="{0EA612A9-C8A2-4772-AD11-7AB73503F8A8}" destId="{3AF17E25-5DDA-4F43-A684-C7E4F7493EDC}" srcOrd="1" destOrd="0" presId="urn:microsoft.com/office/officeart/2005/8/layout/process3"/>
    <dgm:cxn modelId="{656149CD-3ECD-48AC-B789-6C36F897FC36}" type="presOf" srcId="{F554450D-29E9-40D5-B22E-4E0056AB1B1F}" destId="{36CA3780-19B6-4593-9E87-ADD9D69D3790}" srcOrd="1" destOrd="0" presId="urn:microsoft.com/office/officeart/2005/8/layout/process3"/>
    <dgm:cxn modelId="{7F3D40CF-34E5-4EFE-A852-C8EFCD9AFEF0}" type="presOf" srcId="{7284BAC4-8E7B-4E21-8AE1-EEFA59F85399}" destId="{6F59E1EC-53BA-4812-A2D9-58EE86ABF97B}" srcOrd="0" destOrd="0" presId="urn:microsoft.com/office/officeart/2005/8/layout/process3"/>
    <dgm:cxn modelId="{3DB171D3-C6F2-413D-9F41-98AF63E88F02}" srcId="{0EA612A9-C8A2-4772-AD11-7AB73503F8A8}" destId="{4DE7F0E9-2AF6-4E8A-9949-B13A700981E4}" srcOrd="0" destOrd="0" parTransId="{CFFF749E-0987-4ECD-B3D8-A27E988427B7}" sibTransId="{D2C328E7-ABEF-4DEC-96E2-88C01C00D4FD}"/>
    <dgm:cxn modelId="{2CB4F6D6-EBA8-446E-82AC-E83D41A8C1F2}" type="presOf" srcId="{DFBB3D40-F915-4DAE-A863-13C2D29B7342}" destId="{9BE6F5CE-F9FA-48B1-9564-CDD30D888616}" srcOrd="0" destOrd="1" presId="urn:microsoft.com/office/officeart/2005/8/layout/process3"/>
    <dgm:cxn modelId="{57C5C4DC-4598-4604-AC40-EAD3FDFA6C0F}" srcId="{0EA612A9-C8A2-4772-AD11-7AB73503F8A8}" destId="{B74BCC1B-5A77-4151-9BCF-CB350C4AC60B}" srcOrd="3" destOrd="0" parTransId="{B954465B-BF15-4453-8721-43CA754FB16A}" sibTransId="{23E60ED9-BF34-4785-ABA7-688511F8B3CA}"/>
    <dgm:cxn modelId="{0D0BEADC-362E-4B80-9177-59C6DED3EA0E}" type="presOf" srcId="{4BDA123F-DDF6-441F-A497-AE769834D300}" destId="{79B1FC75-6F8F-4D90-99CE-14649BA49572}" srcOrd="0" destOrd="0" presId="urn:microsoft.com/office/officeart/2005/8/layout/process3"/>
    <dgm:cxn modelId="{747C45DF-F144-47F0-9E88-33A9EFC60A3D}" type="presOf" srcId="{85B8B52A-BAB2-4677-B85F-A87FD1111F43}" destId="{DE037157-702C-4336-8BBA-FE18789CE0E2}" srcOrd="0" destOrd="0" presId="urn:microsoft.com/office/officeart/2005/8/layout/process3"/>
    <dgm:cxn modelId="{30B6C252-4ACB-4D78-AC1B-74D9C48FEEB8}" type="presParOf" srcId="{23395951-7AF1-4AB8-B8F0-823F788777D0}" destId="{984B1001-1EB9-4489-B0FF-3AEBB5059E01}" srcOrd="0" destOrd="0" presId="urn:microsoft.com/office/officeart/2005/8/layout/process3"/>
    <dgm:cxn modelId="{1865140E-94C7-4CBF-BE17-750627F6A526}" type="presParOf" srcId="{984B1001-1EB9-4489-B0FF-3AEBB5059E01}" destId="{E57BF5D2-2FF5-4740-A4BB-84D3ED9173AC}" srcOrd="0" destOrd="0" presId="urn:microsoft.com/office/officeart/2005/8/layout/process3"/>
    <dgm:cxn modelId="{968860A8-AA79-43AD-8CEE-B2C7661F2E69}" type="presParOf" srcId="{984B1001-1EB9-4489-B0FF-3AEBB5059E01}" destId="{3AF17E25-5DDA-4F43-A684-C7E4F7493EDC}" srcOrd="1" destOrd="0" presId="urn:microsoft.com/office/officeart/2005/8/layout/process3"/>
    <dgm:cxn modelId="{CD98BD96-EA20-4957-9597-11B5DAFBEF1A}" type="presParOf" srcId="{984B1001-1EB9-4489-B0FF-3AEBB5059E01}" destId="{9BE6F5CE-F9FA-48B1-9564-CDD30D888616}" srcOrd="2" destOrd="0" presId="urn:microsoft.com/office/officeart/2005/8/layout/process3"/>
    <dgm:cxn modelId="{226E5D2C-6E0C-4033-9511-2838930E9038}" type="presParOf" srcId="{23395951-7AF1-4AB8-B8F0-823F788777D0}" destId="{EB21BDF0-2266-4E64-924D-972DF17F376E}" srcOrd="1" destOrd="0" presId="urn:microsoft.com/office/officeart/2005/8/layout/process3"/>
    <dgm:cxn modelId="{1BC8121B-4766-48CE-B463-72B6DD881DBC}" type="presParOf" srcId="{EB21BDF0-2266-4E64-924D-972DF17F376E}" destId="{99FE685C-AB3E-4817-884A-CBA7F4249FC8}" srcOrd="0" destOrd="0" presId="urn:microsoft.com/office/officeart/2005/8/layout/process3"/>
    <dgm:cxn modelId="{1AF7E4F5-BC76-4472-B00F-844EFBA07AC0}" type="presParOf" srcId="{23395951-7AF1-4AB8-B8F0-823F788777D0}" destId="{3D293A48-F50D-4FD6-8ECE-D163690B19C0}" srcOrd="2" destOrd="0" presId="urn:microsoft.com/office/officeart/2005/8/layout/process3"/>
    <dgm:cxn modelId="{52EEFE16-C996-4085-96C8-7943CA4F23A4}" type="presParOf" srcId="{3D293A48-F50D-4FD6-8ECE-D163690B19C0}" destId="{6F59E1EC-53BA-4812-A2D9-58EE86ABF97B}" srcOrd="0" destOrd="0" presId="urn:microsoft.com/office/officeart/2005/8/layout/process3"/>
    <dgm:cxn modelId="{D0D255EE-3B33-41D7-84D8-C2352575661B}" type="presParOf" srcId="{3D293A48-F50D-4FD6-8ECE-D163690B19C0}" destId="{6D2FAE73-9A19-4CA6-9D12-7F4B889B474B}" srcOrd="1" destOrd="0" presId="urn:microsoft.com/office/officeart/2005/8/layout/process3"/>
    <dgm:cxn modelId="{235D4444-5C9D-4957-A4C4-1EC8EC37BEFF}" type="presParOf" srcId="{3D293A48-F50D-4FD6-8ECE-D163690B19C0}" destId="{79B1FC75-6F8F-4D90-99CE-14649BA49572}" srcOrd="2" destOrd="0" presId="urn:microsoft.com/office/officeart/2005/8/layout/process3"/>
    <dgm:cxn modelId="{F14D4BFB-C5D8-4F2A-9627-C6A874A54DA4}" type="presParOf" srcId="{23395951-7AF1-4AB8-B8F0-823F788777D0}" destId="{12A63146-C179-4D0F-B85F-F6F38918F121}" srcOrd="3" destOrd="0" presId="urn:microsoft.com/office/officeart/2005/8/layout/process3"/>
    <dgm:cxn modelId="{9FC8EBE7-085B-48F6-8B6B-8260301795D0}" type="presParOf" srcId="{12A63146-C179-4D0F-B85F-F6F38918F121}" destId="{AEF8BE7B-6585-40A7-8F2C-C4343517A3F3}" srcOrd="0" destOrd="0" presId="urn:microsoft.com/office/officeart/2005/8/layout/process3"/>
    <dgm:cxn modelId="{2731C264-F008-4EFF-8F26-F56AF33EBD52}" type="presParOf" srcId="{23395951-7AF1-4AB8-B8F0-823F788777D0}" destId="{129F69D6-9678-4705-9A7F-99779ECD6455}" srcOrd="4" destOrd="0" presId="urn:microsoft.com/office/officeart/2005/8/layout/process3"/>
    <dgm:cxn modelId="{7A0EB3CB-7F18-4B6E-B69E-28E5029CBBFA}" type="presParOf" srcId="{129F69D6-9678-4705-9A7F-99779ECD6455}" destId="{1FD072B1-857E-4594-8F9E-FAFDFD7E6249}" srcOrd="0" destOrd="0" presId="urn:microsoft.com/office/officeart/2005/8/layout/process3"/>
    <dgm:cxn modelId="{3B75355D-F19A-483D-B66A-E447BECCD0A4}" type="presParOf" srcId="{129F69D6-9678-4705-9A7F-99779ECD6455}" destId="{C25B4A3C-BF5A-4581-9DB7-F9B17575A0DA}" srcOrd="1" destOrd="0" presId="urn:microsoft.com/office/officeart/2005/8/layout/process3"/>
    <dgm:cxn modelId="{D2469586-9F40-49B1-96F1-698A04624D86}" type="presParOf" srcId="{129F69D6-9678-4705-9A7F-99779ECD6455}" destId="{6DBF6881-874A-4647-81EB-428BCDBADB61}" srcOrd="2" destOrd="0" presId="urn:microsoft.com/office/officeart/2005/8/layout/process3"/>
    <dgm:cxn modelId="{C64BD131-6412-4920-A22F-C94F33769EC9}" type="presParOf" srcId="{23395951-7AF1-4AB8-B8F0-823F788777D0}" destId="{CDECAA33-38C6-4985-9897-04FCA124B0D0}" srcOrd="5" destOrd="0" presId="urn:microsoft.com/office/officeart/2005/8/layout/process3"/>
    <dgm:cxn modelId="{85A7EA6D-E238-48D9-84B6-0E149F2C0013}" type="presParOf" srcId="{CDECAA33-38C6-4985-9897-04FCA124B0D0}" destId="{FD1DEE21-C45A-4136-A47A-5797B7D07496}" srcOrd="0" destOrd="0" presId="urn:microsoft.com/office/officeart/2005/8/layout/process3"/>
    <dgm:cxn modelId="{D4729C3C-5AA3-4FBA-A33B-244438C0D7D4}" type="presParOf" srcId="{23395951-7AF1-4AB8-B8F0-823F788777D0}" destId="{DB609C9F-DF77-415B-BE69-55B99372F6E8}" srcOrd="6" destOrd="0" presId="urn:microsoft.com/office/officeart/2005/8/layout/process3"/>
    <dgm:cxn modelId="{914E9211-91CB-4A4F-B167-24D1E17B32EE}" type="presParOf" srcId="{DB609C9F-DF77-415B-BE69-55B99372F6E8}" destId="{D260616E-9CB6-4661-A5D9-66E80B4BB587}" srcOrd="0" destOrd="0" presId="urn:microsoft.com/office/officeart/2005/8/layout/process3"/>
    <dgm:cxn modelId="{647B644F-AF78-4201-8674-0DAA3D4B3900}" type="presParOf" srcId="{DB609C9F-DF77-415B-BE69-55B99372F6E8}" destId="{71841B98-A32D-42D1-8129-89204BF1A488}" srcOrd="1" destOrd="0" presId="urn:microsoft.com/office/officeart/2005/8/layout/process3"/>
    <dgm:cxn modelId="{8FFD4857-5D79-4CFD-BF50-CBC22743278B}" type="presParOf" srcId="{DB609C9F-DF77-415B-BE69-55B99372F6E8}" destId="{F2A7C1F5-B5A8-4ED2-A989-D93688B8A687}" srcOrd="2" destOrd="0" presId="urn:microsoft.com/office/officeart/2005/8/layout/process3"/>
    <dgm:cxn modelId="{549B1BBA-23F1-4BC4-9113-F8B5CAFA37DB}" type="presParOf" srcId="{23395951-7AF1-4AB8-B8F0-823F788777D0}" destId="{F41F75DC-7935-4453-AB9A-AB7A9CA6CB6C}" srcOrd="7" destOrd="0" presId="urn:microsoft.com/office/officeart/2005/8/layout/process3"/>
    <dgm:cxn modelId="{488A2083-DD37-4C1B-B2C2-D944A2CB80FE}" type="presParOf" srcId="{F41F75DC-7935-4453-AB9A-AB7A9CA6CB6C}" destId="{CE7F514F-F24E-4A5C-8FB5-C9B4A4B54C61}" srcOrd="0" destOrd="0" presId="urn:microsoft.com/office/officeart/2005/8/layout/process3"/>
    <dgm:cxn modelId="{3E98CFE3-485D-4D1E-93F3-9455711BC96A}" type="presParOf" srcId="{23395951-7AF1-4AB8-B8F0-823F788777D0}" destId="{365ED1BB-8878-4B14-B6FF-2B0FDD680A55}" srcOrd="8" destOrd="0" presId="urn:microsoft.com/office/officeart/2005/8/layout/process3"/>
    <dgm:cxn modelId="{BAA761C3-A8FA-423B-8729-F993A7B59F1F}" type="presParOf" srcId="{365ED1BB-8878-4B14-B6FF-2B0FDD680A55}" destId="{3AF63073-F0CE-421B-964F-987815FAC36C}" srcOrd="0" destOrd="0" presId="urn:microsoft.com/office/officeart/2005/8/layout/process3"/>
    <dgm:cxn modelId="{73320E8E-2AD4-404D-ABD3-2E1F92DE62A3}" type="presParOf" srcId="{365ED1BB-8878-4B14-B6FF-2B0FDD680A55}" destId="{36CA3780-19B6-4593-9E87-ADD9D69D3790}" srcOrd="1" destOrd="0" presId="urn:microsoft.com/office/officeart/2005/8/layout/process3"/>
    <dgm:cxn modelId="{A0796533-7605-4E86-AE7B-E6AEEDC2C6E0}" type="presParOf" srcId="{365ED1BB-8878-4B14-B6FF-2B0FDD680A55}" destId="{DE037157-702C-4336-8BBA-FE18789CE0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143C0-938F-4DE0-845D-4BE3A622066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6FB13BB7-75F3-4D70-843B-9ACB8A319205}">
      <dgm:prSet phldrT="[Text]" custT="1"/>
      <dgm:spPr/>
      <dgm:t>
        <a:bodyPr/>
        <a:lstStyle/>
        <a:p>
          <a:r>
            <a:rPr lang="en-US" sz="3600" dirty="0"/>
            <a:t>177 notifications</a:t>
          </a:r>
        </a:p>
      </dgm:t>
    </dgm:pt>
    <dgm:pt modelId="{5DC2A9BF-097C-41AB-83EC-DF1E131E750E}" type="parTrans" cxnId="{4B73C2E5-5879-4C05-9FC3-D7C81761D648}">
      <dgm:prSet/>
      <dgm:spPr/>
      <dgm:t>
        <a:bodyPr/>
        <a:lstStyle/>
        <a:p>
          <a:endParaRPr lang="en-US"/>
        </a:p>
      </dgm:t>
    </dgm:pt>
    <dgm:pt modelId="{6DF6575C-FD10-467F-8C30-7DDB04E78F2D}" type="sibTrans" cxnId="{4B73C2E5-5879-4C05-9FC3-D7C81761D648}">
      <dgm:prSet/>
      <dgm:spPr/>
      <dgm:t>
        <a:bodyPr/>
        <a:lstStyle/>
        <a:p>
          <a:endParaRPr lang="en-US"/>
        </a:p>
      </dgm:t>
    </dgm:pt>
    <dgm:pt modelId="{1F32E43D-4204-406D-8F22-8918A1B36AEA}">
      <dgm:prSet phldrT="[Text]"/>
      <dgm:spPr/>
      <dgm:t>
        <a:bodyPr/>
        <a:lstStyle/>
        <a:p>
          <a:r>
            <a:rPr lang="en-US" dirty="0"/>
            <a:t>34 notifications de maladies</a:t>
          </a:r>
        </a:p>
      </dgm:t>
    </dgm:pt>
    <dgm:pt modelId="{3DD5CE80-D934-4A4C-8896-1F259393C128}" type="parTrans" cxnId="{73DB3E7E-2920-4B2B-A722-145A969E91F6}">
      <dgm:prSet/>
      <dgm:spPr/>
      <dgm:t>
        <a:bodyPr/>
        <a:lstStyle/>
        <a:p>
          <a:endParaRPr lang="en-US"/>
        </a:p>
      </dgm:t>
    </dgm:pt>
    <dgm:pt modelId="{CD734B6E-ECCF-4B25-BA1B-F331DEA4F57E}" type="sibTrans" cxnId="{73DB3E7E-2920-4B2B-A722-145A969E91F6}">
      <dgm:prSet/>
      <dgm:spPr/>
      <dgm:t>
        <a:bodyPr/>
        <a:lstStyle/>
        <a:p>
          <a:endParaRPr lang="en-US"/>
        </a:p>
      </dgm:t>
    </dgm:pt>
    <dgm:pt modelId="{90C32630-2694-43C3-A226-2170AB3724A9}">
      <dgm:prSet phldrT="[Text]"/>
      <dgm:spPr/>
      <dgm:t>
        <a:bodyPr/>
        <a:lstStyle/>
        <a:p>
          <a:r>
            <a:rPr lang="en-US" dirty="0"/>
            <a:t>34 pour les notifications d'intérêt</a:t>
          </a:r>
        </a:p>
      </dgm:t>
    </dgm:pt>
    <dgm:pt modelId="{A247CDA7-E417-4442-B899-E10C4FE70A38}" type="parTrans" cxnId="{572F9209-E211-4ED7-9C62-B62F72D508BD}">
      <dgm:prSet/>
      <dgm:spPr/>
      <dgm:t>
        <a:bodyPr/>
        <a:lstStyle/>
        <a:p>
          <a:endParaRPr lang="en-US"/>
        </a:p>
      </dgm:t>
    </dgm:pt>
    <dgm:pt modelId="{22EA5179-E1E4-4220-A158-B1B203A576CD}" type="sibTrans" cxnId="{572F9209-E211-4ED7-9C62-B62F72D508BD}">
      <dgm:prSet/>
      <dgm:spPr/>
      <dgm:t>
        <a:bodyPr/>
        <a:lstStyle/>
        <a:p>
          <a:endParaRPr lang="en-US"/>
        </a:p>
      </dgm:t>
    </dgm:pt>
    <dgm:pt modelId="{232ECEEE-53F7-44B2-8A41-EAADCB0EFE63}">
      <dgm:prSet phldrT="[Text]"/>
      <dgm:spPr/>
      <dgm:t>
        <a:bodyPr/>
        <a:lstStyle/>
        <a:p>
          <a:r>
            <a:rPr lang="en-US" dirty="0"/>
            <a:t>24 pings</a:t>
          </a:r>
        </a:p>
      </dgm:t>
    </dgm:pt>
    <dgm:pt modelId="{218F732E-6533-480B-9392-5212D2F17AB7}" type="parTrans" cxnId="{D36DE6DB-BDEA-45BC-B6B0-FAE74A97B761}">
      <dgm:prSet/>
      <dgm:spPr/>
      <dgm:t>
        <a:bodyPr/>
        <a:lstStyle/>
        <a:p>
          <a:endParaRPr lang="en-US"/>
        </a:p>
      </dgm:t>
    </dgm:pt>
    <dgm:pt modelId="{16023F2A-026F-4D4C-8B2B-0B0E50CE7C3F}" type="sibTrans" cxnId="{D36DE6DB-BDEA-45BC-B6B0-FAE74A97B761}">
      <dgm:prSet/>
      <dgm:spPr/>
      <dgm:t>
        <a:bodyPr/>
        <a:lstStyle/>
        <a:p>
          <a:endParaRPr lang="en-US"/>
        </a:p>
      </dgm:t>
    </dgm:pt>
    <dgm:pt modelId="{DC7BBEE1-B986-4047-9468-7CD7506CDCA0}" type="pres">
      <dgm:prSet presAssocID="{C53143C0-938F-4DE0-845D-4BE3A6220662}" presName="Name0" presStyleCnt="0">
        <dgm:presLayoutVars>
          <dgm:chMax val="7"/>
          <dgm:chPref val="7"/>
          <dgm:dir/>
          <dgm:animLvl val="lvl"/>
        </dgm:presLayoutVars>
      </dgm:prSet>
      <dgm:spPr/>
    </dgm:pt>
    <dgm:pt modelId="{5CC212EE-340F-4214-B7AC-13802F35C4EF}" type="pres">
      <dgm:prSet presAssocID="{6FB13BB7-75F3-4D70-843B-9ACB8A319205}" presName="Accent1" presStyleCnt="0"/>
      <dgm:spPr/>
    </dgm:pt>
    <dgm:pt modelId="{13582036-9D14-40B5-9EEB-E401478D2C24}" type="pres">
      <dgm:prSet presAssocID="{6FB13BB7-75F3-4D70-843B-9ACB8A319205}" presName="Accent" presStyleLbl="node1" presStyleIdx="0" presStyleCnt="4" custScaleX="132321" custScaleY="130928"/>
      <dgm:spPr/>
    </dgm:pt>
    <dgm:pt modelId="{5DFB1002-5602-429B-B010-A12E0BD60B72}" type="pres">
      <dgm:prSet presAssocID="{6FB13BB7-75F3-4D70-843B-9ACB8A319205}" presName="Parent1" presStyleLbl="revTx" presStyleIdx="0" presStyleCnt="4" custScaleX="245739" custLinFactNeighborX="774" custLinFactNeighborY="-12334">
        <dgm:presLayoutVars>
          <dgm:chMax val="1"/>
          <dgm:chPref val="1"/>
          <dgm:bulletEnabled val="1"/>
        </dgm:presLayoutVars>
      </dgm:prSet>
      <dgm:spPr/>
    </dgm:pt>
    <dgm:pt modelId="{BB6B36D5-34CC-4BFD-8D9A-ECB0A40F8134}" type="pres">
      <dgm:prSet presAssocID="{1F32E43D-4204-406D-8F22-8918A1B36AEA}" presName="Accent2" presStyleCnt="0"/>
      <dgm:spPr/>
    </dgm:pt>
    <dgm:pt modelId="{E4AB6535-8DE4-47B5-848C-4923748EAFA9}" type="pres">
      <dgm:prSet presAssocID="{1F32E43D-4204-406D-8F22-8918A1B36AEA}" presName="Accent" presStyleLbl="node1" presStyleIdx="1" presStyleCnt="4" custLinFactNeighborX="-11116" custLinFactNeighborY="4837"/>
      <dgm:spPr/>
    </dgm:pt>
    <dgm:pt modelId="{FFA9D69E-05E2-401E-98C3-E7F8EE965E78}" type="pres">
      <dgm:prSet presAssocID="{1F32E43D-4204-406D-8F22-8918A1B36AEA}" presName="Parent2" presStyleLbl="revTx" presStyleIdx="1" presStyleCnt="4" custLinFactNeighborX="-24703" custLinFactNeighborY="16515">
        <dgm:presLayoutVars>
          <dgm:chMax val="1"/>
          <dgm:chPref val="1"/>
          <dgm:bulletEnabled val="1"/>
        </dgm:presLayoutVars>
      </dgm:prSet>
      <dgm:spPr/>
    </dgm:pt>
    <dgm:pt modelId="{4F16FCA4-74D0-4CFB-9E99-C84BE8DC40DB}" type="pres">
      <dgm:prSet presAssocID="{90C32630-2694-43C3-A226-2170AB3724A9}" presName="Accent3" presStyleCnt="0"/>
      <dgm:spPr/>
    </dgm:pt>
    <dgm:pt modelId="{1C4EADE8-B8C1-48AB-8A28-DA8AA77D7B9F}" type="pres">
      <dgm:prSet presAssocID="{90C32630-2694-43C3-A226-2170AB3724A9}" presName="Accent" presStyleLbl="node1" presStyleIdx="2" presStyleCnt="4"/>
      <dgm:spPr/>
    </dgm:pt>
    <dgm:pt modelId="{1D1D2863-E208-4E7D-9B40-D1633499BB1B}" type="pres">
      <dgm:prSet presAssocID="{90C32630-2694-43C3-A226-2170AB3724A9}" presName="Parent3" presStyleLbl="revTx" presStyleIdx="2" presStyleCnt="4" custLinFactNeighborX="3718" custLinFactNeighborY="-5426">
        <dgm:presLayoutVars>
          <dgm:chMax val="1"/>
          <dgm:chPref val="1"/>
          <dgm:bulletEnabled val="1"/>
        </dgm:presLayoutVars>
      </dgm:prSet>
      <dgm:spPr/>
    </dgm:pt>
    <dgm:pt modelId="{6DB99F27-8F39-46FB-97CC-CBD0A3EF1641}" type="pres">
      <dgm:prSet presAssocID="{232ECEEE-53F7-44B2-8A41-EAADCB0EFE63}" presName="Accent4" presStyleCnt="0"/>
      <dgm:spPr/>
    </dgm:pt>
    <dgm:pt modelId="{40A470F9-93A9-4BC5-A7FA-629290306905}" type="pres">
      <dgm:prSet presAssocID="{232ECEEE-53F7-44B2-8A41-EAADCB0EFE63}" presName="Accent" presStyleLbl="node1" presStyleIdx="3" presStyleCnt="4"/>
      <dgm:spPr/>
    </dgm:pt>
    <dgm:pt modelId="{817969F2-DEE9-4F6C-BAF2-07BE481C16C0}" type="pres">
      <dgm:prSet presAssocID="{232ECEEE-53F7-44B2-8A41-EAADCB0EFE63}" presName="Parent4" presStyleLbl="revTx" presStyleIdx="3" presStyleCnt="4">
        <dgm:presLayoutVars>
          <dgm:chMax val="1"/>
          <dgm:chPref val="1"/>
          <dgm:bulletEnabled val="1"/>
        </dgm:presLayoutVars>
      </dgm:prSet>
      <dgm:spPr/>
    </dgm:pt>
  </dgm:ptLst>
  <dgm:cxnLst>
    <dgm:cxn modelId="{572F9209-E211-4ED7-9C62-B62F72D508BD}" srcId="{C53143C0-938F-4DE0-845D-4BE3A6220662}" destId="{90C32630-2694-43C3-A226-2170AB3724A9}" srcOrd="2" destOrd="0" parTransId="{A247CDA7-E417-4442-B899-E10C4FE70A38}" sibTransId="{22EA5179-E1E4-4220-A158-B1B203A576CD}"/>
    <dgm:cxn modelId="{9D7D4F19-B48B-453C-9F84-525EB27F70D6}" type="presOf" srcId="{232ECEEE-53F7-44B2-8A41-EAADCB0EFE63}" destId="{817969F2-DEE9-4F6C-BAF2-07BE481C16C0}" srcOrd="0" destOrd="0" presId="urn:microsoft.com/office/officeart/2009/layout/CircleArrowProcess"/>
    <dgm:cxn modelId="{276A961C-E2F0-417F-8FA1-7177EBE3D19C}" type="presOf" srcId="{1F32E43D-4204-406D-8F22-8918A1B36AEA}" destId="{FFA9D69E-05E2-401E-98C3-E7F8EE965E78}" srcOrd="0" destOrd="0" presId="urn:microsoft.com/office/officeart/2009/layout/CircleArrowProcess"/>
    <dgm:cxn modelId="{FB911522-93BA-4E5F-AE0F-872C45BE1390}" type="presOf" srcId="{C53143C0-938F-4DE0-845D-4BE3A6220662}" destId="{DC7BBEE1-B986-4047-9468-7CD7506CDCA0}" srcOrd="0" destOrd="0" presId="urn:microsoft.com/office/officeart/2009/layout/CircleArrowProcess"/>
    <dgm:cxn modelId="{DF04626D-D344-4429-8ED0-D0E39C71D482}" type="presOf" srcId="{90C32630-2694-43C3-A226-2170AB3724A9}" destId="{1D1D2863-E208-4E7D-9B40-D1633499BB1B}" srcOrd="0" destOrd="0" presId="urn:microsoft.com/office/officeart/2009/layout/CircleArrowProcess"/>
    <dgm:cxn modelId="{F428DC6D-5851-4723-A3AC-6D06117576AF}" type="presOf" srcId="{6FB13BB7-75F3-4D70-843B-9ACB8A319205}" destId="{5DFB1002-5602-429B-B010-A12E0BD60B72}" srcOrd="0" destOrd="0" presId="urn:microsoft.com/office/officeart/2009/layout/CircleArrowProcess"/>
    <dgm:cxn modelId="{73DB3E7E-2920-4B2B-A722-145A969E91F6}" srcId="{C53143C0-938F-4DE0-845D-4BE3A6220662}" destId="{1F32E43D-4204-406D-8F22-8918A1B36AEA}" srcOrd="1" destOrd="0" parTransId="{3DD5CE80-D934-4A4C-8896-1F259393C128}" sibTransId="{CD734B6E-ECCF-4B25-BA1B-F331DEA4F57E}"/>
    <dgm:cxn modelId="{D36DE6DB-BDEA-45BC-B6B0-FAE74A97B761}" srcId="{C53143C0-938F-4DE0-845D-4BE3A6220662}" destId="{232ECEEE-53F7-44B2-8A41-EAADCB0EFE63}" srcOrd="3" destOrd="0" parTransId="{218F732E-6533-480B-9392-5212D2F17AB7}" sibTransId="{16023F2A-026F-4D4C-8B2B-0B0E50CE7C3F}"/>
    <dgm:cxn modelId="{4B73C2E5-5879-4C05-9FC3-D7C81761D648}" srcId="{C53143C0-938F-4DE0-845D-4BE3A6220662}" destId="{6FB13BB7-75F3-4D70-843B-9ACB8A319205}" srcOrd="0" destOrd="0" parTransId="{5DC2A9BF-097C-41AB-83EC-DF1E131E750E}" sibTransId="{6DF6575C-FD10-467F-8C30-7DDB04E78F2D}"/>
    <dgm:cxn modelId="{179D0BBE-1E40-4DC9-A698-5023073761A3}" type="presParOf" srcId="{DC7BBEE1-B986-4047-9468-7CD7506CDCA0}" destId="{5CC212EE-340F-4214-B7AC-13802F35C4EF}" srcOrd="0" destOrd="0" presId="urn:microsoft.com/office/officeart/2009/layout/CircleArrowProcess"/>
    <dgm:cxn modelId="{1E3DD092-B8F6-4CD5-B84C-E2F616321718}" type="presParOf" srcId="{5CC212EE-340F-4214-B7AC-13802F35C4EF}" destId="{13582036-9D14-40B5-9EEB-E401478D2C24}" srcOrd="0" destOrd="0" presId="urn:microsoft.com/office/officeart/2009/layout/CircleArrowProcess"/>
    <dgm:cxn modelId="{EDDA8650-6B17-47C9-82EE-003B4F8C32FE}" type="presParOf" srcId="{DC7BBEE1-B986-4047-9468-7CD7506CDCA0}" destId="{5DFB1002-5602-429B-B010-A12E0BD60B72}" srcOrd="1" destOrd="0" presId="urn:microsoft.com/office/officeart/2009/layout/CircleArrowProcess"/>
    <dgm:cxn modelId="{1A1F7FEC-B8FE-42B2-A265-89CE2AD6A787}" type="presParOf" srcId="{DC7BBEE1-B986-4047-9468-7CD7506CDCA0}" destId="{BB6B36D5-34CC-4BFD-8D9A-ECB0A40F8134}" srcOrd="2" destOrd="0" presId="urn:microsoft.com/office/officeart/2009/layout/CircleArrowProcess"/>
    <dgm:cxn modelId="{80CA7F85-D65B-4194-BDD3-25B8180460B6}" type="presParOf" srcId="{BB6B36D5-34CC-4BFD-8D9A-ECB0A40F8134}" destId="{E4AB6535-8DE4-47B5-848C-4923748EAFA9}" srcOrd="0" destOrd="0" presId="urn:microsoft.com/office/officeart/2009/layout/CircleArrowProcess"/>
    <dgm:cxn modelId="{DB6390EB-F19F-450D-827F-D039538D77D4}" type="presParOf" srcId="{DC7BBEE1-B986-4047-9468-7CD7506CDCA0}" destId="{FFA9D69E-05E2-401E-98C3-E7F8EE965E78}" srcOrd="3" destOrd="0" presId="urn:microsoft.com/office/officeart/2009/layout/CircleArrowProcess"/>
    <dgm:cxn modelId="{3EE2566F-599C-477A-926B-952E5F0C2732}" type="presParOf" srcId="{DC7BBEE1-B986-4047-9468-7CD7506CDCA0}" destId="{4F16FCA4-74D0-4CFB-9E99-C84BE8DC40DB}" srcOrd="4" destOrd="0" presId="urn:microsoft.com/office/officeart/2009/layout/CircleArrowProcess"/>
    <dgm:cxn modelId="{144C7714-1E09-4717-BBDD-7217C3D77D64}" type="presParOf" srcId="{4F16FCA4-74D0-4CFB-9E99-C84BE8DC40DB}" destId="{1C4EADE8-B8C1-48AB-8A28-DA8AA77D7B9F}" srcOrd="0" destOrd="0" presId="urn:microsoft.com/office/officeart/2009/layout/CircleArrowProcess"/>
    <dgm:cxn modelId="{518128F9-AC0A-4911-92F7-6C55F30602BA}" type="presParOf" srcId="{DC7BBEE1-B986-4047-9468-7CD7506CDCA0}" destId="{1D1D2863-E208-4E7D-9B40-D1633499BB1B}" srcOrd="5" destOrd="0" presId="urn:microsoft.com/office/officeart/2009/layout/CircleArrowProcess"/>
    <dgm:cxn modelId="{5F36B058-C857-4F40-A75D-8E2ABE927821}" type="presParOf" srcId="{DC7BBEE1-B986-4047-9468-7CD7506CDCA0}" destId="{6DB99F27-8F39-46FB-97CC-CBD0A3EF1641}" srcOrd="6" destOrd="0" presId="urn:microsoft.com/office/officeart/2009/layout/CircleArrowProcess"/>
    <dgm:cxn modelId="{75ACB6B0-DBD7-4670-B0B8-0B44814566EC}" type="presParOf" srcId="{6DB99F27-8F39-46FB-97CC-CBD0A3EF1641}" destId="{40A470F9-93A9-4BC5-A7FA-629290306905}" srcOrd="0" destOrd="0" presId="urn:microsoft.com/office/officeart/2009/layout/CircleArrowProcess"/>
    <dgm:cxn modelId="{1A0D9606-6464-4E61-B728-D036676CDC4B}" type="presParOf" srcId="{DC7BBEE1-B986-4047-9468-7CD7506CDCA0}" destId="{817969F2-DEE9-4F6C-BAF2-07BE481C16C0}"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44C5A-8DF4-4689-BB6C-63F66887B986}"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EBA4EECE-D7C7-4783-A979-D198D6209710}">
      <dgm:prSet phldrT="[Text]" custT="1"/>
      <dgm:spPr/>
      <dgm:t>
        <a:bodyPr/>
        <a:lstStyle/>
        <a:p>
          <a:r>
            <a:rPr lang="en-CA" sz="1600" b="1" dirty="0"/>
            <a:t>47 233 </a:t>
          </a:r>
          <a:r>
            <a:rPr lang="en-CA" sz="1600" dirty="0"/>
            <a:t>signaux reçus</a:t>
          </a:r>
        </a:p>
        <a:p>
          <a:r>
            <a:rPr lang="en-CA" sz="1600" dirty="0"/>
            <a:t>(IIP)</a:t>
          </a:r>
        </a:p>
      </dgm:t>
    </dgm:pt>
    <dgm:pt modelId="{FAF46536-204A-4275-BCEC-93DA92448ABD}" type="parTrans" cxnId="{2C7C9A13-B149-4D61-B7C8-8EF8B8EAAF22}">
      <dgm:prSet/>
      <dgm:spPr/>
      <dgm:t>
        <a:bodyPr/>
        <a:lstStyle/>
        <a:p>
          <a:endParaRPr lang="en-CA" sz="900"/>
        </a:p>
      </dgm:t>
    </dgm:pt>
    <dgm:pt modelId="{F34AF021-7736-48E0-9D51-5481781B6A7C}" type="sibTrans" cxnId="{2C7C9A13-B149-4D61-B7C8-8EF8B8EAAF22}">
      <dgm:prSet/>
      <dgm:spPr/>
      <dgm:t>
        <a:bodyPr/>
        <a:lstStyle/>
        <a:p>
          <a:endParaRPr lang="en-CA" sz="900"/>
        </a:p>
      </dgm:t>
    </dgm:pt>
    <dgm:pt modelId="{2D2FEA38-BDC9-4C44-917C-E00DF887E724}">
      <dgm:prSet phldrT="[Text]" custT="1"/>
      <dgm:spPr/>
      <dgm:t>
        <a:bodyPr/>
        <a:lstStyle/>
        <a:p>
          <a:r>
            <a:rPr lang="en-CA" sz="1600" b="1" dirty="0"/>
            <a:t>6 634 </a:t>
          </a:r>
          <a:r>
            <a:rPr lang="en-CA" sz="1600" dirty="0"/>
            <a:t>filtrés par le système </a:t>
          </a:r>
        </a:p>
        <a:p>
          <a:r>
            <a:rPr lang="en-CA" sz="1600" dirty="0"/>
            <a:t>(AIS)</a:t>
          </a:r>
        </a:p>
      </dgm:t>
    </dgm:pt>
    <dgm:pt modelId="{642893FB-9687-4B7C-ACDC-C5A5C9285122}" type="parTrans" cxnId="{55B143F3-5ADE-418B-A5C1-19E2A3E99827}">
      <dgm:prSet/>
      <dgm:spPr/>
      <dgm:t>
        <a:bodyPr/>
        <a:lstStyle/>
        <a:p>
          <a:endParaRPr lang="en-CA" sz="900"/>
        </a:p>
      </dgm:t>
    </dgm:pt>
    <dgm:pt modelId="{64372AAA-1380-48C4-A165-D7A2E8A14345}" type="sibTrans" cxnId="{55B143F3-5ADE-418B-A5C1-19E2A3E99827}">
      <dgm:prSet/>
      <dgm:spPr/>
      <dgm:t>
        <a:bodyPr/>
        <a:lstStyle/>
        <a:p>
          <a:endParaRPr lang="en-CA" sz="900"/>
        </a:p>
      </dgm:t>
    </dgm:pt>
    <dgm:pt modelId="{EE9DD6EB-5403-4968-86AB-7B35A0D20116}">
      <dgm:prSet phldrT="[Text]" custT="1"/>
      <dgm:spPr/>
      <dgm:t>
        <a:bodyPr/>
        <a:lstStyle/>
        <a:p>
          <a:r>
            <a:rPr lang="en-CA" sz="1600" b="1" dirty="0"/>
            <a:t>311 </a:t>
          </a:r>
          <a:r>
            <a:rPr lang="en-CA" sz="1600" dirty="0"/>
            <a:t>considérés comme pertinents pour le Canada</a:t>
          </a:r>
        </a:p>
        <a:p>
          <a:r>
            <a:rPr lang="en-CA" sz="1600" dirty="0"/>
            <a:t>(EWS)</a:t>
          </a:r>
        </a:p>
      </dgm:t>
    </dgm:pt>
    <dgm:pt modelId="{F5B1FF13-2004-4472-AD02-295F0779D5C2}" type="parTrans" cxnId="{A0774247-8CF8-4C28-AD0D-F6462E62DE8F}">
      <dgm:prSet/>
      <dgm:spPr/>
      <dgm:t>
        <a:bodyPr/>
        <a:lstStyle/>
        <a:p>
          <a:endParaRPr lang="en-CA" sz="900"/>
        </a:p>
      </dgm:t>
    </dgm:pt>
    <dgm:pt modelId="{28C2C168-138A-483F-AC13-6366907A8ADA}" type="sibTrans" cxnId="{A0774247-8CF8-4C28-AD0D-F6462E62DE8F}">
      <dgm:prSet/>
      <dgm:spPr/>
      <dgm:t>
        <a:bodyPr/>
        <a:lstStyle/>
        <a:p>
          <a:endParaRPr lang="en-CA" sz="900"/>
        </a:p>
      </dgm:t>
    </dgm:pt>
    <dgm:pt modelId="{949BFFA9-546E-4F30-9001-278408EB8CA5}" type="pres">
      <dgm:prSet presAssocID="{ABC44C5A-8DF4-4689-BB6C-63F66887B986}" presName="compositeShape" presStyleCnt="0">
        <dgm:presLayoutVars>
          <dgm:dir/>
          <dgm:resizeHandles/>
        </dgm:presLayoutVars>
      </dgm:prSet>
      <dgm:spPr/>
    </dgm:pt>
    <dgm:pt modelId="{5D02AB22-7F5D-4C21-A1F4-6B9947C79D3F}" type="pres">
      <dgm:prSet presAssocID="{ABC44C5A-8DF4-4689-BB6C-63F66887B986}" presName="pyramid" presStyleLbl="node1" presStyleIdx="0" presStyleCnt="1" custAng="10800000" custScaleX="155843" custLinFactNeighborX="1347" custLinFactNeighborY="-3976"/>
      <dgm:spPr/>
    </dgm:pt>
    <dgm:pt modelId="{BDBB20DB-3A52-42CF-B96A-8E0C51427AC8}" type="pres">
      <dgm:prSet presAssocID="{ABC44C5A-8DF4-4689-BB6C-63F66887B986}" presName="theList" presStyleCnt="0"/>
      <dgm:spPr/>
    </dgm:pt>
    <dgm:pt modelId="{78896853-419E-4C99-9DF5-3DB31AC08C53}" type="pres">
      <dgm:prSet presAssocID="{EBA4EECE-D7C7-4783-A979-D198D6209710}" presName="aNode" presStyleLbl="fgAcc1" presStyleIdx="0" presStyleCnt="3" custScaleX="116779" custLinFactY="-14675" custLinFactNeighborX="-1057" custLinFactNeighborY="-100000">
        <dgm:presLayoutVars>
          <dgm:bulletEnabled val="1"/>
        </dgm:presLayoutVars>
      </dgm:prSet>
      <dgm:spPr/>
    </dgm:pt>
    <dgm:pt modelId="{3028C199-23FA-41A9-A6D8-B9DFE23BDBDD}" type="pres">
      <dgm:prSet presAssocID="{EBA4EECE-D7C7-4783-A979-D198D6209710}" presName="aSpace" presStyleCnt="0"/>
      <dgm:spPr/>
    </dgm:pt>
    <dgm:pt modelId="{41015740-C3AB-41D6-9087-0CD681B063DA}" type="pres">
      <dgm:prSet presAssocID="{2D2FEA38-BDC9-4C44-917C-E00DF887E724}" presName="aNode" presStyleLbl="fgAcc1" presStyleIdx="1" presStyleCnt="3" custScaleX="116779" custLinFactY="-4387" custLinFactNeighborX="-1057" custLinFactNeighborY="-100000">
        <dgm:presLayoutVars>
          <dgm:bulletEnabled val="1"/>
        </dgm:presLayoutVars>
      </dgm:prSet>
      <dgm:spPr/>
    </dgm:pt>
    <dgm:pt modelId="{A0555EC1-D5A1-4AB4-92F2-C2B09CBE84F2}" type="pres">
      <dgm:prSet presAssocID="{2D2FEA38-BDC9-4C44-917C-E00DF887E724}" presName="aSpace" presStyleCnt="0"/>
      <dgm:spPr/>
    </dgm:pt>
    <dgm:pt modelId="{12D54EA5-B6D2-4D28-89B1-380F01ACEF43}" type="pres">
      <dgm:prSet presAssocID="{EE9DD6EB-5403-4968-86AB-7B35A0D20116}" presName="aNode" presStyleLbl="fgAcc1" presStyleIdx="2" presStyleCnt="3" custScaleX="116779" custLinFactY="-1802" custLinFactNeighborX="-1057" custLinFactNeighborY="-100000">
        <dgm:presLayoutVars>
          <dgm:bulletEnabled val="1"/>
        </dgm:presLayoutVars>
      </dgm:prSet>
      <dgm:spPr/>
    </dgm:pt>
    <dgm:pt modelId="{2160803C-8A5F-4C97-9051-065077BFD1E9}" type="pres">
      <dgm:prSet presAssocID="{EE9DD6EB-5403-4968-86AB-7B35A0D20116}" presName="aSpace" presStyleCnt="0"/>
      <dgm:spPr/>
    </dgm:pt>
  </dgm:ptLst>
  <dgm:cxnLst>
    <dgm:cxn modelId="{2C7C9A13-B149-4D61-B7C8-8EF8B8EAAF22}" srcId="{ABC44C5A-8DF4-4689-BB6C-63F66887B986}" destId="{EBA4EECE-D7C7-4783-A979-D198D6209710}" srcOrd="0" destOrd="0" parTransId="{FAF46536-204A-4275-BCEC-93DA92448ABD}" sibTransId="{F34AF021-7736-48E0-9D51-5481781B6A7C}"/>
    <dgm:cxn modelId="{08A0C52E-9068-4E60-85A3-6E2C960F3E30}" type="presOf" srcId="{ABC44C5A-8DF4-4689-BB6C-63F66887B986}" destId="{949BFFA9-546E-4F30-9001-278408EB8CA5}" srcOrd="0" destOrd="0" presId="urn:microsoft.com/office/officeart/2005/8/layout/pyramid2"/>
    <dgm:cxn modelId="{DC3B2B32-A2AC-4D31-A4FD-551ACE0DA84F}" type="presOf" srcId="{2D2FEA38-BDC9-4C44-917C-E00DF887E724}" destId="{41015740-C3AB-41D6-9087-0CD681B063DA}" srcOrd="0" destOrd="0" presId="urn:microsoft.com/office/officeart/2005/8/layout/pyramid2"/>
    <dgm:cxn modelId="{A0774247-8CF8-4C28-AD0D-F6462E62DE8F}" srcId="{ABC44C5A-8DF4-4689-BB6C-63F66887B986}" destId="{EE9DD6EB-5403-4968-86AB-7B35A0D20116}" srcOrd="2" destOrd="0" parTransId="{F5B1FF13-2004-4472-AD02-295F0779D5C2}" sibTransId="{28C2C168-138A-483F-AC13-6366907A8ADA}"/>
    <dgm:cxn modelId="{098F5C4B-9774-4290-B4DC-4A25715827B3}" type="presOf" srcId="{EE9DD6EB-5403-4968-86AB-7B35A0D20116}" destId="{12D54EA5-B6D2-4D28-89B1-380F01ACEF43}" srcOrd="0" destOrd="0" presId="urn:microsoft.com/office/officeart/2005/8/layout/pyramid2"/>
    <dgm:cxn modelId="{3B0EE9AC-4DFC-4F55-91A3-E10202D0657F}" type="presOf" srcId="{EBA4EECE-D7C7-4783-A979-D198D6209710}" destId="{78896853-419E-4C99-9DF5-3DB31AC08C53}" srcOrd="0" destOrd="0" presId="urn:microsoft.com/office/officeart/2005/8/layout/pyramid2"/>
    <dgm:cxn modelId="{55B143F3-5ADE-418B-A5C1-19E2A3E99827}" srcId="{ABC44C5A-8DF4-4689-BB6C-63F66887B986}" destId="{2D2FEA38-BDC9-4C44-917C-E00DF887E724}" srcOrd="1" destOrd="0" parTransId="{642893FB-9687-4B7C-ACDC-C5A5C9285122}" sibTransId="{64372AAA-1380-48C4-A165-D7A2E8A14345}"/>
    <dgm:cxn modelId="{69D46A07-E04D-4B4A-AC2B-431BBA71BE37}" type="presParOf" srcId="{949BFFA9-546E-4F30-9001-278408EB8CA5}" destId="{5D02AB22-7F5D-4C21-A1F4-6B9947C79D3F}" srcOrd="0" destOrd="0" presId="urn:microsoft.com/office/officeart/2005/8/layout/pyramid2"/>
    <dgm:cxn modelId="{641F4F48-8D23-43EA-8EAC-CA14E3A08C45}" type="presParOf" srcId="{949BFFA9-546E-4F30-9001-278408EB8CA5}" destId="{BDBB20DB-3A52-42CF-B96A-8E0C51427AC8}" srcOrd="1" destOrd="0" presId="urn:microsoft.com/office/officeart/2005/8/layout/pyramid2"/>
    <dgm:cxn modelId="{14DA18A9-C97C-434E-9D83-1A495BFF9DEA}" type="presParOf" srcId="{BDBB20DB-3A52-42CF-B96A-8E0C51427AC8}" destId="{78896853-419E-4C99-9DF5-3DB31AC08C53}" srcOrd="0" destOrd="0" presId="urn:microsoft.com/office/officeart/2005/8/layout/pyramid2"/>
    <dgm:cxn modelId="{50B0E707-80A3-4B78-BD9F-68F89C72EEFC}" type="presParOf" srcId="{BDBB20DB-3A52-42CF-B96A-8E0C51427AC8}" destId="{3028C199-23FA-41A9-A6D8-B9DFE23BDBDD}" srcOrd="1" destOrd="0" presId="urn:microsoft.com/office/officeart/2005/8/layout/pyramid2"/>
    <dgm:cxn modelId="{0373FBE7-13AF-40FF-924D-21E0ED584231}" type="presParOf" srcId="{BDBB20DB-3A52-42CF-B96A-8E0C51427AC8}" destId="{41015740-C3AB-41D6-9087-0CD681B063DA}" srcOrd="2" destOrd="0" presId="urn:microsoft.com/office/officeart/2005/8/layout/pyramid2"/>
    <dgm:cxn modelId="{EE763FE3-8761-46DC-BB41-C2D9A4DB2BF8}" type="presParOf" srcId="{BDBB20DB-3A52-42CF-B96A-8E0C51427AC8}" destId="{A0555EC1-D5A1-4AB4-92F2-C2B09CBE84F2}" srcOrd="3" destOrd="0" presId="urn:microsoft.com/office/officeart/2005/8/layout/pyramid2"/>
    <dgm:cxn modelId="{3CC027A4-5D3E-46F1-871D-E904558FBFCE}" type="presParOf" srcId="{BDBB20DB-3A52-42CF-B96A-8E0C51427AC8}" destId="{12D54EA5-B6D2-4D28-89B1-380F01ACEF43}" srcOrd="4" destOrd="0" presId="urn:microsoft.com/office/officeart/2005/8/layout/pyramid2"/>
    <dgm:cxn modelId="{E74C5412-234A-42A8-AC42-14C57AFED787}" type="presParOf" srcId="{BDBB20DB-3A52-42CF-B96A-8E0C51427AC8}" destId="{2160803C-8A5F-4C97-9051-065077BFD1E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17E25-5DDA-4F43-A684-C7E4F7493EDC}">
      <dsp:nvSpPr>
        <dsp:cNvPr id="0" name=""/>
        <dsp:cNvSpPr/>
      </dsp:nvSpPr>
      <dsp:spPr>
        <a:xfrm>
          <a:off x="6974" y="783096"/>
          <a:ext cx="1573557" cy="87611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Étape 1</a:t>
          </a:r>
        </a:p>
        <a:p>
          <a:pPr marL="0" lvl="0" indent="0" algn="l" defTabSz="444500">
            <a:lnSpc>
              <a:spcPct val="90000"/>
            </a:lnSpc>
            <a:spcBef>
              <a:spcPct val="0"/>
            </a:spcBef>
            <a:spcAft>
              <a:spcPct val="35000"/>
            </a:spcAft>
            <a:buNone/>
          </a:pPr>
          <a:r>
            <a:rPr lang="en-US" sz="1000" kern="1200" dirty="0"/>
            <a:t>Identifier</a:t>
          </a:r>
        </a:p>
      </dsp:txBody>
      <dsp:txXfrm>
        <a:off x="6974" y="783096"/>
        <a:ext cx="1573557" cy="584077"/>
      </dsp:txXfrm>
    </dsp:sp>
    <dsp:sp modelId="{9BE6F5CE-F9FA-48B1-9564-CDD30D888616}">
      <dsp:nvSpPr>
        <dsp:cNvPr id="0" name=""/>
        <dsp:cNvSpPr/>
      </dsp:nvSpPr>
      <dsp:spPr>
        <a:xfrm>
          <a:off x="329269" y="1367174"/>
          <a:ext cx="1573557" cy="1296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Les participants</a:t>
          </a:r>
        </a:p>
        <a:p>
          <a:pPr marL="57150" lvl="1" indent="-57150" algn="l" defTabSz="444500">
            <a:lnSpc>
              <a:spcPct val="90000"/>
            </a:lnSpc>
            <a:spcBef>
              <a:spcPct val="0"/>
            </a:spcBef>
            <a:spcAft>
              <a:spcPct val="15000"/>
            </a:spcAft>
            <a:buChar char="•"/>
          </a:pPr>
          <a:r>
            <a:rPr lang="en-US" sz="1000" kern="1200" dirty="0"/>
            <a:t>Objectifs</a:t>
          </a:r>
        </a:p>
        <a:p>
          <a:pPr marL="57150" lvl="1" indent="-57150" algn="l" defTabSz="444500">
            <a:lnSpc>
              <a:spcPct val="90000"/>
            </a:lnSpc>
            <a:spcBef>
              <a:spcPct val="0"/>
            </a:spcBef>
            <a:spcAft>
              <a:spcPct val="15000"/>
            </a:spcAft>
            <a:buChar char="•"/>
          </a:pPr>
          <a:r>
            <a:rPr lang="en-US" sz="1000" kern="1200" dirty="0"/>
            <a:t>Liste initiale des maladies</a:t>
          </a:r>
        </a:p>
        <a:p>
          <a:pPr marL="57150" lvl="1" indent="-57150" algn="l" defTabSz="444500">
            <a:lnSpc>
              <a:spcPct val="90000"/>
            </a:lnSpc>
            <a:spcBef>
              <a:spcPct val="0"/>
            </a:spcBef>
            <a:spcAft>
              <a:spcPct val="15000"/>
            </a:spcAft>
            <a:buChar char="•"/>
          </a:pPr>
          <a:r>
            <a:rPr lang="en-US" sz="1000" kern="1200" dirty="0"/>
            <a:t>Réduire la liste des maladies à un nombre raisonnable</a:t>
          </a:r>
        </a:p>
      </dsp:txBody>
      <dsp:txXfrm>
        <a:off x="367228" y="1405133"/>
        <a:ext cx="1497639" cy="1220082"/>
      </dsp:txXfrm>
    </dsp:sp>
    <dsp:sp modelId="{EB21BDF0-2266-4E64-924D-972DF17F376E}">
      <dsp:nvSpPr>
        <dsp:cNvPr id="0" name=""/>
        <dsp:cNvSpPr/>
      </dsp:nvSpPr>
      <dsp:spPr>
        <a:xfrm>
          <a:off x="1819077" y="879250"/>
          <a:ext cx="505716" cy="391770"/>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19077" y="957604"/>
        <a:ext cx="388185" cy="235062"/>
      </dsp:txXfrm>
    </dsp:sp>
    <dsp:sp modelId="{6D2FAE73-9A19-4CA6-9D12-7F4B889B474B}">
      <dsp:nvSpPr>
        <dsp:cNvPr id="0" name=""/>
        <dsp:cNvSpPr/>
      </dsp:nvSpPr>
      <dsp:spPr>
        <a:xfrm>
          <a:off x="2534714" y="783096"/>
          <a:ext cx="1573557" cy="876116"/>
        </a:xfrm>
        <a:prstGeom prst="roundRect">
          <a:avLst>
            <a:gd name="adj" fmla="val 10000"/>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Étape 2</a:t>
          </a:r>
        </a:p>
        <a:p>
          <a:pPr marL="0" lvl="0" indent="0" algn="l" defTabSz="444500">
            <a:lnSpc>
              <a:spcPct val="90000"/>
            </a:lnSpc>
            <a:spcBef>
              <a:spcPct val="0"/>
            </a:spcBef>
            <a:spcAft>
              <a:spcPct val="35000"/>
            </a:spcAft>
            <a:buNone/>
          </a:pPr>
          <a:r>
            <a:rPr lang="en-US" sz="1000" kern="1200" dirty="0"/>
            <a:t>Élaborer des critères</a:t>
          </a:r>
        </a:p>
      </dsp:txBody>
      <dsp:txXfrm>
        <a:off x="2534714" y="783096"/>
        <a:ext cx="1573557" cy="584077"/>
      </dsp:txXfrm>
    </dsp:sp>
    <dsp:sp modelId="{79B1FC75-6F8F-4D90-99CE-14649BA49572}">
      <dsp:nvSpPr>
        <dsp:cNvPr id="0" name=""/>
        <dsp:cNvSpPr/>
      </dsp:nvSpPr>
      <dsp:spPr>
        <a:xfrm>
          <a:off x="2857009" y="1367174"/>
          <a:ext cx="1573557" cy="1296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Élaborer des critères à utiliser pour déterminer l'importance relative des maladies identifiées à l'étape 1</a:t>
          </a:r>
        </a:p>
      </dsp:txBody>
      <dsp:txXfrm>
        <a:off x="2894968" y="1405133"/>
        <a:ext cx="1497639" cy="1220082"/>
      </dsp:txXfrm>
    </dsp:sp>
    <dsp:sp modelId="{12A63146-C179-4D0F-B85F-F6F38918F121}">
      <dsp:nvSpPr>
        <dsp:cNvPr id="0" name=""/>
        <dsp:cNvSpPr/>
      </dsp:nvSpPr>
      <dsp:spPr>
        <a:xfrm>
          <a:off x="4346818" y="879250"/>
          <a:ext cx="505716" cy="391770"/>
        </a:xfrm>
        <a:prstGeom prst="rightArrow">
          <a:avLst>
            <a:gd name="adj1" fmla="val 60000"/>
            <a:gd name="adj2" fmla="val 50000"/>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346818" y="957604"/>
        <a:ext cx="388185" cy="235062"/>
      </dsp:txXfrm>
    </dsp:sp>
    <dsp:sp modelId="{C25B4A3C-BF5A-4581-9DB7-F9B17575A0DA}">
      <dsp:nvSpPr>
        <dsp:cNvPr id="0" name=""/>
        <dsp:cNvSpPr/>
      </dsp:nvSpPr>
      <dsp:spPr>
        <a:xfrm>
          <a:off x="5062455" y="783096"/>
          <a:ext cx="1573557" cy="876116"/>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Étape 3</a:t>
          </a:r>
        </a:p>
        <a:p>
          <a:pPr marL="0" lvl="0" indent="0" algn="l" defTabSz="444500">
            <a:lnSpc>
              <a:spcPct val="90000"/>
            </a:lnSpc>
            <a:spcBef>
              <a:spcPct val="0"/>
            </a:spcBef>
            <a:spcAft>
              <a:spcPct val="35000"/>
            </a:spcAft>
            <a:buNone/>
          </a:pPr>
          <a:r>
            <a:rPr lang="en-US" sz="1000" kern="1200" dirty="0"/>
            <a:t>Élaborer des questions</a:t>
          </a:r>
        </a:p>
      </dsp:txBody>
      <dsp:txXfrm>
        <a:off x="5062455" y="783096"/>
        <a:ext cx="1573557" cy="584077"/>
      </dsp:txXfrm>
    </dsp:sp>
    <dsp:sp modelId="{6DBF6881-874A-4647-81EB-428BCDBADB61}">
      <dsp:nvSpPr>
        <dsp:cNvPr id="0" name=""/>
        <dsp:cNvSpPr/>
      </dsp:nvSpPr>
      <dsp:spPr>
        <a:xfrm>
          <a:off x="5384750" y="1367174"/>
          <a:ext cx="1573557" cy="1296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Élaborer des questions catégorielles pour chaque critère</a:t>
          </a:r>
        </a:p>
      </dsp:txBody>
      <dsp:txXfrm>
        <a:off x="5422709" y="1405133"/>
        <a:ext cx="1497639" cy="1220082"/>
      </dsp:txXfrm>
    </dsp:sp>
    <dsp:sp modelId="{CDECAA33-38C6-4985-9897-04FCA124B0D0}">
      <dsp:nvSpPr>
        <dsp:cNvPr id="0" name=""/>
        <dsp:cNvSpPr/>
      </dsp:nvSpPr>
      <dsp:spPr>
        <a:xfrm>
          <a:off x="6874558" y="879250"/>
          <a:ext cx="505716" cy="391770"/>
        </a:xfrm>
        <a:prstGeom prst="rightArrow">
          <a:avLst>
            <a:gd name="adj1" fmla="val 60000"/>
            <a:gd name="adj2" fmla="val 50000"/>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874558" y="957604"/>
        <a:ext cx="388185" cy="235062"/>
      </dsp:txXfrm>
    </dsp:sp>
    <dsp:sp modelId="{71841B98-A32D-42D1-8129-89204BF1A488}">
      <dsp:nvSpPr>
        <dsp:cNvPr id="0" name=""/>
        <dsp:cNvSpPr/>
      </dsp:nvSpPr>
      <dsp:spPr>
        <a:xfrm>
          <a:off x="7590195" y="783096"/>
          <a:ext cx="1573557" cy="876116"/>
        </a:xfrm>
        <a:prstGeom prst="roundRect">
          <a:avLst>
            <a:gd name="adj" fmla="val 10000"/>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Étape 4</a:t>
          </a:r>
        </a:p>
        <a:p>
          <a:pPr marL="0" lvl="0" indent="0" algn="l" defTabSz="444500">
            <a:lnSpc>
              <a:spcPct val="90000"/>
            </a:lnSpc>
            <a:spcBef>
              <a:spcPct val="0"/>
            </a:spcBef>
            <a:spcAft>
              <a:spcPct val="35000"/>
            </a:spcAft>
            <a:buNone/>
          </a:pPr>
          <a:r>
            <a:rPr lang="en-US" sz="1000" kern="1200" dirty="0"/>
            <a:t>Classer les critères</a:t>
          </a:r>
        </a:p>
      </dsp:txBody>
      <dsp:txXfrm>
        <a:off x="7590195" y="783096"/>
        <a:ext cx="1573557" cy="584077"/>
      </dsp:txXfrm>
    </dsp:sp>
    <dsp:sp modelId="{F2A7C1F5-B5A8-4ED2-A989-D93688B8A687}">
      <dsp:nvSpPr>
        <dsp:cNvPr id="0" name=""/>
        <dsp:cNvSpPr/>
      </dsp:nvSpPr>
      <dsp:spPr>
        <a:xfrm>
          <a:off x="7912490" y="1367174"/>
          <a:ext cx="1573557" cy="1296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Chaque participant classe les critères de manière indépendante</a:t>
          </a:r>
        </a:p>
        <a:p>
          <a:pPr marL="57150" lvl="1" indent="-57150" algn="l" defTabSz="444500">
            <a:lnSpc>
              <a:spcPct val="90000"/>
            </a:lnSpc>
            <a:spcBef>
              <a:spcPct val="0"/>
            </a:spcBef>
            <a:spcAft>
              <a:spcPct val="15000"/>
            </a:spcAft>
            <a:buChar char="•"/>
          </a:pPr>
          <a:r>
            <a:rPr lang="en-US" sz="1000" kern="1200" dirty="0"/>
            <a:t>Les rangs sont combinés</a:t>
          </a:r>
        </a:p>
      </dsp:txBody>
      <dsp:txXfrm>
        <a:off x="7950449" y="1405133"/>
        <a:ext cx="1497639" cy="1220082"/>
      </dsp:txXfrm>
    </dsp:sp>
    <dsp:sp modelId="{F41F75DC-7935-4453-AB9A-AB7A9CA6CB6C}">
      <dsp:nvSpPr>
        <dsp:cNvPr id="0" name=""/>
        <dsp:cNvSpPr/>
      </dsp:nvSpPr>
      <dsp:spPr>
        <a:xfrm>
          <a:off x="9402299" y="879250"/>
          <a:ext cx="505716" cy="391770"/>
        </a:xfrm>
        <a:prstGeom prst="rightArrow">
          <a:avLst>
            <a:gd name="adj1" fmla="val 60000"/>
            <a:gd name="adj2" fmla="val 5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402299" y="957604"/>
        <a:ext cx="388185" cy="235062"/>
      </dsp:txXfrm>
    </dsp:sp>
    <dsp:sp modelId="{36CA3780-19B6-4593-9E87-ADD9D69D3790}">
      <dsp:nvSpPr>
        <dsp:cNvPr id="0" name=""/>
        <dsp:cNvSpPr/>
      </dsp:nvSpPr>
      <dsp:spPr>
        <a:xfrm>
          <a:off x="10117936" y="783096"/>
          <a:ext cx="1573557" cy="876116"/>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Étape 5</a:t>
          </a:r>
        </a:p>
        <a:p>
          <a:pPr marL="0" lvl="0" indent="0" algn="l" defTabSz="444500">
            <a:lnSpc>
              <a:spcPct val="90000"/>
            </a:lnSpc>
            <a:spcBef>
              <a:spcPct val="0"/>
            </a:spcBef>
            <a:spcAft>
              <a:spcPct val="35000"/>
            </a:spcAft>
            <a:buNone/>
          </a:pPr>
          <a:r>
            <a:rPr lang="en-US" sz="1000" kern="1200" dirty="0"/>
            <a:t>Classement de la </a:t>
          </a:r>
          <a:r>
            <a:rPr lang="en-US" sz="1000" kern="1200"/>
            <a:t>liste des maladies</a:t>
          </a:r>
          <a:endParaRPr lang="en-US" sz="1000" kern="1200" dirty="0"/>
        </a:p>
      </dsp:txBody>
      <dsp:txXfrm>
        <a:off x="10117936" y="783096"/>
        <a:ext cx="1573557" cy="584077"/>
      </dsp:txXfrm>
    </dsp:sp>
    <dsp:sp modelId="{DE037157-702C-4336-8BBA-FE18789CE0E2}">
      <dsp:nvSpPr>
        <dsp:cNvPr id="0" name=""/>
        <dsp:cNvSpPr/>
      </dsp:nvSpPr>
      <dsp:spPr>
        <a:xfrm>
          <a:off x="10440231" y="1367174"/>
          <a:ext cx="1573557" cy="1296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Attribuer un score à chaque maladie en fonction des critères utilisés pour les questions catégorielles.</a:t>
          </a:r>
        </a:p>
      </dsp:txBody>
      <dsp:txXfrm>
        <a:off x="10478190" y="1405133"/>
        <a:ext cx="1497639" cy="1220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2036-9D14-40B5-9EEB-E401478D2C24}">
      <dsp:nvSpPr>
        <dsp:cNvPr id="0" name=""/>
        <dsp:cNvSpPr/>
      </dsp:nvSpPr>
      <dsp:spPr>
        <a:xfrm>
          <a:off x="637097" y="93036"/>
          <a:ext cx="2614294" cy="258703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B1002-5602-429B-B010-A12E0BD60B72}">
      <dsp:nvSpPr>
        <dsp:cNvPr id="0" name=""/>
        <dsp:cNvSpPr/>
      </dsp:nvSpPr>
      <dsp:spPr>
        <a:xfrm>
          <a:off x="597692" y="1045835"/>
          <a:ext cx="2709431" cy="5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177 notifications</a:t>
          </a:r>
        </a:p>
      </dsp:txBody>
      <dsp:txXfrm>
        <a:off x="597692" y="1045835"/>
        <a:ext cx="2709431" cy="551225"/>
      </dsp:txXfrm>
    </dsp:sp>
    <dsp:sp modelId="{E4AB6535-8DE4-47B5-848C-4923748EAFA9}">
      <dsp:nvSpPr>
        <dsp:cNvPr id="0" name=""/>
        <dsp:cNvSpPr/>
      </dsp:nvSpPr>
      <dsp:spPr>
        <a:xfrm>
          <a:off x="187888" y="1629630"/>
          <a:ext cx="1975721" cy="197592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9D69E-05E2-401E-98C3-E7F8EE965E78}">
      <dsp:nvSpPr>
        <dsp:cNvPr id="0" name=""/>
        <dsp:cNvSpPr/>
      </dsp:nvSpPr>
      <dsp:spPr>
        <a:xfrm>
          <a:off x="569127" y="2342416"/>
          <a:ext cx="1102564" cy="5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34 notifications de maladies</a:t>
          </a:r>
        </a:p>
      </dsp:txBody>
      <dsp:txXfrm>
        <a:off x="569127" y="2342416"/>
        <a:ext cx="1102564" cy="551225"/>
      </dsp:txXfrm>
    </dsp:sp>
    <dsp:sp modelId="{1C4EADE8-B8C1-48AB-8A28-DA8AA77D7B9F}">
      <dsp:nvSpPr>
        <dsp:cNvPr id="0" name=""/>
        <dsp:cNvSpPr/>
      </dsp:nvSpPr>
      <dsp:spPr>
        <a:xfrm>
          <a:off x="956383" y="2673708"/>
          <a:ext cx="1975721" cy="197592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D2863-E208-4E7D-9B40-D1633499BB1B}">
      <dsp:nvSpPr>
        <dsp:cNvPr id="0" name=""/>
        <dsp:cNvSpPr/>
      </dsp:nvSpPr>
      <dsp:spPr>
        <a:xfrm>
          <a:off x="1433584" y="3359029"/>
          <a:ext cx="1102564" cy="5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34 pour les notifications d'intérêt</a:t>
          </a:r>
        </a:p>
      </dsp:txBody>
      <dsp:txXfrm>
        <a:off x="1433584" y="3359029"/>
        <a:ext cx="1102564" cy="551225"/>
      </dsp:txXfrm>
    </dsp:sp>
    <dsp:sp modelId="{40A470F9-93A9-4BC5-A7FA-629290306905}">
      <dsp:nvSpPr>
        <dsp:cNvPr id="0" name=""/>
        <dsp:cNvSpPr/>
      </dsp:nvSpPr>
      <dsp:spPr>
        <a:xfrm>
          <a:off x="548342" y="3940164"/>
          <a:ext cx="1697393" cy="1698214"/>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969F2-DEE9-4F6C-BAF2-07BE481C16C0}">
      <dsp:nvSpPr>
        <dsp:cNvPr id="0" name=""/>
        <dsp:cNvSpPr/>
      </dsp:nvSpPr>
      <dsp:spPr>
        <a:xfrm>
          <a:off x="841494" y="4526496"/>
          <a:ext cx="1102564" cy="5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24 pings</a:t>
          </a:r>
        </a:p>
      </dsp:txBody>
      <dsp:txXfrm>
        <a:off x="841494" y="4526496"/>
        <a:ext cx="1102564" cy="55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2AB22-7F5D-4C21-A1F4-6B9947C79D3F}">
      <dsp:nvSpPr>
        <dsp:cNvPr id="0" name=""/>
        <dsp:cNvSpPr/>
      </dsp:nvSpPr>
      <dsp:spPr>
        <a:xfrm rot="10800000">
          <a:off x="151999" y="0"/>
          <a:ext cx="3997637" cy="38496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96853-419E-4C99-9DF5-3DB31AC08C53}">
      <dsp:nvSpPr>
        <dsp:cNvPr id="0" name=""/>
        <dsp:cNvSpPr/>
      </dsp:nvSpPr>
      <dsp:spPr>
        <a:xfrm>
          <a:off x="1958757" y="139390"/>
          <a:ext cx="1947126" cy="9112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t>47 233 </a:t>
          </a:r>
          <a:r>
            <a:rPr lang="en-CA" sz="1600" kern="1200" dirty="0"/>
            <a:t>signaux reçus</a:t>
          </a:r>
        </a:p>
        <a:p>
          <a:pPr marL="0" lvl="0" indent="0" algn="ctr" defTabSz="711200">
            <a:lnSpc>
              <a:spcPct val="90000"/>
            </a:lnSpc>
            <a:spcBef>
              <a:spcPct val="0"/>
            </a:spcBef>
            <a:spcAft>
              <a:spcPct val="35000"/>
            </a:spcAft>
            <a:buNone/>
          </a:pPr>
          <a:r>
            <a:rPr lang="en-CA" sz="1600" kern="1200" dirty="0"/>
            <a:t>(IIP)</a:t>
          </a:r>
        </a:p>
      </dsp:txBody>
      <dsp:txXfrm>
        <a:off x="2003242" y="183875"/>
        <a:ext cx="1858156" cy="822308"/>
      </dsp:txXfrm>
    </dsp:sp>
    <dsp:sp modelId="{41015740-C3AB-41D6-9087-0CD681B063DA}">
      <dsp:nvSpPr>
        <dsp:cNvPr id="0" name=""/>
        <dsp:cNvSpPr/>
      </dsp:nvSpPr>
      <dsp:spPr>
        <a:xfrm>
          <a:off x="1958757" y="1258330"/>
          <a:ext cx="1947126" cy="9112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t>6 634 </a:t>
          </a:r>
          <a:r>
            <a:rPr lang="en-CA" sz="1600" kern="1200" dirty="0"/>
            <a:t>filtrés par le système </a:t>
          </a:r>
        </a:p>
        <a:p>
          <a:pPr marL="0" lvl="0" indent="0" algn="ctr" defTabSz="711200">
            <a:lnSpc>
              <a:spcPct val="90000"/>
            </a:lnSpc>
            <a:spcBef>
              <a:spcPct val="0"/>
            </a:spcBef>
            <a:spcAft>
              <a:spcPct val="35000"/>
            </a:spcAft>
            <a:buNone/>
          </a:pPr>
          <a:r>
            <a:rPr lang="en-CA" sz="1600" kern="1200" dirty="0"/>
            <a:t>(AIS)</a:t>
          </a:r>
        </a:p>
      </dsp:txBody>
      <dsp:txXfrm>
        <a:off x="2003242" y="1302815"/>
        <a:ext cx="1858156" cy="822308"/>
      </dsp:txXfrm>
    </dsp:sp>
    <dsp:sp modelId="{12D54EA5-B6D2-4D28-89B1-380F01ACEF43}">
      <dsp:nvSpPr>
        <dsp:cNvPr id="0" name=""/>
        <dsp:cNvSpPr/>
      </dsp:nvSpPr>
      <dsp:spPr>
        <a:xfrm>
          <a:off x="1958757" y="2307074"/>
          <a:ext cx="1947126" cy="9112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t>311 </a:t>
          </a:r>
          <a:r>
            <a:rPr lang="en-CA" sz="1600" kern="1200" dirty="0"/>
            <a:t>considérés comme pertinents pour le Canada</a:t>
          </a:r>
        </a:p>
        <a:p>
          <a:pPr marL="0" lvl="0" indent="0" algn="ctr" defTabSz="711200">
            <a:lnSpc>
              <a:spcPct val="90000"/>
            </a:lnSpc>
            <a:spcBef>
              <a:spcPct val="0"/>
            </a:spcBef>
            <a:spcAft>
              <a:spcPct val="35000"/>
            </a:spcAft>
            <a:buNone/>
          </a:pPr>
          <a:r>
            <a:rPr lang="en-CA" sz="1600" kern="1200" dirty="0"/>
            <a:t>(EWS)</a:t>
          </a:r>
        </a:p>
      </dsp:txBody>
      <dsp:txXfrm>
        <a:off x="2003242" y="2351559"/>
        <a:ext cx="1858156" cy="822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2A2006-D381-8DBF-9383-42A81CEA83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09F51004-58E4-79C3-118D-68721E774F9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0736A6-F0EF-438A-84BD-31EAB88C4E97}" type="datetimeFigureOut">
              <a:rPr lang="en-CA"/>
              <a:t>2024-01-08</a:t>
            </a:fld>
            <a:endParaRPr lang="en-CA"/>
          </a:p>
        </p:txBody>
      </p:sp>
      <p:sp>
        <p:nvSpPr>
          <p:cNvPr id="4" name="Slide Image Placeholder 3">
            <a:extLst>
              <a:ext uri="{FF2B5EF4-FFF2-40B4-BE49-F238E27FC236}">
                <a16:creationId xmlns:a16="http://schemas.microsoft.com/office/drawing/2014/main" id="{A6BE82A1-E116-647B-F72B-BCD728E7047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9C6D9C4A-31B5-C286-489F-6823D18B88D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endParaRPr lang="en-CA" noProof="0"/>
          </a:p>
        </p:txBody>
      </p:sp>
      <p:sp>
        <p:nvSpPr>
          <p:cNvPr id="6" name="Footer Placeholder 5">
            <a:extLst>
              <a:ext uri="{FF2B5EF4-FFF2-40B4-BE49-F238E27FC236}">
                <a16:creationId xmlns:a16="http://schemas.microsoft.com/office/drawing/2014/main" id="{67C97CAA-6ED5-6382-CF3A-1E2D5CD1116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CE0297B4-0AF1-9D52-7D0A-DF287269AA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60324D6-F256-433D-A0D3-2693FD04680C}" type="slidenum">
              <a:rPr lang="en-CA" altLang="en-US"/>
              <a:t>‹N°›</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ezd.c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05AE05A-CD3F-E022-F999-9252EDA455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59B0F3A-2CD1-4921-D17F-12E398B74E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2AFC40E8-263E-768F-B36E-FCA2E758E9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FBD4A2-1A6B-4A05-A7C7-84BD16615AD7}" type="slidenum">
              <a:rPr lang="en-US" altLang="en-US"/>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7CAC6CE-9136-4F58-E841-88F83926E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D0C85AF-602C-DD4D-CA5F-949D0D101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Pings et notifications</a:t>
            </a:r>
          </a:p>
          <a:p>
            <a:endParaRPr lang="en-CA" altLang="en-US"/>
          </a:p>
          <a:p>
            <a:r>
              <a:rPr lang="en-US" altLang="en-US"/>
              <a:t>Tout au long de l'année fiscale, 177 notifications de groupe ont été envoyées à la communauté. </a:t>
            </a:r>
          </a:p>
          <a:p>
            <a:r>
              <a:rPr lang="en-US" altLang="en-US"/>
              <a:t>Comme indiqué dans la diapositive précédente, 51 concernaient la distribution de rapports de renseignement hebdomadaires et 10 concernaient des appels/agendas mensuels.</a:t>
            </a:r>
          </a:p>
          <a:p>
            <a:endParaRPr lang="en-US" altLang="en-US"/>
          </a:p>
          <a:p>
            <a:r>
              <a:rPr lang="en-US" altLang="en-US"/>
              <a:t>Ensuite, nous avons envoyé 34 notifications spécifiques "maladie" à la communauté, principalement concernant les foyers d'IAHP H5N1, mais aussi de peste porcine africaine, de fièvre aphteuse, de grippe H3N8, de virus de la vallée du Seneca, de Mpox et de virus de Marburg. De même, nous avons envoyé 34 notifications "pour intérêt" à la communauté afin de l'informer des nouvelles recherches ou publications ainsi que des webinaires ou conférences pertinents. </a:t>
            </a:r>
          </a:p>
          <a:p>
            <a:endParaRPr lang="en-US" altLang="en-US"/>
          </a:p>
          <a:p>
            <a:r>
              <a:rPr lang="en-US" altLang="en-US"/>
              <a:t>24 notifications concernaient des questions de ping et 6 des notifications de suivi de ping. Le tableau de droite présente les sujets des pings et les dates auxquelles ils ont été envoyés. Il y a beaucoup de texte, mais j'ai ajouté quelques flèches rouges pour mettre en évidence certains des pings les plus pertinents qui ont été envoyés. </a:t>
            </a:r>
          </a:p>
          <a:p>
            <a:endParaRPr lang="en-US" altLang="en-US"/>
          </a:p>
          <a:p>
            <a:r>
              <a:rPr lang="en-US" altLang="en-US"/>
              <a:t>Les pings connaissent un grand succès et constituent un excellent moyen de recueillir en temps utile les réactions de l'ensemble de la communauté.</a:t>
            </a:r>
          </a:p>
          <a:p>
            <a:endParaRPr lang="en-US" altLang="en-US"/>
          </a:p>
          <a:p>
            <a:endParaRPr lang="en-CA" altLang="en-US"/>
          </a:p>
        </p:txBody>
      </p:sp>
      <p:sp>
        <p:nvSpPr>
          <p:cNvPr id="4" name="Slide Number Placeholder 3">
            <a:extLst>
              <a:ext uri="{FF2B5EF4-FFF2-40B4-BE49-F238E27FC236}">
                <a16:creationId xmlns:a16="http://schemas.microsoft.com/office/drawing/2014/main" id="{25BB8AF3-660A-836D-DF6E-A2EFE24ED09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D0C183-C9D8-4512-AF45-6DF9C5C8D1ED}" type="slidenum">
              <a:rPr lang="en-CA" altLang="en-US"/>
              <a:t>12</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73CDBFC-B0DE-46ED-E218-F9FA70DEC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1D0DB7E-44FE-E828-67A8-91EB11A7D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 </a:t>
            </a:r>
            <a:r>
              <a:rPr lang="en-US" altLang="en-US" u="sng" dirty="0">
                <a:hlinkClick r:id="rId3"/>
              </a:rPr>
              <a:t>site web de la CMEZ </a:t>
            </a:r>
            <a:r>
              <a:rPr lang="en-US" altLang="en-US" dirty="0"/>
              <a:t>a </a:t>
            </a:r>
            <a:r>
              <a:rPr lang="en-US" altLang="en-US" dirty="0" err="1"/>
              <a:t>été</a:t>
            </a:r>
            <a:r>
              <a:rPr lang="en-US" altLang="en-US" dirty="0"/>
              <a:t> </a:t>
            </a:r>
            <a:r>
              <a:rPr lang="en-US" altLang="en-US" dirty="0" err="1"/>
              <a:t>consulté</a:t>
            </a:r>
            <a:r>
              <a:rPr lang="en-US" altLang="en-US" dirty="0"/>
              <a:t> par 3235 </a:t>
            </a:r>
            <a:r>
              <a:rPr lang="en-US" altLang="en-US" dirty="0" err="1"/>
              <a:t>utilisateurs</a:t>
            </a:r>
            <a:r>
              <a:rPr lang="en-US" altLang="en-US" dirty="0"/>
              <a:t> </a:t>
            </a:r>
            <a:r>
              <a:rPr lang="en-US" altLang="en-US" dirty="0" err="1"/>
              <a:t>uniques</a:t>
            </a:r>
            <a:r>
              <a:rPr lang="en-US" altLang="en-US" dirty="0"/>
              <a:t> au </a:t>
            </a:r>
            <a:r>
              <a:rPr lang="en-US" altLang="en-US" dirty="0" err="1"/>
              <a:t>cours</a:t>
            </a:r>
            <a:r>
              <a:rPr lang="en-US" altLang="en-US" dirty="0"/>
              <a:t> de </a:t>
            </a:r>
            <a:r>
              <a:rPr lang="en-US" altLang="en-US" dirty="0" err="1"/>
              <a:t>l'exercice</a:t>
            </a:r>
            <a:r>
              <a:rPr lang="en-US" altLang="en-US" dirty="0"/>
              <a:t> </a:t>
            </a:r>
            <a:r>
              <a:rPr lang="en-US" altLang="en-US" dirty="0" err="1"/>
              <a:t>écoulé</a:t>
            </a:r>
            <a:r>
              <a:rPr lang="en-US" altLang="en-US" dirty="0"/>
              <a:t>, </a:t>
            </a:r>
            <a:r>
              <a:rPr lang="en-US" altLang="en-US" dirty="0" err="1"/>
              <a:t>soit</a:t>
            </a:r>
            <a:r>
              <a:rPr lang="en-US" altLang="en-US" dirty="0"/>
              <a:t> </a:t>
            </a:r>
            <a:r>
              <a:rPr lang="en-US" altLang="en-US" dirty="0" err="1"/>
              <a:t>une</a:t>
            </a:r>
            <a:r>
              <a:rPr lang="en-US" altLang="en-US" dirty="0"/>
              <a:t> augmentation de 46 % par rapport à la </a:t>
            </a:r>
            <a:r>
              <a:rPr lang="en-US" altLang="en-US" dirty="0" err="1"/>
              <a:t>période</a:t>
            </a:r>
            <a:r>
              <a:rPr lang="en-US" altLang="en-US" dirty="0"/>
              <a:t> </a:t>
            </a:r>
            <a:r>
              <a:rPr lang="en-US" altLang="en-US" dirty="0" err="1"/>
              <a:t>précédente</a:t>
            </a:r>
            <a:r>
              <a:rPr lang="en-US" altLang="en-US" dirty="0"/>
              <a:t>. </a:t>
            </a:r>
          </a:p>
          <a:p>
            <a:endParaRPr lang="en-US" altLang="en-US" b="1" dirty="0"/>
          </a:p>
          <a:p>
            <a:r>
              <a:rPr lang="en-US" altLang="en-US" dirty="0"/>
              <a:t>La </a:t>
            </a:r>
            <a:r>
              <a:rPr lang="en-US" altLang="en-US" b="1" dirty="0"/>
              <a:t>figure 5 montre </a:t>
            </a:r>
            <a:r>
              <a:rPr lang="en-US" altLang="en-US" dirty="0"/>
              <a:t>les interactions sur le site web pendant </a:t>
            </a:r>
            <a:r>
              <a:rPr lang="en-US" altLang="en-US" dirty="0" err="1"/>
              <a:t>cette</a:t>
            </a:r>
            <a:r>
              <a:rPr lang="en-US" altLang="en-US" dirty="0"/>
              <a:t> </a:t>
            </a:r>
            <a:r>
              <a:rPr lang="en-US" altLang="en-US" dirty="0" err="1"/>
              <a:t>période</a:t>
            </a:r>
            <a:r>
              <a:rPr lang="en-US" altLang="en-US" dirty="0"/>
              <a:t>. 88,9 % des </a:t>
            </a:r>
            <a:r>
              <a:rPr lang="en-US" altLang="en-US" dirty="0" err="1"/>
              <a:t>visiteurs</a:t>
            </a:r>
            <a:r>
              <a:rPr lang="en-US" altLang="en-US" dirty="0"/>
              <a:t> </a:t>
            </a:r>
            <a:r>
              <a:rPr lang="en-US" altLang="en-US" dirty="0" err="1"/>
              <a:t>sont</a:t>
            </a:r>
            <a:r>
              <a:rPr lang="en-US" altLang="en-US" dirty="0"/>
              <a:t> de nouveaux </a:t>
            </a:r>
            <a:r>
              <a:rPr lang="en-US" altLang="en-US" dirty="0" err="1"/>
              <a:t>utilisateurs</a:t>
            </a:r>
            <a:r>
              <a:rPr lang="en-US" altLang="en-US" dirty="0"/>
              <a:t> et 11,1 % </a:t>
            </a:r>
            <a:r>
              <a:rPr lang="en-US" altLang="en-US" dirty="0" err="1"/>
              <a:t>sont</a:t>
            </a:r>
            <a:r>
              <a:rPr lang="en-US" altLang="en-US" dirty="0"/>
              <a:t> des </a:t>
            </a:r>
            <a:r>
              <a:rPr lang="en-US" altLang="en-US" dirty="0" err="1"/>
              <a:t>visiteurs</a:t>
            </a:r>
            <a:r>
              <a:rPr lang="en-US" altLang="en-US" dirty="0"/>
              <a:t> qui </a:t>
            </a:r>
            <a:r>
              <a:rPr lang="en-US" altLang="en-US" dirty="0" err="1"/>
              <a:t>reviennent</a:t>
            </a:r>
            <a:r>
              <a:rPr lang="en-US" altLang="en-US" dirty="0"/>
              <a:t>. </a:t>
            </a:r>
            <a:endParaRPr lang="en-CA" altLang="en-US" dirty="0"/>
          </a:p>
          <a:p>
            <a:r>
              <a:rPr lang="en-US" altLang="en-US" dirty="0"/>
              <a:t> </a:t>
            </a:r>
            <a:endParaRPr lang="en-CA" altLang="en-US" dirty="0"/>
          </a:p>
          <a:p>
            <a:r>
              <a:rPr lang="en-US" altLang="en-US" b="1" dirty="0"/>
              <a:t>La figure 6 </a:t>
            </a:r>
            <a:r>
              <a:rPr lang="en-US" altLang="en-US" dirty="0"/>
              <a:t>montre que des </a:t>
            </a:r>
            <a:r>
              <a:rPr lang="en-US" altLang="en-US" dirty="0" err="1"/>
              <a:t>utilisateurs</a:t>
            </a:r>
            <a:r>
              <a:rPr lang="en-US" altLang="en-US" dirty="0"/>
              <a:t> de 78 pays </a:t>
            </a:r>
            <a:r>
              <a:rPr lang="en-US" altLang="en-US" dirty="0" err="1"/>
              <a:t>différents</a:t>
            </a:r>
            <a:r>
              <a:rPr lang="en-US" altLang="en-US" dirty="0"/>
              <a:t> </a:t>
            </a:r>
            <a:r>
              <a:rPr lang="en-US" altLang="en-US" dirty="0" err="1"/>
              <a:t>ont</a:t>
            </a:r>
            <a:r>
              <a:rPr lang="en-US" altLang="en-US" dirty="0"/>
              <a:t> </a:t>
            </a:r>
            <a:r>
              <a:rPr lang="en-US" altLang="en-US" dirty="0" err="1"/>
              <a:t>visité</a:t>
            </a:r>
            <a:r>
              <a:rPr lang="en-US" altLang="en-US" dirty="0"/>
              <a:t> le site web tout au long de </a:t>
            </a:r>
            <a:r>
              <a:rPr lang="en-US" altLang="en-US" dirty="0" err="1"/>
              <a:t>l'année</a:t>
            </a:r>
            <a:r>
              <a:rPr lang="en-US" altLang="en-US" dirty="0"/>
              <a:t>, la </a:t>
            </a:r>
            <a:r>
              <a:rPr lang="en-US" altLang="en-US" dirty="0" err="1"/>
              <a:t>majorité</a:t>
            </a:r>
            <a:r>
              <a:rPr lang="en-US" altLang="en-US" dirty="0"/>
              <a:t> </a:t>
            </a:r>
            <a:r>
              <a:rPr lang="en-US" altLang="en-US" dirty="0" err="1"/>
              <a:t>d'entre</a:t>
            </a:r>
            <a:r>
              <a:rPr lang="en-US" altLang="en-US" dirty="0"/>
              <a:t> </a:t>
            </a:r>
            <a:r>
              <a:rPr lang="en-US" altLang="en-US" dirty="0" err="1"/>
              <a:t>eux</a:t>
            </a:r>
            <a:r>
              <a:rPr lang="en-US" altLang="en-US" dirty="0"/>
              <a:t> </a:t>
            </a:r>
            <a:r>
              <a:rPr lang="en-US" altLang="en-US" dirty="0" err="1"/>
              <a:t>étant</a:t>
            </a:r>
            <a:r>
              <a:rPr lang="en-US" altLang="en-US" dirty="0"/>
              <a:t> </a:t>
            </a:r>
            <a:r>
              <a:rPr lang="en-US" altLang="en-US" dirty="0" err="1"/>
              <a:t>originaires</a:t>
            </a:r>
            <a:r>
              <a:rPr lang="en-US" altLang="en-US" dirty="0"/>
              <a:t> du Canada et des États-Unis. </a:t>
            </a:r>
          </a:p>
          <a:p>
            <a:endParaRPr lang="en-CA" altLang="en-US" dirty="0"/>
          </a:p>
          <a:p>
            <a:r>
              <a:rPr lang="en-US" altLang="en-US" b="1" dirty="0"/>
              <a:t>La figure 7 </a:t>
            </a:r>
            <a:r>
              <a:rPr lang="en-US" altLang="en-US" dirty="0"/>
              <a:t>montre que le </a:t>
            </a:r>
            <a:r>
              <a:rPr lang="en-US" altLang="en-US" dirty="0" err="1"/>
              <a:t>trafic</a:t>
            </a:r>
            <a:r>
              <a:rPr lang="en-US" altLang="en-US" dirty="0"/>
              <a:t> sur le site web </a:t>
            </a:r>
            <a:r>
              <a:rPr lang="en-US" altLang="en-US" dirty="0" err="1"/>
              <a:t>reste</a:t>
            </a:r>
            <a:r>
              <a:rPr lang="en-US" altLang="en-US" dirty="0"/>
              <a:t> stable, avec de petites pointes </a:t>
            </a:r>
            <a:r>
              <a:rPr lang="en-US" altLang="en-US" dirty="0" err="1"/>
              <a:t>observées</a:t>
            </a:r>
            <a:r>
              <a:rPr lang="en-US" altLang="en-US" dirty="0"/>
              <a:t> </a:t>
            </a:r>
            <a:r>
              <a:rPr lang="en-US" altLang="en-US" dirty="0" err="1"/>
              <a:t>lors</a:t>
            </a:r>
            <a:r>
              <a:rPr lang="en-US" altLang="en-US" dirty="0"/>
              <a:t> de la publication des rapports </a:t>
            </a:r>
            <a:r>
              <a:rPr lang="en-US" altLang="en-US" dirty="0" err="1"/>
              <a:t>hebdomadaires</a:t>
            </a:r>
            <a:r>
              <a:rPr lang="en-US" altLang="en-US" dirty="0"/>
              <a:t>. </a:t>
            </a:r>
          </a:p>
          <a:p>
            <a:r>
              <a:rPr lang="en-US" altLang="en-US" dirty="0"/>
              <a:t> </a:t>
            </a:r>
            <a:endParaRPr lang="en-CA" altLang="en-US" dirty="0"/>
          </a:p>
          <a:p>
            <a:endParaRPr lang="en-CA" altLang="en-US" dirty="0"/>
          </a:p>
        </p:txBody>
      </p:sp>
      <p:sp>
        <p:nvSpPr>
          <p:cNvPr id="4" name="Slide Number Placeholder 3">
            <a:extLst>
              <a:ext uri="{FF2B5EF4-FFF2-40B4-BE49-F238E27FC236}">
                <a16:creationId xmlns:a16="http://schemas.microsoft.com/office/drawing/2014/main" id="{240B2D83-64C6-050C-4846-2EB4B02A653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077824-B5BC-4D6E-B60E-F67D655E72B1}" type="slidenum">
              <a:rPr lang="en-CA" altLang="en-US"/>
              <a:t>13</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A50CAB1-B656-8974-1588-17C4993FC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211C2E5-0074-B2CC-1816-BAACC3F73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Notre </a:t>
            </a:r>
            <a:r>
              <a:rPr lang="en-CA" altLang="en-US" dirty="0" err="1"/>
              <a:t>outil</a:t>
            </a:r>
            <a:r>
              <a:rPr lang="en-CA" altLang="en-US" dirty="0"/>
              <a:t> "One Health Initiatives" a </a:t>
            </a:r>
            <a:r>
              <a:rPr lang="en-CA" altLang="en-US" dirty="0" err="1"/>
              <a:t>été</a:t>
            </a:r>
            <a:r>
              <a:rPr lang="en-CA" altLang="en-US" dirty="0"/>
              <a:t> </a:t>
            </a:r>
            <a:r>
              <a:rPr lang="en-CA" altLang="en-US" dirty="0" err="1"/>
              <a:t>lancé</a:t>
            </a:r>
            <a:r>
              <a:rPr lang="en-CA" altLang="en-US" dirty="0"/>
              <a:t> sur le site web du CMEZ. Soutenu par le SCSSA, il </a:t>
            </a:r>
            <a:r>
              <a:rPr lang="en-CA" altLang="en-US" dirty="0" err="1"/>
              <a:t>permet</a:t>
            </a:r>
            <a:r>
              <a:rPr lang="en-CA" altLang="en-US" dirty="0"/>
              <a:t> de </a:t>
            </a:r>
            <a:r>
              <a:rPr lang="en-CA" altLang="en-US" dirty="0" err="1"/>
              <a:t>rechercher</a:t>
            </a:r>
            <a:r>
              <a:rPr lang="en-CA" altLang="en-US" dirty="0"/>
              <a:t> les initiatives "Une </a:t>
            </a:r>
            <a:r>
              <a:rPr lang="en-CA" altLang="en-US" dirty="0" err="1"/>
              <a:t>seule</a:t>
            </a:r>
            <a:r>
              <a:rPr lang="en-CA" altLang="en-US" dirty="0"/>
              <a:t> </a:t>
            </a:r>
            <a:r>
              <a:rPr lang="en-CA" altLang="en-US" dirty="0" err="1"/>
              <a:t>santé</a:t>
            </a:r>
            <a:r>
              <a:rPr lang="en-CA" altLang="en-US" dirty="0"/>
              <a:t>" que nous </a:t>
            </a:r>
            <a:r>
              <a:rPr lang="en-CA" altLang="en-US" dirty="0" err="1"/>
              <a:t>avons</a:t>
            </a:r>
            <a:r>
              <a:rPr lang="en-CA" altLang="en-US" dirty="0"/>
              <a:t> </a:t>
            </a:r>
            <a:r>
              <a:rPr lang="en-CA" altLang="en-US" dirty="0" err="1"/>
              <a:t>pu</a:t>
            </a:r>
            <a:r>
              <a:rPr lang="en-CA" altLang="en-US" dirty="0"/>
              <a:t> </a:t>
            </a:r>
            <a:r>
              <a:rPr lang="en-CA" altLang="en-US" dirty="0" err="1"/>
              <a:t>trouver</a:t>
            </a:r>
            <a:r>
              <a:rPr lang="en-CA" altLang="en-US" dirty="0"/>
              <a:t> au Canada.  Il y a </a:t>
            </a:r>
            <a:r>
              <a:rPr lang="en-CA" altLang="en-US" dirty="0" err="1"/>
              <a:t>également</a:t>
            </a:r>
            <a:r>
              <a:rPr lang="en-CA" altLang="en-US" dirty="0"/>
              <a:t> un </a:t>
            </a:r>
            <a:r>
              <a:rPr lang="en-CA" altLang="en-US" dirty="0" err="1"/>
              <a:t>formulaire</a:t>
            </a:r>
            <a:r>
              <a:rPr lang="en-CA" altLang="en-US" dirty="0"/>
              <a:t> à </a:t>
            </a:r>
            <a:r>
              <a:rPr lang="en-CA" altLang="en-US" dirty="0" err="1"/>
              <a:t>remplir</a:t>
            </a:r>
            <a:r>
              <a:rPr lang="en-CA" altLang="en-US" dirty="0"/>
              <a:t> pour </a:t>
            </a:r>
            <a:r>
              <a:rPr lang="en-CA" altLang="en-US" dirty="0" err="1"/>
              <a:t>entrer</a:t>
            </a:r>
            <a:r>
              <a:rPr lang="en-CA" altLang="en-US" dirty="0"/>
              <a:t> de </a:t>
            </a:r>
            <a:r>
              <a:rPr lang="en-CA" altLang="en-US" dirty="0" err="1"/>
              <a:t>nouvelles</a:t>
            </a:r>
            <a:r>
              <a:rPr lang="en-CA" altLang="en-US" dirty="0"/>
              <a:t> initiatives </a:t>
            </a:r>
            <a:r>
              <a:rPr lang="en-CA" altLang="en-US" dirty="0" err="1"/>
              <a:t>afin</a:t>
            </a:r>
            <a:r>
              <a:rPr lang="en-CA" altLang="en-US" dirty="0"/>
              <a:t> de continuer à </a:t>
            </a:r>
            <a:r>
              <a:rPr lang="en-CA" altLang="en-US" dirty="0" err="1"/>
              <a:t>élargir</a:t>
            </a:r>
            <a:r>
              <a:rPr lang="en-CA" altLang="en-US" dirty="0"/>
              <a:t> </a:t>
            </a:r>
            <a:r>
              <a:rPr lang="en-CA" altLang="en-US" dirty="0" err="1"/>
              <a:t>notre</a:t>
            </a:r>
            <a:r>
              <a:rPr lang="en-CA" altLang="en-US" dirty="0"/>
              <a:t> </a:t>
            </a:r>
            <a:r>
              <a:rPr lang="en-CA" altLang="en-US" dirty="0" err="1"/>
              <a:t>connaissance</a:t>
            </a:r>
            <a:r>
              <a:rPr lang="en-CA" altLang="en-US" dirty="0"/>
              <a:t> </a:t>
            </a:r>
            <a:r>
              <a:rPr lang="en-CA" altLang="en-US" dirty="0" err="1"/>
              <a:t>d'Une</a:t>
            </a:r>
            <a:r>
              <a:rPr lang="en-CA" altLang="en-US" dirty="0"/>
              <a:t> </a:t>
            </a:r>
            <a:r>
              <a:rPr lang="en-CA" altLang="en-US" dirty="0" err="1"/>
              <a:t>seule</a:t>
            </a:r>
            <a:r>
              <a:rPr lang="en-CA" altLang="en-US" dirty="0"/>
              <a:t> </a:t>
            </a:r>
            <a:r>
              <a:rPr lang="en-CA" altLang="en-US" dirty="0" err="1"/>
              <a:t>santé</a:t>
            </a:r>
            <a:r>
              <a:rPr lang="en-CA" altLang="en-US" dirty="0"/>
              <a:t> au Canada.</a:t>
            </a:r>
          </a:p>
        </p:txBody>
      </p:sp>
      <p:sp>
        <p:nvSpPr>
          <p:cNvPr id="4" name="Slide Number Placeholder 3">
            <a:extLst>
              <a:ext uri="{FF2B5EF4-FFF2-40B4-BE49-F238E27FC236}">
                <a16:creationId xmlns:a16="http://schemas.microsoft.com/office/drawing/2014/main" id="{EB635EC9-C647-5E7B-BEE2-BC3B59EC659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58A6AA-429E-4888-A224-E1B8745A8946}" type="slidenum">
              <a:rPr lang="en-CA" altLang="en-US"/>
              <a:t>14</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FCA85BB-F3E9-D937-B4A9-3393B3D699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B7CD596-EC57-C375-8447-1F5637D8CB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Technologie</a:t>
            </a:r>
            <a:r>
              <a:rPr lang="en-US" altLang="en-US" dirty="0"/>
              <a:t> et filtration KIWI</a:t>
            </a:r>
          </a:p>
          <a:p>
            <a:endParaRPr lang="en-US" altLang="en-US" dirty="0"/>
          </a:p>
          <a:p>
            <a:r>
              <a:rPr lang="en-US" altLang="en-US" dirty="0"/>
              <a:t>Beaucoup </a:t>
            </a:r>
            <a:r>
              <a:rPr lang="en-US" altLang="en-US" dirty="0" err="1"/>
              <a:t>d'entre</a:t>
            </a:r>
            <a:r>
              <a:rPr lang="en-US" altLang="en-US" dirty="0"/>
              <a:t> </a:t>
            </a:r>
            <a:r>
              <a:rPr lang="en-US" altLang="en-US" dirty="0" err="1"/>
              <a:t>vous</a:t>
            </a:r>
            <a:r>
              <a:rPr lang="en-US" altLang="en-US" dirty="0"/>
              <a:t> </a:t>
            </a:r>
            <a:r>
              <a:rPr lang="en-US" altLang="en-US" dirty="0" err="1"/>
              <a:t>ont</a:t>
            </a:r>
            <a:r>
              <a:rPr lang="en-US" altLang="en-US" dirty="0"/>
              <a:t> déjà vu </a:t>
            </a:r>
            <a:r>
              <a:rPr lang="en-US" altLang="en-US" dirty="0" err="1"/>
              <a:t>ce</a:t>
            </a:r>
            <a:r>
              <a:rPr lang="en-US" altLang="en-US" dirty="0"/>
              <a:t> type </a:t>
            </a:r>
            <a:r>
              <a:rPr lang="en-US" altLang="en-US" dirty="0" err="1"/>
              <a:t>d'image</a:t>
            </a:r>
            <a:r>
              <a:rPr lang="en-US" altLang="en-US" dirty="0"/>
              <a:t> sur la gauche - qui </a:t>
            </a:r>
            <a:r>
              <a:rPr lang="en-US" altLang="en-US" dirty="0" err="1"/>
              <a:t>est</a:t>
            </a:r>
            <a:r>
              <a:rPr lang="en-US" altLang="en-US" dirty="0"/>
              <a:t> </a:t>
            </a:r>
            <a:r>
              <a:rPr lang="en-US" altLang="en-US" dirty="0" err="1"/>
              <a:t>une</a:t>
            </a:r>
            <a:r>
              <a:rPr lang="en-US" altLang="en-US" dirty="0"/>
              <a:t> </a:t>
            </a:r>
            <a:r>
              <a:rPr lang="en-US" altLang="en-US" dirty="0" err="1"/>
              <a:t>décomposition</a:t>
            </a:r>
            <a:r>
              <a:rPr lang="en-US" altLang="en-US" dirty="0"/>
              <a:t> du processus de </a:t>
            </a:r>
            <a:r>
              <a:rPr lang="en-US" altLang="en-US" dirty="0" err="1"/>
              <a:t>filtrage</a:t>
            </a:r>
            <a:r>
              <a:rPr lang="en-US" altLang="en-US" dirty="0"/>
              <a:t> - </a:t>
            </a:r>
            <a:r>
              <a:rPr lang="en-US" altLang="en-US" dirty="0" err="1"/>
              <a:t>ainsi</a:t>
            </a:r>
            <a:r>
              <a:rPr lang="en-US" altLang="en-US" dirty="0"/>
              <a:t>, au </a:t>
            </a:r>
            <a:r>
              <a:rPr lang="en-US" altLang="en-US" dirty="0" err="1"/>
              <a:t>cours</a:t>
            </a:r>
            <a:r>
              <a:rPr lang="en-US" altLang="en-US" dirty="0"/>
              <a:t> de </a:t>
            </a:r>
            <a:r>
              <a:rPr lang="en-US" altLang="en-US" dirty="0" err="1"/>
              <a:t>cette</a:t>
            </a:r>
            <a:r>
              <a:rPr lang="en-US" altLang="en-US" dirty="0"/>
              <a:t> </a:t>
            </a:r>
            <a:r>
              <a:rPr lang="en-US" altLang="en-US" dirty="0" err="1"/>
              <a:t>période</a:t>
            </a:r>
            <a:r>
              <a:rPr lang="en-US" altLang="en-US" dirty="0"/>
              <a:t>, la </a:t>
            </a:r>
            <a:r>
              <a:rPr lang="en-US" altLang="en-US" dirty="0" err="1"/>
              <a:t>technologie</a:t>
            </a:r>
            <a:r>
              <a:rPr lang="en-US" altLang="en-US" dirty="0"/>
              <a:t> KIWI a </a:t>
            </a:r>
            <a:r>
              <a:rPr lang="en-US" altLang="en-US" dirty="0" err="1"/>
              <a:t>filtré</a:t>
            </a:r>
            <a:r>
              <a:rPr lang="en-US" altLang="en-US" dirty="0"/>
              <a:t> 47 223 </a:t>
            </a:r>
            <a:r>
              <a:rPr lang="en-US" altLang="en-US" dirty="0" err="1"/>
              <a:t>éléments</a:t>
            </a:r>
            <a:r>
              <a:rPr lang="en-US" altLang="en-US" dirty="0"/>
              <a:t> </a:t>
            </a:r>
            <a:r>
              <a:rPr lang="en-US" altLang="en-US" dirty="0" err="1"/>
              <a:t>d'information</a:t>
            </a:r>
            <a:r>
              <a:rPr lang="en-US" altLang="en-US" dirty="0"/>
              <a:t> </a:t>
            </a:r>
            <a:r>
              <a:rPr lang="en-US" altLang="en-US" dirty="0" err="1"/>
              <a:t>individuels</a:t>
            </a:r>
            <a:r>
              <a:rPr lang="en-US" altLang="en-US" dirty="0"/>
              <a:t> </a:t>
            </a:r>
            <a:r>
              <a:rPr lang="en-US" altLang="en-US" dirty="0" err="1"/>
              <a:t>provenant</a:t>
            </a:r>
            <a:r>
              <a:rPr lang="en-US" altLang="en-US" dirty="0"/>
              <a:t> de 15 sources </a:t>
            </a:r>
            <a:r>
              <a:rPr lang="en-US" altLang="en-US" dirty="0" err="1"/>
              <a:t>d'information</a:t>
            </a:r>
            <a:r>
              <a:rPr lang="en-US" altLang="en-US" dirty="0"/>
              <a:t> </a:t>
            </a:r>
            <a:r>
              <a:rPr lang="en-US" altLang="en-US" dirty="0" err="1"/>
              <a:t>automatiques</a:t>
            </a:r>
            <a:r>
              <a:rPr lang="en-US" altLang="en-US" dirty="0"/>
              <a:t> </a:t>
            </a:r>
            <a:r>
              <a:rPr lang="en-US" altLang="en-US" dirty="0" err="1"/>
              <a:t>auxquelles</a:t>
            </a:r>
            <a:r>
              <a:rPr lang="en-US" altLang="en-US" dirty="0"/>
              <a:t> la CMEZ </a:t>
            </a:r>
            <a:r>
              <a:rPr lang="en-US" altLang="en-US" dirty="0" err="1"/>
              <a:t>est</a:t>
            </a:r>
            <a:r>
              <a:rPr lang="en-US" altLang="en-US" dirty="0"/>
              <a:t> </a:t>
            </a:r>
            <a:r>
              <a:rPr lang="en-US" altLang="en-US" dirty="0" err="1"/>
              <a:t>abonnée</a:t>
            </a:r>
            <a:r>
              <a:rPr lang="en-US" altLang="en-US" dirty="0"/>
              <a:t>. Elle a </a:t>
            </a:r>
            <a:r>
              <a:rPr lang="en-US" altLang="en-US" dirty="0" err="1"/>
              <a:t>fourni</a:t>
            </a:r>
            <a:r>
              <a:rPr lang="en-US" altLang="en-US" dirty="0"/>
              <a:t> un total de 6 634 </a:t>
            </a:r>
            <a:r>
              <a:rPr lang="en-US" altLang="en-US" dirty="0" err="1"/>
              <a:t>signaux</a:t>
            </a:r>
            <a:r>
              <a:rPr lang="en-US" altLang="en-US" dirty="0"/>
              <a:t> de </a:t>
            </a:r>
            <a:r>
              <a:rPr lang="en-US" altLang="en-US" dirty="0" err="1"/>
              <a:t>renseignements</a:t>
            </a:r>
            <a:r>
              <a:rPr lang="en-US" altLang="en-US" dirty="0"/>
              <a:t> </a:t>
            </a:r>
            <a:r>
              <a:rPr lang="en-US" altLang="en-US" dirty="0" err="1"/>
              <a:t>anticipés</a:t>
            </a:r>
            <a:r>
              <a:rPr lang="en-US" altLang="en-US" dirty="0"/>
              <a:t> à la </a:t>
            </a:r>
            <a:r>
              <a:rPr lang="en-US" altLang="en-US" dirty="0" err="1"/>
              <a:t>communauté</a:t>
            </a:r>
            <a:r>
              <a:rPr lang="en-US" altLang="en-US" dirty="0"/>
              <a:t>, qui </a:t>
            </a:r>
            <a:r>
              <a:rPr lang="en-US" altLang="en-US" dirty="0" err="1"/>
              <a:t>en</a:t>
            </a:r>
            <a:r>
              <a:rPr lang="en-US" altLang="en-US" dirty="0"/>
              <a:t> a </a:t>
            </a:r>
            <a:r>
              <a:rPr lang="en-US" altLang="en-US" dirty="0" err="1"/>
              <a:t>sélectionné</a:t>
            </a:r>
            <a:r>
              <a:rPr lang="en-US" altLang="en-US" dirty="0"/>
              <a:t> 311 </a:t>
            </a:r>
            <a:r>
              <a:rPr lang="en-US" altLang="en-US" dirty="0" err="1"/>
              <a:t>comme</a:t>
            </a:r>
            <a:r>
              <a:rPr lang="en-US" altLang="en-US" dirty="0"/>
              <a:t> </a:t>
            </a:r>
            <a:r>
              <a:rPr lang="en-US" altLang="en-US" dirty="0" err="1"/>
              <a:t>signaux</a:t>
            </a:r>
            <a:r>
              <a:rPr lang="en-US" altLang="en-US" dirty="0"/>
              <a:t> </a:t>
            </a:r>
            <a:r>
              <a:rPr lang="en-US" altLang="en-US" dirty="0" err="1"/>
              <a:t>d'alerte</a:t>
            </a:r>
            <a:r>
              <a:rPr lang="en-US" altLang="en-US" dirty="0"/>
              <a:t> </a:t>
            </a:r>
            <a:r>
              <a:rPr lang="en-US" altLang="en-US" dirty="0" err="1"/>
              <a:t>précoce</a:t>
            </a:r>
            <a:r>
              <a:rPr lang="en-US" altLang="en-US" dirty="0"/>
              <a:t> </a:t>
            </a:r>
            <a:r>
              <a:rPr lang="en-US" altLang="en-US" dirty="0" err="1"/>
              <a:t>pertinents</a:t>
            </a:r>
            <a:r>
              <a:rPr lang="en-US" altLang="en-US" dirty="0"/>
              <a:t>.</a:t>
            </a:r>
          </a:p>
          <a:p>
            <a:endParaRPr lang="en-US" altLang="en-US" dirty="0"/>
          </a:p>
          <a:p>
            <a:endParaRPr lang="en-US" altLang="en-US" dirty="0"/>
          </a:p>
          <a:p>
            <a:r>
              <a:rPr lang="en-US" altLang="en-US" b="1" dirty="0"/>
              <a:t>La figure 11 ci-</a:t>
            </a:r>
            <a:r>
              <a:rPr lang="en-US" altLang="en-US" b="1" dirty="0" err="1"/>
              <a:t>contre</a:t>
            </a:r>
            <a:r>
              <a:rPr lang="en-US" altLang="en-US" b="1" dirty="0"/>
              <a:t> </a:t>
            </a:r>
            <a:r>
              <a:rPr lang="en-US" altLang="en-US" dirty="0" err="1"/>
              <a:t>indique</a:t>
            </a:r>
            <a:r>
              <a:rPr lang="en-US" altLang="en-US" dirty="0"/>
              <a:t> le </a:t>
            </a:r>
            <a:r>
              <a:rPr lang="en-US" altLang="en-US" dirty="0" err="1"/>
              <a:t>pourcentage</a:t>
            </a:r>
            <a:r>
              <a:rPr lang="en-US" altLang="en-US" dirty="0"/>
              <a:t> de </a:t>
            </a:r>
            <a:r>
              <a:rPr lang="en-US" altLang="en-US" dirty="0" err="1"/>
              <a:t>signaux</a:t>
            </a:r>
            <a:r>
              <a:rPr lang="en-US" altLang="en-US" dirty="0"/>
              <a:t> </a:t>
            </a:r>
            <a:r>
              <a:rPr lang="en-US" altLang="en-US" dirty="0" err="1"/>
              <a:t>provenant</a:t>
            </a:r>
            <a:r>
              <a:rPr lang="en-US" altLang="en-US" dirty="0"/>
              <a:t> de </a:t>
            </a:r>
            <a:r>
              <a:rPr lang="en-US" altLang="en-US" dirty="0" err="1"/>
              <a:t>nos</a:t>
            </a:r>
            <a:r>
              <a:rPr lang="en-US" altLang="en-US" dirty="0"/>
              <a:t> sources </a:t>
            </a:r>
            <a:r>
              <a:rPr lang="en-US" altLang="en-US" dirty="0" err="1"/>
              <a:t>d'information</a:t>
            </a:r>
            <a:r>
              <a:rPr lang="en-US" altLang="en-US" dirty="0"/>
              <a:t>. Les sources qui </a:t>
            </a:r>
            <a:r>
              <a:rPr lang="en-US" altLang="en-US" dirty="0" err="1"/>
              <a:t>n'ont</a:t>
            </a:r>
            <a:r>
              <a:rPr lang="en-US" altLang="en-US" dirty="0"/>
              <a:t> pas </a:t>
            </a:r>
            <a:r>
              <a:rPr lang="en-US" altLang="en-US" dirty="0" err="1"/>
              <a:t>fourni</a:t>
            </a:r>
            <a:r>
              <a:rPr lang="en-US" altLang="en-US" dirty="0"/>
              <a:t> de </a:t>
            </a:r>
            <a:r>
              <a:rPr lang="en-US" altLang="en-US" dirty="0" err="1"/>
              <a:t>signaux</a:t>
            </a:r>
            <a:r>
              <a:rPr lang="en-US" altLang="en-US" dirty="0"/>
              <a:t> </a:t>
            </a:r>
            <a:r>
              <a:rPr lang="en-US" altLang="en-US" dirty="0" err="1"/>
              <a:t>pertinents</a:t>
            </a:r>
            <a:r>
              <a:rPr lang="en-US" altLang="en-US" dirty="0"/>
              <a:t> ne </a:t>
            </a:r>
            <a:r>
              <a:rPr lang="en-US" altLang="en-US" dirty="0" err="1"/>
              <a:t>sont</a:t>
            </a:r>
            <a:r>
              <a:rPr lang="en-US" altLang="en-US" dirty="0"/>
              <a:t> pas </a:t>
            </a:r>
            <a:r>
              <a:rPr lang="en-US" altLang="en-US" dirty="0" err="1"/>
              <a:t>répertoriées</a:t>
            </a:r>
            <a:r>
              <a:rPr lang="en-US" altLang="en-US" dirty="0"/>
              <a:t> dans </a:t>
            </a:r>
            <a:r>
              <a:rPr lang="en-US" altLang="en-US" dirty="0" err="1"/>
              <a:t>cette</a:t>
            </a:r>
            <a:r>
              <a:rPr lang="en-US" altLang="en-US" dirty="0"/>
              <a:t> figure. </a:t>
            </a:r>
            <a:r>
              <a:rPr lang="en-US" altLang="en-US" dirty="0" err="1"/>
              <a:t>Cette</a:t>
            </a:r>
            <a:r>
              <a:rPr lang="en-US" altLang="en-US" dirty="0"/>
              <a:t> </a:t>
            </a:r>
            <a:r>
              <a:rPr lang="en-US" altLang="en-US" dirty="0" err="1"/>
              <a:t>année</a:t>
            </a:r>
            <a:r>
              <a:rPr lang="en-US" altLang="en-US" dirty="0"/>
              <a:t>, </a:t>
            </a:r>
            <a:r>
              <a:rPr lang="en-US" altLang="en-US" dirty="0" err="1"/>
              <a:t>ce</a:t>
            </a:r>
            <a:r>
              <a:rPr lang="en-US" altLang="en-US" dirty="0"/>
              <a:t> </a:t>
            </a:r>
            <a:r>
              <a:rPr lang="en-US" altLang="en-US" dirty="0" err="1"/>
              <a:t>sont</a:t>
            </a:r>
            <a:r>
              <a:rPr lang="en-US" altLang="en-US" dirty="0"/>
              <a:t> les CRE qui </a:t>
            </a:r>
            <a:r>
              <a:rPr lang="en-US" altLang="en-US" dirty="0" err="1"/>
              <a:t>ont</a:t>
            </a:r>
            <a:r>
              <a:rPr lang="en-US" altLang="en-US" dirty="0"/>
              <a:t> </a:t>
            </a:r>
            <a:r>
              <a:rPr lang="en-US" altLang="en-US" dirty="0" err="1"/>
              <a:t>fourni</a:t>
            </a:r>
            <a:r>
              <a:rPr lang="en-US" altLang="en-US" dirty="0"/>
              <a:t> le plus grand </a:t>
            </a:r>
            <a:r>
              <a:rPr lang="en-US" altLang="en-US" dirty="0" err="1"/>
              <a:t>nombre</a:t>
            </a:r>
            <a:r>
              <a:rPr lang="en-US" altLang="en-US" dirty="0"/>
              <a:t> de </a:t>
            </a:r>
            <a:r>
              <a:rPr lang="en-US" altLang="en-US" dirty="0" err="1"/>
              <a:t>signaux</a:t>
            </a:r>
            <a:r>
              <a:rPr lang="en-US" altLang="en-US" dirty="0"/>
              <a:t> </a:t>
            </a:r>
            <a:r>
              <a:rPr lang="en-US" altLang="en-US" dirty="0" err="1"/>
              <a:t>pertinents</a:t>
            </a:r>
            <a:r>
              <a:rPr lang="en-US" altLang="en-US" dirty="0"/>
              <a:t>, </a:t>
            </a:r>
            <a:r>
              <a:rPr lang="en-US" altLang="en-US" dirty="0" err="1"/>
              <a:t>suivis</a:t>
            </a:r>
            <a:r>
              <a:rPr lang="en-US" altLang="en-US" dirty="0"/>
              <a:t> des sources </a:t>
            </a:r>
            <a:r>
              <a:rPr lang="en-US" altLang="en-US" dirty="0" err="1"/>
              <a:t>suivantes</a:t>
            </a:r>
            <a:r>
              <a:rPr lang="en-US" altLang="en-US" dirty="0"/>
              <a:t> : Avian Flu Diary, Outbreak News Today, Poultry Med, The Poultry Site : Avian Flu Diary, Outbreak News Today, Poultry Med, The Poultry Site et EMPRES-</a:t>
            </a:r>
            <a:r>
              <a:rPr lang="en-US" altLang="en-US" dirty="0" err="1"/>
              <a:t>i</a:t>
            </a:r>
            <a:r>
              <a:rPr lang="en-US" altLang="en-US" dirty="0"/>
              <a:t>. </a:t>
            </a:r>
            <a:r>
              <a:rPr lang="en-US" altLang="en-US" dirty="0" err="1"/>
              <a:t>Chacune</a:t>
            </a:r>
            <a:r>
              <a:rPr lang="en-US" altLang="en-US" dirty="0"/>
              <a:t> des </a:t>
            </a:r>
            <a:r>
              <a:rPr lang="en-US" altLang="en-US" dirty="0" err="1"/>
              <a:t>autres</a:t>
            </a:r>
            <a:r>
              <a:rPr lang="en-US" altLang="en-US" dirty="0"/>
              <a:t> sources </a:t>
            </a:r>
            <a:r>
              <a:rPr lang="en-US" altLang="en-US" dirty="0" err="1"/>
              <a:t>identifiées</a:t>
            </a:r>
            <a:r>
              <a:rPr lang="en-US" altLang="en-US" dirty="0"/>
              <a:t> </a:t>
            </a:r>
            <a:r>
              <a:rPr lang="en-US" altLang="en-US" dirty="0" err="1"/>
              <a:t>avait</a:t>
            </a:r>
            <a:r>
              <a:rPr lang="en-US" altLang="en-US" dirty="0"/>
              <a:t> </a:t>
            </a:r>
            <a:r>
              <a:rPr lang="en-US" altLang="en-US" dirty="0" err="1"/>
              <a:t>moins</a:t>
            </a:r>
            <a:r>
              <a:rPr lang="en-US" altLang="en-US" dirty="0"/>
              <a:t> de 10 </a:t>
            </a:r>
            <a:r>
              <a:rPr lang="en-US" altLang="en-US" dirty="0" err="1"/>
              <a:t>signaux</a:t>
            </a:r>
            <a:r>
              <a:rPr lang="en-US" altLang="en-US" dirty="0"/>
              <a:t> </a:t>
            </a:r>
            <a:r>
              <a:rPr lang="en-US" altLang="en-US" dirty="0" err="1"/>
              <a:t>pertinents</a:t>
            </a:r>
            <a:r>
              <a:rPr lang="en-US" altLang="en-US" dirty="0"/>
              <a:t>. </a:t>
            </a:r>
          </a:p>
          <a:p>
            <a:endParaRPr lang="en-US" altLang="en-US" dirty="0"/>
          </a:p>
          <a:p>
            <a:r>
              <a:rPr lang="en-US" altLang="en-US" dirty="0"/>
              <a:t>En raison de la suppression du flux RSS de </a:t>
            </a:r>
            <a:r>
              <a:rPr lang="en-US" altLang="en-US" dirty="0" err="1"/>
              <a:t>ProMed</a:t>
            </a:r>
            <a:r>
              <a:rPr lang="en-US" altLang="en-US" dirty="0"/>
              <a:t>, il </a:t>
            </a:r>
            <a:r>
              <a:rPr lang="en-US" altLang="en-US" dirty="0" err="1"/>
              <a:t>est</a:t>
            </a:r>
            <a:r>
              <a:rPr lang="en-US" altLang="en-US" dirty="0"/>
              <a:t> </a:t>
            </a:r>
            <a:r>
              <a:rPr lang="en-US" altLang="en-US" dirty="0" err="1"/>
              <a:t>désormais</a:t>
            </a:r>
            <a:r>
              <a:rPr lang="en-US" altLang="en-US" dirty="0"/>
              <a:t> </a:t>
            </a:r>
            <a:r>
              <a:rPr lang="en-US" altLang="en-US" dirty="0" err="1"/>
              <a:t>nécessaire</a:t>
            </a:r>
            <a:r>
              <a:rPr lang="en-US" altLang="en-US" dirty="0"/>
              <a:t> de </a:t>
            </a:r>
            <a:r>
              <a:rPr lang="en-US" altLang="en-US" dirty="0" err="1"/>
              <a:t>procéder</a:t>
            </a:r>
            <a:r>
              <a:rPr lang="en-US" altLang="en-US" dirty="0"/>
              <a:t> à </a:t>
            </a:r>
            <a:r>
              <a:rPr lang="en-US" altLang="en-US" dirty="0" err="1"/>
              <a:t>une</a:t>
            </a:r>
            <a:r>
              <a:rPr lang="en-US" altLang="en-US" dirty="0"/>
              <a:t> </a:t>
            </a:r>
            <a:r>
              <a:rPr lang="en-US" altLang="en-US" dirty="0" err="1"/>
              <a:t>saisie</a:t>
            </a:r>
            <a:r>
              <a:rPr lang="en-US" altLang="en-US" dirty="0"/>
              <a:t> plus </a:t>
            </a:r>
            <a:r>
              <a:rPr lang="en-US" altLang="en-US" dirty="0" err="1"/>
              <a:t>manuelle</a:t>
            </a:r>
            <a:r>
              <a:rPr lang="en-US" altLang="en-US" dirty="0"/>
              <a:t> des </a:t>
            </a:r>
            <a:r>
              <a:rPr lang="en-US" altLang="en-US" dirty="0" err="1"/>
              <a:t>signaux</a:t>
            </a:r>
            <a:r>
              <a:rPr lang="en-US" altLang="en-US" dirty="0"/>
              <a:t>. </a:t>
            </a:r>
            <a:r>
              <a:rPr lang="en-US" altLang="en-US" dirty="0" err="1"/>
              <a:t>C'est</a:t>
            </a:r>
            <a:r>
              <a:rPr lang="en-US" altLang="en-US" dirty="0"/>
              <a:t> </a:t>
            </a:r>
            <a:r>
              <a:rPr lang="en-US" altLang="en-US" dirty="0" err="1"/>
              <a:t>pourquoi</a:t>
            </a:r>
            <a:r>
              <a:rPr lang="en-US" altLang="en-US" dirty="0"/>
              <a:t> les CRE </a:t>
            </a:r>
            <a:r>
              <a:rPr lang="en-US" altLang="en-US" dirty="0" err="1"/>
              <a:t>représentent</a:t>
            </a:r>
            <a:r>
              <a:rPr lang="en-US" altLang="en-US" dirty="0"/>
              <a:t> </a:t>
            </a:r>
            <a:r>
              <a:rPr lang="en-US" altLang="en-US" dirty="0" err="1"/>
              <a:t>désormais</a:t>
            </a:r>
            <a:r>
              <a:rPr lang="en-US" altLang="en-US" dirty="0"/>
              <a:t> plus de 50 % des </a:t>
            </a:r>
            <a:r>
              <a:rPr lang="en-US" altLang="en-US" dirty="0" err="1"/>
              <a:t>signaux</a:t>
            </a:r>
            <a:r>
              <a:rPr lang="en-US" altLang="en-US" dirty="0"/>
              <a:t> </a:t>
            </a:r>
            <a:r>
              <a:rPr lang="en-US" altLang="en-US" dirty="0" err="1"/>
              <a:t>pertinents</a:t>
            </a:r>
            <a:r>
              <a:rPr lang="en-US" altLang="en-US" dirty="0"/>
              <a:t>. Le </a:t>
            </a:r>
            <a:r>
              <a:rPr lang="en-US" altLang="en-US" dirty="0" err="1"/>
              <a:t>nombre</a:t>
            </a:r>
            <a:r>
              <a:rPr lang="en-US" altLang="en-US" dirty="0"/>
              <a:t> de CRE </a:t>
            </a:r>
            <a:r>
              <a:rPr lang="en-US" altLang="en-US" dirty="0" err="1"/>
              <a:t>soumis</a:t>
            </a:r>
            <a:r>
              <a:rPr lang="en-US" altLang="en-US" dirty="0"/>
              <a:t> a plus que </a:t>
            </a:r>
            <a:r>
              <a:rPr lang="en-US" altLang="en-US" dirty="0" err="1"/>
              <a:t>doublé</a:t>
            </a:r>
            <a:r>
              <a:rPr lang="en-US" altLang="en-US" dirty="0"/>
              <a:t>, avec </a:t>
            </a:r>
            <a:r>
              <a:rPr lang="en-US" altLang="en-US" dirty="0" err="1"/>
              <a:t>une</a:t>
            </a:r>
            <a:r>
              <a:rPr lang="en-US" altLang="en-US" dirty="0"/>
              <a:t> </a:t>
            </a:r>
            <a:r>
              <a:rPr lang="en-US" altLang="en-US" dirty="0" err="1"/>
              <a:t>moyenne</a:t>
            </a:r>
            <a:r>
              <a:rPr lang="en-US" altLang="en-US" dirty="0"/>
              <a:t> </a:t>
            </a:r>
            <a:r>
              <a:rPr lang="en-US" altLang="en-US" dirty="0" err="1"/>
              <a:t>d'environ</a:t>
            </a:r>
            <a:r>
              <a:rPr lang="en-US" altLang="en-US" dirty="0"/>
              <a:t> 250 </a:t>
            </a:r>
            <a:r>
              <a:rPr lang="en-US" altLang="en-US" dirty="0" err="1"/>
              <a:t>signaux</a:t>
            </a:r>
            <a:r>
              <a:rPr lang="en-US" altLang="en-US" dirty="0"/>
              <a:t> par </a:t>
            </a:r>
            <a:r>
              <a:rPr lang="en-US" altLang="en-US" dirty="0" err="1"/>
              <a:t>mois</a:t>
            </a:r>
            <a:r>
              <a:rPr lang="en-US" altLang="en-US" dirty="0"/>
              <a:t>.</a:t>
            </a:r>
            <a:endParaRPr lang="en-CA" altLang="en-US" dirty="0"/>
          </a:p>
          <a:p>
            <a:endParaRPr lang="en-CA" altLang="en-US" dirty="0"/>
          </a:p>
          <a:p>
            <a:endParaRPr lang="en-CA" altLang="en-US" dirty="0"/>
          </a:p>
        </p:txBody>
      </p:sp>
      <p:sp>
        <p:nvSpPr>
          <p:cNvPr id="4" name="Slide Number Placeholder 3">
            <a:extLst>
              <a:ext uri="{FF2B5EF4-FFF2-40B4-BE49-F238E27FC236}">
                <a16:creationId xmlns:a16="http://schemas.microsoft.com/office/drawing/2014/main" id="{300519BC-3D2E-881A-D34A-834CE43FC9B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837671D-D659-4CC8-A3D1-A43DF5976701}" type="slidenum">
              <a:rPr lang="en-CA" altLang="en-US"/>
              <a:t>15</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0732905-B5D3-BFCC-DB75-2494F18BD4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D158CCA-7E5B-28EB-9E0E-0DF5DD562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La figure 12 montre le pourcentage de faux signaux positifs et négatifs dans le système. Les faux positifs sont des signaux automatiques qui obtiennent une note moyenne de 1 (non pertinent), tandis que les faux négatifs sont des PII qui n'ont pas été identifiés par l'algorithme, mais par les analystes, et qui obtiennent une note moyenne supérieure à 1. D'avril 2022 à mars 2023, 5,6 % des signaux reçus pour évaluation par la communauté ont été classés comme faux positifs, tandis que 26,2 % ont été classés comme faux négatifs. Le pourcentage de faux négatifs est resté stable au cours des dernières années. Toutefois, cette année, le pourcentage de faux positifs a considérablement diminué en raison de la suppression/perte de plusieurs sources d'information qui doivent désormais être filtrées et saisies manuellement. </a:t>
            </a:r>
          </a:p>
          <a:p>
            <a:endParaRPr lang="en-US" altLang="en-US"/>
          </a:p>
          <a:p>
            <a:r>
              <a:rPr lang="en-US" altLang="en-US"/>
              <a:t>La figure 13 montre la répartition de l'évaluation des signaux, la majorité d'entre eux étant jugés assez pertinents (77 %), 12 % étant jugés pertinents, 11 % étant jugés non pertinents. </a:t>
            </a:r>
            <a:endParaRPr lang="en-CA" altLang="en-US"/>
          </a:p>
        </p:txBody>
      </p:sp>
      <p:sp>
        <p:nvSpPr>
          <p:cNvPr id="4" name="Slide Number Placeholder 3">
            <a:extLst>
              <a:ext uri="{FF2B5EF4-FFF2-40B4-BE49-F238E27FC236}">
                <a16:creationId xmlns:a16="http://schemas.microsoft.com/office/drawing/2014/main" id="{9CFE3BDA-C9B7-065B-A41E-C6AC35776A8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716B06-0565-4D66-BE43-57BE75DAA203}" type="slidenum">
              <a:rPr lang="en-CA" altLang="en-US"/>
              <a:t>16</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5D96C1D-A47B-4412-93B2-3C07F8B81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80C252F-6C3D-1751-070D-152A5AD45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b="1"/>
              <a:t>Figure 14 : </a:t>
            </a:r>
            <a:r>
              <a:rPr lang="en-US" altLang="en-US"/>
              <a:t>présente la densité des signaux KIWI à travers le monde</a:t>
            </a:r>
          </a:p>
          <a:p>
            <a:r>
              <a:rPr lang="en-US" altLang="en-US"/>
              <a:t> </a:t>
            </a:r>
            <a:endParaRPr lang="en-CA" altLang="en-US"/>
          </a:p>
          <a:p>
            <a:r>
              <a:rPr lang="en-US" altLang="en-US"/>
              <a:t>Tout au long de l'année fiscale, le KIWI a reçu des AIS de 168 pays différents. La fréquence la plus élevée de signaux (classés &gt;1) a été observée aux États-Unis (1327), suivis par le Canada (381), la Chine (176), le Royaume-Uni (149), l'Inde (138), les Philippines (109) et l'Allemagne (101). </a:t>
            </a:r>
          </a:p>
          <a:p>
            <a:endParaRPr lang="en-US" altLang="en-US"/>
          </a:p>
          <a:p>
            <a:r>
              <a:rPr lang="en-US" altLang="en-US"/>
              <a:t>Le nombre de signaux en provenance du Canada a presque doublé cette année en raison de l'apparition de foyers d'IAHP chez les volailles domestiques et les oiseaux sauvages dans tout le pays. </a:t>
            </a:r>
          </a:p>
          <a:p>
            <a:endParaRPr lang="en-US" altLang="en-US"/>
          </a:p>
          <a:p>
            <a:r>
              <a:rPr lang="en-US" altLang="en-US"/>
              <a:t>Là encore, la forte prévalence des signaux américains est principalement due aux sources d'information que nous utilisons, car la majorité d'entre elles sont basées aux États-Unis et signalent plus fréquemment les événements qui s'y déroulent. </a:t>
            </a:r>
            <a:endParaRPr lang="en-CA" altLang="en-US"/>
          </a:p>
        </p:txBody>
      </p:sp>
      <p:sp>
        <p:nvSpPr>
          <p:cNvPr id="4" name="Slide Number Placeholder 3">
            <a:extLst>
              <a:ext uri="{FF2B5EF4-FFF2-40B4-BE49-F238E27FC236}">
                <a16:creationId xmlns:a16="http://schemas.microsoft.com/office/drawing/2014/main" id="{FBFC1111-0670-C954-D285-BA8732F9A19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C52145-F6BF-4B8E-B43F-C9025DC7E266}" type="slidenum">
              <a:rPr lang="en-CA" altLang="en-US"/>
              <a:t>17</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3AEF636-D75F-5471-B064-17200A2AA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51791EA-B879-C4DA-40A3-CADD4F625F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err="1"/>
              <a:t>Pathologie</a:t>
            </a:r>
            <a:r>
              <a:rPr lang="en-US" altLang="en-US" sz="1000" dirty="0"/>
              <a:t> la plus </a:t>
            </a:r>
            <a:r>
              <a:rPr lang="en-US" altLang="en-US" sz="1000" dirty="0" err="1"/>
              <a:t>fréquente</a:t>
            </a:r>
            <a:r>
              <a:rPr lang="en-US" altLang="en-US" sz="1000" dirty="0"/>
              <a:t> - Le tableau de droite </a:t>
            </a:r>
            <a:r>
              <a:rPr lang="en-US" altLang="en-US" sz="1000" dirty="0" err="1"/>
              <a:t>présente</a:t>
            </a:r>
            <a:r>
              <a:rPr lang="en-US" altLang="en-US" sz="1000" dirty="0"/>
              <a:t> les </a:t>
            </a:r>
            <a:r>
              <a:rPr lang="en-US" altLang="en-US" sz="1000" dirty="0" err="1"/>
              <a:t>comptes</a:t>
            </a:r>
            <a:r>
              <a:rPr lang="en-US" altLang="en-US" sz="1000" dirty="0"/>
              <a:t> de </a:t>
            </a:r>
            <a:r>
              <a:rPr lang="en-US" altLang="en-US" sz="1000" dirty="0" err="1"/>
              <a:t>fréquence</a:t>
            </a:r>
            <a:r>
              <a:rPr lang="en-US" altLang="en-US" sz="1000" dirty="0"/>
              <a:t> AIS des dix pathologies KIWI les plus </a:t>
            </a:r>
            <a:r>
              <a:rPr lang="en-US" altLang="en-US" sz="1000" dirty="0" err="1"/>
              <a:t>fréquentes</a:t>
            </a:r>
            <a:r>
              <a:rPr lang="en-US" altLang="en-US" sz="1000" dirty="0"/>
              <a:t> de </a:t>
            </a:r>
            <a:r>
              <a:rPr lang="en-US" altLang="en-US" sz="1000" dirty="0" err="1"/>
              <a:t>l'année</a:t>
            </a:r>
            <a:r>
              <a:rPr lang="en-US" altLang="en-US" sz="1000" dirty="0"/>
              <a:t>. Nous </a:t>
            </a:r>
            <a:r>
              <a:rPr lang="en-US" altLang="en-US" sz="1000" dirty="0" err="1"/>
              <a:t>avons</a:t>
            </a:r>
            <a:r>
              <a:rPr lang="en-US" altLang="en-US" sz="1000" dirty="0"/>
              <a:t> </a:t>
            </a:r>
            <a:r>
              <a:rPr lang="en-US" altLang="en-US" sz="1000" dirty="0" err="1"/>
              <a:t>donc</a:t>
            </a:r>
            <a:r>
              <a:rPr lang="en-US" altLang="en-US" sz="1000" dirty="0"/>
              <a:t> </a:t>
            </a:r>
            <a:r>
              <a:rPr lang="en-US" altLang="en-US" sz="1000" dirty="0" err="1"/>
              <a:t>en</a:t>
            </a:r>
            <a:r>
              <a:rPr lang="en-US" altLang="en-US" sz="1000" dirty="0"/>
              <a:t> premier lieu </a:t>
            </a:r>
            <a:r>
              <a:rPr lang="en-US" altLang="en-US" sz="1000" dirty="0" err="1"/>
              <a:t>l'IAHP</a:t>
            </a:r>
            <a:r>
              <a:rPr lang="en-US" altLang="en-US" sz="1000" dirty="0"/>
              <a:t> avec 1391 </a:t>
            </a:r>
            <a:r>
              <a:rPr lang="en-US" altLang="en-US" sz="1000" dirty="0" err="1"/>
              <a:t>signaux</a:t>
            </a:r>
            <a:r>
              <a:rPr lang="en-US" altLang="en-US" sz="1000" dirty="0"/>
              <a:t>, </a:t>
            </a:r>
            <a:r>
              <a:rPr lang="en-US" altLang="en-US" sz="1000" dirty="0" err="1"/>
              <a:t>suivie</a:t>
            </a:r>
            <a:r>
              <a:rPr lang="en-US" altLang="en-US" sz="1000" dirty="0"/>
              <a:t> du </a:t>
            </a:r>
            <a:r>
              <a:rPr lang="en-US" altLang="en-US" sz="1000" dirty="0" err="1"/>
              <a:t>Mpox</a:t>
            </a:r>
            <a:r>
              <a:rPr lang="en-US" altLang="en-US" sz="1000" dirty="0"/>
              <a:t> avec 661, </a:t>
            </a:r>
            <a:r>
              <a:rPr lang="en-US" altLang="en-US" sz="1000" dirty="0" err="1"/>
              <a:t>puis</a:t>
            </a:r>
            <a:r>
              <a:rPr lang="en-US" altLang="en-US" sz="1000" dirty="0"/>
              <a:t> de la PPA, de la grippe, de la dengue, du coronavirus, de la </a:t>
            </a:r>
            <a:r>
              <a:rPr lang="en-US" altLang="en-US" sz="1000" dirty="0" err="1"/>
              <a:t>fièvre</a:t>
            </a:r>
            <a:r>
              <a:rPr lang="en-US" altLang="en-US" sz="1000" dirty="0"/>
              <a:t> </a:t>
            </a:r>
            <a:r>
              <a:rPr lang="en-US" altLang="en-US" sz="1000" dirty="0" err="1"/>
              <a:t>aphteuse</a:t>
            </a:r>
            <a:r>
              <a:rPr lang="en-US" altLang="en-US" sz="1000" dirty="0"/>
              <a:t>, du virus du Nil occidental, de la rage et de la </a:t>
            </a:r>
            <a:r>
              <a:rPr lang="en-US" altLang="en-US" sz="1000" dirty="0" err="1"/>
              <a:t>maladie</a:t>
            </a:r>
            <a:r>
              <a:rPr lang="en-US" altLang="en-US" sz="1000" dirty="0"/>
              <a:t> du </a:t>
            </a:r>
            <a:r>
              <a:rPr lang="en-US" altLang="en-US" sz="1000" dirty="0" err="1"/>
              <a:t>charbon</a:t>
            </a:r>
            <a:r>
              <a:rPr lang="en-US" altLang="en-US" sz="1000" dirty="0"/>
              <a:t> (anthrax),</a:t>
            </a:r>
          </a:p>
          <a:p>
            <a:endParaRPr lang="en-US" altLang="en-US" sz="1000" dirty="0"/>
          </a:p>
          <a:p>
            <a:r>
              <a:rPr lang="en-US" altLang="en-US" sz="1000" dirty="0"/>
              <a:t>Je </a:t>
            </a:r>
            <a:r>
              <a:rPr lang="en-US" altLang="en-US" sz="1000" dirty="0" err="1"/>
              <a:t>tiens</a:t>
            </a:r>
            <a:r>
              <a:rPr lang="en-US" altLang="en-US" sz="1000" dirty="0"/>
              <a:t> à </a:t>
            </a:r>
            <a:r>
              <a:rPr lang="en-US" altLang="en-US" sz="1000" dirty="0" err="1"/>
              <a:t>préciser</a:t>
            </a:r>
            <a:r>
              <a:rPr lang="en-US" altLang="en-US" sz="1000" dirty="0"/>
              <a:t> que </a:t>
            </a:r>
            <a:r>
              <a:rPr lang="en-US" altLang="en-US" sz="1000" dirty="0" err="1"/>
              <a:t>l’influenza</a:t>
            </a:r>
            <a:r>
              <a:rPr lang="en-US" altLang="en-US" sz="1000" dirty="0"/>
              <a:t> </a:t>
            </a:r>
            <a:r>
              <a:rPr lang="en-US" altLang="en-US" sz="1000" dirty="0" err="1"/>
              <a:t>aviaire</a:t>
            </a:r>
            <a:r>
              <a:rPr lang="en-US" altLang="en-US" sz="1000" dirty="0"/>
              <a:t> </a:t>
            </a:r>
            <a:r>
              <a:rPr lang="en-US" altLang="en-US" sz="1000" dirty="0" err="1"/>
              <a:t>hautement</a:t>
            </a:r>
            <a:r>
              <a:rPr lang="en-US" altLang="en-US" sz="1000" dirty="0"/>
              <a:t> </a:t>
            </a:r>
            <a:r>
              <a:rPr lang="en-US" altLang="en-US" sz="1000" dirty="0" err="1"/>
              <a:t>pathogène</a:t>
            </a:r>
            <a:r>
              <a:rPr lang="en-US" altLang="en-US" sz="1000" dirty="0"/>
              <a:t> </a:t>
            </a:r>
            <a:r>
              <a:rPr lang="en-US" altLang="en-US" sz="1000" dirty="0" err="1"/>
              <a:t>est</a:t>
            </a:r>
            <a:r>
              <a:rPr lang="en-US" altLang="en-US" sz="1000" dirty="0"/>
              <a:t> </a:t>
            </a:r>
            <a:r>
              <a:rPr lang="en-US" altLang="en-US" sz="1000" dirty="0" err="1"/>
              <a:t>une</a:t>
            </a:r>
            <a:r>
              <a:rPr lang="en-US" altLang="en-US" sz="1000" dirty="0"/>
              <a:t> </a:t>
            </a:r>
            <a:r>
              <a:rPr lang="en-US" altLang="en-US" sz="1000" dirty="0" err="1"/>
              <a:t>catégorie</a:t>
            </a:r>
            <a:r>
              <a:rPr lang="en-US" altLang="en-US" sz="1000" dirty="0"/>
              <a:t> propre à </a:t>
            </a:r>
            <a:r>
              <a:rPr lang="en-US" altLang="en-US" sz="1000" dirty="0" err="1"/>
              <a:t>l’influenza</a:t>
            </a:r>
            <a:r>
              <a:rPr lang="en-US" altLang="en-US" sz="1000" dirty="0"/>
              <a:t> </a:t>
            </a:r>
            <a:r>
              <a:rPr lang="en-US" altLang="en-US" sz="1000" dirty="0" err="1"/>
              <a:t>aviaire</a:t>
            </a:r>
            <a:r>
              <a:rPr lang="en-US" altLang="en-US" sz="1000" dirty="0"/>
              <a:t> </a:t>
            </a:r>
            <a:r>
              <a:rPr lang="en-US" altLang="en-US" sz="1000" dirty="0" err="1"/>
              <a:t>hautement</a:t>
            </a:r>
            <a:r>
              <a:rPr lang="en-US" altLang="en-US" sz="1000" dirty="0"/>
              <a:t> </a:t>
            </a:r>
            <a:r>
              <a:rPr lang="en-US" altLang="en-US" sz="1000" dirty="0" err="1"/>
              <a:t>pathogène</a:t>
            </a:r>
            <a:r>
              <a:rPr lang="en-US" altLang="en-US" sz="1000" dirty="0"/>
              <a:t>, </a:t>
            </a:r>
            <a:r>
              <a:rPr lang="en-US" altLang="en-US" sz="1000" dirty="0" err="1"/>
              <a:t>alors</a:t>
            </a:r>
            <a:r>
              <a:rPr lang="en-US" altLang="en-US" sz="1000" dirty="0"/>
              <a:t> que la grippe </a:t>
            </a:r>
            <a:r>
              <a:rPr lang="en-US" altLang="en-US" sz="1000" dirty="0" err="1"/>
              <a:t>elle-même</a:t>
            </a:r>
            <a:r>
              <a:rPr lang="en-US" altLang="en-US" sz="1000" dirty="0"/>
              <a:t> </a:t>
            </a:r>
            <a:r>
              <a:rPr lang="en-US" altLang="en-US" sz="1000" dirty="0" err="1"/>
              <a:t>contient</a:t>
            </a:r>
            <a:r>
              <a:rPr lang="en-US" altLang="en-US" sz="1000" dirty="0"/>
              <a:t> un </a:t>
            </a:r>
            <a:r>
              <a:rPr lang="en-US" altLang="en-US" sz="1000" dirty="0" err="1"/>
              <a:t>nombre</a:t>
            </a:r>
            <a:r>
              <a:rPr lang="en-US" altLang="en-US" sz="1000" dirty="0"/>
              <a:t> plus large de </a:t>
            </a:r>
            <a:r>
              <a:rPr lang="en-US" altLang="en-US" sz="1000" dirty="0" err="1"/>
              <a:t>termes</a:t>
            </a:r>
            <a:r>
              <a:rPr lang="en-US" altLang="en-US" sz="1000" dirty="0"/>
              <a:t> </a:t>
            </a:r>
            <a:r>
              <a:rPr lang="en-US" altLang="en-US" sz="1000" dirty="0" err="1"/>
              <a:t>tels</a:t>
            </a:r>
            <a:r>
              <a:rPr lang="en-US" altLang="en-US" sz="1000" dirty="0"/>
              <a:t> que la grippe </a:t>
            </a:r>
            <a:r>
              <a:rPr lang="en-US" altLang="en-US" sz="1000" dirty="0" err="1"/>
              <a:t>humaine</a:t>
            </a:r>
            <a:r>
              <a:rPr lang="en-US" altLang="en-US" sz="1000" dirty="0"/>
              <a:t>, la grippe canine, la grippe </a:t>
            </a:r>
            <a:r>
              <a:rPr lang="en-US" altLang="en-US" sz="1000" dirty="0" err="1"/>
              <a:t>équine</a:t>
            </a:r>
            <a:r>
              <a:rPr lang="en-US" altLang="en-US" sz="1000" dirty="0"/>
              <a:t> et </a:t>
            </a:r>
            <a:r>
              <a:rPr lang="en-US" altLang="en-US" sz="1000" dirty="0" err="1"/>
              <a:t>l’influenza</a:t>
            </a:r>
            <a:r>
              <a:rPr lang="en-US" altLang="en-US" sz="1000" dirty="0"/>
              <a:t> </a:t>
            </a:r>
            <a:r>
              <a:rPr lang="en-US" altLang="en-US" sz="1000" dirty="0" err="1"/>
              <a:t>aviaire</a:t>
            </a:r>
            <a:r>
              <a:rPr lang="en-US" altLang="en-US" sz="1000" dirty="0"/>
              <a:t> </a:t>
            </a:r>
            <a:r>
              <a:rPr lang="en-US" altLang="en-US" sz="1000" dirty="0" err="1"/>
              <a:t>faiblement</a:t>
            </a:r>
            <a:r>
              <a:rPr lang="en-US" altLang="en-US" sz="1000" dirty="0"/>
              <a:t> </a:t>
            </a:r>
            <a:r>
              <a:rPr lang="en-US" altLang="en-US" sz="1000" dirty="0" err="1"/>
              <a:t>pathogène</a:t>
            </a:r>
            <a:r>
              <a:rPr lang="en-US" altLang="en-US" sz="1000" dirty="0"/>
              <a:t>.</a:t>
            </a:r>
          </a:p>
          <a:p>
            <a:endParaRPr lang="en-US" altLang="en-US" b="1" dirty="0"/>
          </a:p>
          <a:p>
            <a:r>
              <a:rPr lang="en-US" altLang="en-US" b="1" dirty="0"/>
              <a:t>La figure 15, à droite, </a:t>
            </a:r>
            <a:r>
              <a:rPr lang="en-US" altLang="en-US" dirty="0" err="1"/>
              <a:t>présente</a:t>
            </a:r>
            <a:r>
              <a:rPr lang="en-US" altLang="en-US" dirty="0"/>
              <a:t> les </a:t>
            </a:r>
            <a:r>
              <a:rPr lang="en-US" altLang="en-US" dirty="0" err="1"/>
              <a:t>problèmes</a:t>
            </a:r>
            <a:r>
              <a:rPr lang="en-US" altLang="en-US" dirty="0"/>
              <a:t> de </a:t>
            </a:r>
            <a:r>
              <a:rPr lang="en-US" altLang="en-US" dirty="0" err="1"/>
              <a:t>santé</a:t>
            </a:r>
            <a:r>
              <a:rPr lang="en-US" altLang="en-US" dirty="0"/>
              <a:t> les plus </a:t>
            </a:r>
            <a:r>
              <a:rPr lang="en-US" altLang="en-US" dirty="0" err="1"/>
              <a:t>fréquents</a:t>
            </a:r>
            <a:r>
              <a:rPr lang="en-US" altLang="en-US" dirty="0"/>
              <a:t> par </a:t>
            </a:r>
            <a:r>
              <a:rPr lang="en-US" altLang="en-US" dirty="0" err="1"/>
              <a:t>mois</a:t>
            </a:r>
            <a:r>
              <a:rPr lang="en-US" altLang="en-US" dirty="0"/>
              <a:t>, </a:t>
            </a:r>
            <a:r>
              <a:rPr lang="en-US" altLang="en-US" dirty="0" err="1"/>
              <a:t>afin</a:t>
            </a:r>
            <a:r>
              <a:rPr lang="en-US" altLang="en-US" dirty="0"/>
              <a:t> de </a:t>
            </a:r>
            <a:r>
              <a:rPr lang="en-US" altLang="en-US" dirty="0" err="1"/>
              <a:t>montrer</a:t>
            </a:r>
            <a:r>
              <a:rPr lang="en-US" altLang="en-US" dirty="0"/>
              <a:t> les </a:t>
            </a:r>
            <a:r>
              <a:rPr lang="en-US" altLang="en-US" dirty="0" err="1"/>
              <a:t>périodes</a:t>
            </a:r>
            <a:r>
              <a:rPr lang="en-US" altLang="en-US" dirty="0"/>
              <a:t> </a:t>
            </a:r>
            <a:r>
              <a:rPr lang="en-US" altLang="en-US" dirty="0" err="1"/>
              <a:t>spécifiques</a:t>
            </a:r>
            <a:r>
              <a:rPr lang="en-US" altLang="en-US" dirty="0"/>
              <a:t> au </a:t>
            </a:r>
            <a:r>
              <a:rPr lang="en-US" altLang="en-US" dirty="0" err="1"/>
              <a:t>cours</a:t>
            </a:r>
            <a:r>
              <a:rPr lang="en-US" altLang="en-US" dirty="0"/>
              <a:t> </a:t>
            </a:r>
            <a:r>
              <a:rPr lang="en-US" altLang="en-US" dirty="0" err="1"/>
              <a:t>desquelles</a:t>
            </a:r>
            <a:r>
              <a:rPr lang="en-US" altLang="en-US" dirty="0"/>
              <a:t> </a:t>
            </a:r>
            <a:r>
              <a:rPr lang="en-US" altLang="en-US" dirty="0" err="1"/>
              <a:t>ces</a:t>
            </a:r>
            <a:r>
              <a:rPr lang="en-US" altLang="en-US" dirty="0"/>
              <a:t> </a:t>
            </a:r>
            <a:r>
              <a:rPr lang="en-US" altLang="en-US" dirty="0" err="1"/>
              <a:t>problèmes</a:t>
            </a:r>
            <a:r>
              <a:rPr lang="en-US" altLang="en-US" dirty="0"/>
              <a:t> </a:t>
            </a:r>
            <a:r>
              <a:rPr lang="en-US" altLang="en-US" dirty="0" err="1"/>
              <a:t>sont</a:t>
            </a:r>
            <a:r>
              <a:rPr lang="en-US" altLang="en-US" dirty="0"/>
              <a:t> </a:t>
            </a:r>
            <a:r>
              <a:rPr lang="en-US" altLang="en-US" dirty="0" err="1"/>
              <a:t>apparus</a:t>
            </a:r>
            <a:r>
              <a:rPr lang="en-US" altLang="en-US" dirty="0"/>
              <a:t>.</a:t>
            </a:r>
          </a:p>
          <a:p>
            <a:r>
              <a:rPr lang="en-US" altLang="en-US" dirty="0"/>
              <a:t>On </a:t>
            </a:r>
            <a:r>
              <a:rPr lang="en-US" altLang="en-US" dirty="0" err="1"/>
              <a:t>peut</a:t>
            </a:r>
            <a:r>
              <a:rPr lang="en-US" altLang="en-US" dirty="0"/>
              <a:t> </a:t>
            </a:r>
            <a:r>
              <a:rPr lang="en-US" altLang="en-US" dirty="0" err="1"/>
              <a:t>voir</a:t>
            </a:r>
            <a:r>
              <a:rPr lang="en-US" altLang="en-US" dirty="0"/>
              <a:t> le pic et </a:t>
            </a:r>
            <a:r>
              <a:rPr lang="en-US" altLang="en-US" dirty="0" err="1"/>
              <a:t>l'épidémie</a:t>
            </a:r>
            <a:r>
              <a:rPr lang="en-US" altLang="en-US" dirty="0"/>
              <a:t> de </a:t>
            </a:r>
            <a:r>
              <a:rPr lang="en-US" altLang="en-US" dirty="0" err="1"/>
              <a:t>Mpox</a:t>
            </a:r>
            <a:r>
              <a:rPr lang="en-US" altLang="en-US" dirty="0"/>
              <a:t> de </a:t>
            </a:r>
            <a:r>
              <a:rPr lang="en-US" altLang="en-US" dirty="0" err="1"/>
              <a:t>mai</a:t>
            </a:r>
            <a:r>
              <a:rPr lang="en-US" altLang="en-US" dirty="0"/>
              <a:t> à </a:t>
            </a:r>
            <a:r>
              <a:rPr lang="en-US" altLang="en-US" dirty="0" err="1"/>
              <a:t>septembre</a:t>
            </a:r>
            <a:r>
              <a:rPr lang="en-US" altLang="en-US" dirty="0"/>
              <a:t> environ, </a:t>
            </a:r>
            <a:r>
              <a:rPr lang="en-US" altLang="en-US" dirty="0" err="1"/>
              <a:t>puis</a:t>
            </a:r>
            <a:r>
              <a:rPr lang="en-US" altLang="en-US" dirty="0"/>
              <a:t> </a:t>
            </a:r>
            <a:r>
              <a:rPr lang="en-US" altLang="en-US" dirty="0" err="1"/>
              <a:t>l'augmentation</a:t>
            </a:r>
            <a:r>
              <a:rPr lang="en-US" altLang="en-US" dirty="0"/>
              <a:t> de </a:t>
            </a:r>
            <a:r>
              <a:rPr lang="en-US" altLang="en-US" dirty="0" err="1"/>
              <a:t>l'IAHP</a:t>
            </a:r>
            <a:r>
              <a:rPr lang="en-US" altLang="en-US" dirty="0"/>
              <a:t> au </a:t>
            </a:r>
            <a:r>
              <a:rPr lang="en-US" altLang="en-US" dirty="0" err="1"/>
              <a:t>cours</a:t>
            </a:r>
            <a:r>
              <a:rPr lang="en-US" altLang="en-US" dirty="0"/>
              <a:t> de </a:t>
            </a:r>
            <a:r>
              <a:rPr lang="en-US" altLang="en-US" dirty="0" err="1"/>
              <a:t>l'année</a:t>
            </a:r>
            <a:r>
              <a:rPr lang="en-US" altLang="en-US" dirty="0"/>
              <a:t> à </a:t>
            </a:r>
            <a:r>
              <a:rPr lang="en-US" altLang="en-US" dirty="0" err="1"/>
              <a:t>partir</a:t>
            </a:r>
            <a:r>
              <a:rPr lang="en-US" altLang="en-US" dirty="0"/>
              <a:t> de </a:t>
            </a:r>
            <a:r>
              <a:rPr lang="en-US" altLang="en-US" dirty="0" err="1"/>
              <a:t>septembre</a:t>
            </a:r>
            <a:r>
              <a:rPr lang="en-US" altLang="en-US" dirty="0"/>
              <a:t>, un </a:t>
            </a:r>
            <a:r>
              <a:rPr lang="en-US" altLang="en-US" dirty="0" err="1"/>
              <a:t>léger</a:t>
            </a:r>
            <a:r>
              <a:rPr lang="en-US" altLang="en-US" dirty="0"/>
              <a:t> </a:t>
            </a:r>
            <a:r>
              <a:rPr lang="en-US" altLang="en-US" dirty="0" err="1"/>
              <a:t>déclin</a:t>
            </a:r>
            <a:r>
              <a:rPr lang="en-US" altLang="en-US" dirty="0"/>
              <a:t> </a:t>
            </a:r>
            <a:r>
              <a:rPr lang="en-US" altLang="en-US" dirty="0" err="1"/>
              <a:t>en</a:t>
            </a:r>
            <a:r>
              <a:rPr lang="en-US" altLang="en-US" dirty="0"/>
              <a:t> </a:t>
            </a:r>
            <a:r>
              <a:rPr lang="en-US" altLang="en-US" dirty="0" err="1"/>
              <a:t>janvier</a:t>
            </a:r>
            <a:r>
              <a:rPr lang="en-US" altLang="en-US" dirty="0"/>
              <a:t>, </a:t>
            </a:r>
            <a:r>
              <a:rPr lang="en-US" altLang="en-US" dirty="0" err="1"/>
              <a:t>puis</a:t>
            </a:r>
            <a:r>
              <a:rPr lang="en-US" altLang="en-US" dirty="0"/>
              <a:t> </a:t>
            </a:r>
            <a:r>
              <a:rPr lang="en-US" altLang="en-US" dirty="0" err="1"/>
              <a:t>une</a:t>
            </a:r>
            <a:r>
              <a:rPr lang="en-US" altLang="en-US" dirty="0"/>
              <a:t> nouvelle augmentation. Les rapports sur la </a:t>
            </a:r>
            <a:r>
              <a:rPr lang="en-US" altLang="en-US" dirty="0" err="1"/>
              <a:t>peste</a:t>
            </a:r>
            <a:r>
              <a:rPr lang="en-US" altLang="en-US" dirty="0"/>
              <a:t> porcine </a:t>
            </a:r>
            <a:r>
              <a:rPr lang="en-US" altLang="en-US" dirty="0" err="1"/>
              <a:t>africaine</a:t>
            </a:r>
            <a:r>
              <a:rPr lang="en-US" altLang="en-US" dirty="0"/>
              <a:t> </a:t>
            </a:r>
            <a:r>
              <a:rPr lang="en-US" altLang="en-US" dirty="0" err="1"/>
              <a:t>sont</a:t>
            </a:r>
            <a:r>
              <a:rPr lang="en-US" altLang="en-US" dirty="0"/>
              <a:t> </a:t>
            </a:r>
            <a:r>
              <a:rPr lang="en-US" altLang="en-US" dirty="0" err="1"/>
              <a:t>restés</a:t>
            </a:r>
            <a:r>
              <a:rPr lang="en-US" altLang="en-US" dirty="0"/>
              <a:t> </a:t>
            </a:r>
            <a:r>
              <a:rPr lang="en-US" altLang="en-US" dirty="0" err="1"/>
              <a:t>relativement</a:t>
            </a:r>
            <a:r>
              <a:rPr lang="en-US" altLang="en-US" dirty="0"/>
              <a:t> stables </a:t>
            </a:r>
            <a:r>
              <a:rPr lang="en-US" altLang="en-US" dirty="0" err="1"/>
              <a:t>si</a:t>
            </a:r>
            <a:r>
              <a:rPr lang="en-US" altLang="en-US" dirty="0"/>
              <a:t> </a:t>
            </a:r>
            <a:r>
              <a:rPr lang="en-US" altLang="en-US" dirty="0" err="1"/>
              <a:t>l'on</a:t>
            </a:r>
            <a:r>
              <a:rPr lang="en-US" altLang="en-US" dirty="0"/>
              <a:t> </a:t>
            </a:r>
            <a:r>
              <a:rPr lang="en-US" altLang="en-US" dirty="0" err="1"/>
              <a:t>regarde</a:t>
            </a:r>
            <a:r>
              <a:rPr lang="en-US" altLang="en-US" dirty="0"/>
              <a:t> la </a:t>
            </a:r>
            <a:r>
              <a:rPr lang="en-US" altLang="en-US" dirty="0" err="1"/>
              <a:t>ligne</a:t>
            </a:r>
            <a:r>
              <a:rPr lang="en-US" altLang="en-US" dirty="0"/>
              <a:t> grise. On </a:t>
            </a:r>
            <a:r>
              <a:rPr lang="en-US" altLang="en-US" dirty="0" err="1"/>
              <a:t>peut</a:t>
            </a:r>
            <a:r>
              <a:rPr lang="en-US" altLang="en-US" dirty="0"/>
              <a:t> </a:t>
            </a:r>
            <a:r>
              <a:rPr lang="en-US" altLang="en-US" dirty="0" err="1"/>
              <a:t>voir</a:t>
            </a:r>
            <a:r>
              <a:rPr lang="en-US" altLang="en-US" dirty="0"/>
              <a:t> la </a:t>
            </a:r>
            <a:r>
              <a:rPr lang="en-US" altLang="en-US" dirty="0" err="1"/>
              <a:t>saisonnalité</a:t>
            </a:r>
            <a:r>
              <a:rPr lang="en-US" altLang="en-US" dirty="0"/>
              <a:t> du VNO avec </a:t>
            </a:r>
            <a:r>
              <a:rPr lang="en-US" altLang="en-US" dirty="0" err="1"/>
              <a:t>une</a:t>
            </a:r>
            <a:r>
              <a:rPr lang="en-US" altLang="en-US" dirty="0"/>
              <a:t> augmentation des </a:t>
            </a:r>
            <a:r>
              <a:rPr lang="en-US" altLang="en-US" dirty="0" err="1"/>
              <a:t>signalements</a:t>
            </a:r>
            <a:r>
              <a:rPr lang="en-US" altLang="en-US" dirty="0"/>
              <a:t> </a:t>
            </a:r>
            <a:r>
              <a:rPr lang="en-US" altLang="en-US" dirty="0" err="1"/>
              <a:t>d'août</a:t>
            </a:r>
            <a:r>
              <a:rPr lang="en-US" altLang="en-US" dirty="0"/>
              <a:t> à </a:t>
            </a:r>
            <a:r>
              <a:rPr lang="en-US" altLang="en-US" dirty="0" err="1"/>
              <a:t>octobre</a:t>
            </a:r>
            <a:r>
              <a:rPr lang="en-US" altLang="en-US" dirty="0"/>
              <a:t>.</a:t>
            </a:r>
          </a:p>
          <a:p>
            <a:endParaRPr lang="en-US" altLang="en-US" dirty="0"/>
          </a:p>
          <a:p>
            <a:endParaRPr lang="en-CA" altLang="en-US" dirty="0"/>
          </a:p>
          <a:p>
            <a:endParaRPr lang="en-CA" altLang="en-US" dirty="0"/>
          </a:p>
        </p:txBody>
      </p:sp>
      <p:sp>
        <p:nvSpPr>
          <p:cNvPr id="4" name="Slide Number Placeholder 3">
            <a:extLst>
              <a:ext uri="{FF2B5EF4-FFF2-40B4-BE49-F238E27FC236}">
                <a16:creationId xmlns:a16="http://schemas.microsoft.com/office/drawing/2014/main" id="{079C7E01-6030-D630-A672-2388C36D2A6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637522-AFE5-4D56-B914-D553918127E9}" type="slidenum">
              <a:rPr lang="en-CA" altLang="en-US"/>
              <a:t>18</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35EE45D-4086-562D-B7AE-17F3769536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71A72FD-B27D-CA9D-6150-74663C71F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Voici maintenant quelques événements notables de l'année - le tableau indique l'événement, le mois ou la période où il a été signalé et la note moyenne qu'il a reçue.</a:t>
            </a:r>
          </a:p>
          <a:p>
            <a:endParaRPr lang="en-US" altLang="en-US"/>
          </a:p>
          <a:p>
            <a:r>
              <a:rPr lang="en-US" altLang="en-US"/>
              <a:t> Les événements suivants ont donc reçu les notes de pertinence les plus élevées de la part de la communauté : </a:t>
            </a:r>
            <a:endParaRPr lang="en-CA" altLang="en-US"/>
          </a:p>
          <a:p>
            <a:r>
              <a:rPr lang="en-US" altLang="en-US"/>
              <a:t>cas humains de grippe A (H5 en Équateur et aux États-Unis, H3N8 en Chine et H5N1 au Cambodge), suivis de</a:t>
            </a:r>
            <a:endParaRPr lang="en-CA" altLang="en-US"/>
          </a:p>
          <a:p>
            <a:r>
              <a:rPr lang="en-US" altLang="en-US"/>
              <a:t>l'influenza aviaire hautement pathogène chez les oiseaux et les mammifères au Canada, aux États-Unis et en Amérique du Sud, </a:t>
            </a:r>
          </a:p>
          <a:p>
            <a:endParaRPr lang="en-CA" altLang="en-US"/>
          </a:p>
          <a:p>
            <a:r>
              <a:rPr lang="en-US" altLang="en-US"/>
              <a:t>Ensuite, la propagation de la variole dans le monde entier et les cas associés chez les animaux (chiens), puis les porcs en RDC.</a:t>
            </a:r>
          </a:p>
          <a:p>
            <a:r>
              <a:rPr lang="en-US" altLang="en-US"/>
              <a:t> </a:t>
            </a:r>
            <a:endParaRPr lang="en-CA" altLang="en-US"/>
          </a:p>
        </p:txBody>
      </p:sp>
      <p:sp>
        <p:nvSpPr>
          <p:cNvPr id="4" name="Slide Number Placeholder 3">
            <a:extLst>
              <a:ext uri="{FF2B5EF4-FFF2-40B4-BE49-F238E27FC236}">
                <a16:creationId xmlns:a16="http://schemas.microsoft.com/office/drawing/2014/main" id="{DB885085-362A-B51B-2E8D-55E29600C43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F64B71-E0CA-4933-9AD2-F216227E1097}" type="slidenum">
              <a:rPr lang="en-CA" altLang="en-US"/>
              <a:t>19</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463B36E-02AA-7EF5-BF07-BC727CA081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6CC36E36-9DFB-1F5A-3BFC-E9BED2361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Et puis parce que tout cela ne tenait pas sur une seule page :</a:t>
            </a:r>
          </a:p>
          <a:p>
            <a:endParaRPr lang="en-CA" altLang="en-US"/>
          </a:p>
          <a:p>
            <a:r>
              <a:rPr lang="en-US" altLang="en-US"/>
              <a:t>Peste porcine africaine chez les porcs domestiques en Italie et en Allemagne, </a:t>
            </a:r>
          </a:p>
          <a:p>
            <a:endParaRPr lang="en-US" altLang="en-US"/>
          </a:p>
          <a:p>
            <a:r>
              <a:rPr lang="en-US" altLang="en-US"/>
              <a:t>et le syndrome du nez blanc au Canada (le champignon en Alberta et le cas en Saskatchewan). </a:t>
            </a:r>
            <a:endParaRPr lang="en-CA" altLang="en-US"/>
          </a:p>
          <a:p>
            <a:endParaRPr lang="en-CA" altLang="en-US"/>
          </a:p>
          <a:p>
            <a:r>
              <a:rPr lang="en-US" altLang="en-US"/>
              <a:t>D'autres événements notables méritent d'être mentionnés mais n'ont pas été inclus dans cette liste : Fièvre aphteuse en Indonésie, propagation de la fièvre aphteuse SAT - 2 au Moyen-Orient et mortalité due à l'influenza équine H3N8 au Colorado Virus de la vallée de Seneca chez les porcs au Royaume-Uni.</a:t>
            </a:r>
            <a:endParaRPr lang="en-CA" altLang="en-US"/>
          </a:p>
        </p:txBody>
      </p:sp>
      <p:sp>
        <p:nvSpPr>
          <p:cNvPr id="4" name="Slide Number Placeholder 3">
            <a:extLst>
              <a:ext uri="{FF2B5EF4-FFF2-40B4-BE49-F238E27FC236}">
                <a16:creationId xmlns:a16="http://schemas.microsoft.com/office/drawing/2014/main" id="{AE35D0C1-4578-D6D3-C023-56F81EA7989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D4ABBA-765A-43F2-8D52-F23CE9B50136}" type="slidenum">
              <a:rPr lang="en-CA" altLang="en-US"/>
              <a:t>20</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23AFDD4-7474-FB9A-8990-3A212A259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4DA2E4D-DDF6-2AD0-4C91-4B1AF1FF1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err="1"/>
              <a:t>Terminons</a:t>
            </a:r>
            <a:r>
              <a:rPr lang="en-CA" altLang="en-US" dirty="0"/>
              <a:t> </a:t>
            </a:r>
            <a:r>
              <a:rPr lang="en-CA" altLang="en-US" dirty="0" err="1"/>
              <a:t>maintenant</a:t>
            </a:r>
            <a:r>
              <a:rPr lang="en-CA" altLang="en-US" dirty="0"/>
              <a:t> par les </a:t>
            </a:r>
            <a:r>
              <a:rPr lang="en-CA" altLang="en-US" dirty="0" err="1"/>
              <a:t>priorités</a:t>
            </a:r>
            <a:r>
              <a:rPr lang="en-CA" altLang="en-US" dirty="0"/>
              <a:t> pour </a:t>
            </a:r>
            <a:r>
              <a:rPr lang="en-CA" altLang="en-US" dirty="0" err="1"/>
              <a:t>l'exercice</a:t>
            </a:r>
            <a:r>
              <a:rPr lang="en-CA" altLang="en-US" dirty="0"/>
              <a:t> 2023-2024. </a:t>
            </a:r>
          </a:p>
          <a:p>
            <a:endParaRPr lang="en-CA" altLang="en-US" dirty="0"/>
          </a:p>
          <a:p>
            <a:r>
              <a:rPr lang="en-CA" altLang="en-US" dirty="0" err="1"/>
              <a:t>L'enquête</a:t>
            </a:r>
            <a:r>
              <a:rPr lang="en-CA" altLang="en-US" dirty="0"/>
              <a:t> </a:t>
            </a:r>
            <a:r>
              <a:rPr lang="en-CA" altLang="en-US" dirty="0" err="1"/>
              <a:t>annuelle</a:t>
            </a:r>
            <a:r>
              <a:rPr lang="en-CA" altLang="en-US" dirty="0"/>
              <a:t> que nous </a:t>
            </a:r>
            <a:r>
              <a:rPr lang="en-CA" altLang="en-US" dirty="0" err="1"/>
              <a:t>avons</a:t>
            </a:r>
            <a:r>
              <a:rPr lang="en-CA" altLang="en-US" dirty="0"/>
              <a:t> </a:t>
            </a:r>
            <a:r>
              <a:rPr lang="en-CA" altLang="en-US" dirty="0" err="1"/>
              <a:t>envoyée</a:t>
            </a:r>
            <a:r>
              <a:rPr lang="en-CA" altLang="en-US" dirty="0"/>
              <a:t> nous a </a:t>
            </a:r>
            <a:r>
              <a:rPr lang="en-CA" altLang="en-US" dirty="0" err="1"/>
              <a:t>permis</a:t>
            </a:r>
            <a:r>
              <a:rPr lang="en-CA" altLang="en-US" dirty="0"/>
              <a:t> de </a:t>
            </a:r>
            <a:r>
              <a:rPr lang="en-CA" altLang="en-US" dirty="0" err="1"/>
              <a:t>recevoir</a:t>
            </a:r>
            <a:r>
              <a:rPr lang="en-CA" altLang="en-US" dirty="0"/>
              <a:t> un grand </a:t>
            </a:r>
            <a:r>
              <a:rPr lang="en-CA" altLang="en-US" dirty="0" err="1"/>
              <a:t>nombre</a:t>
            </a:r>
            <a:r>
              <a:rPr lang="en-CA" altLang="en-US" dirty="0"/>
              <a:t> de suggestions de </a:t>
            </a:r>
            <a:r>
              <a:rPr lang="en-CA" altLang="en-US" dirty="0" err="1"/>
              <a:t>priorités</a:t>
            </a:r>
            <a:r>
              <a:rPr lang="en-CA" altLang="en-US" dirty="0"/>
              <a:t> que nous </a:t>
            </a:r>
            <a:r>
              <a:rPr lang="en-CA" altLang="en-US" dirty="0" err="1"/>
              <a:t>avons</a:t>
            </a:r>
            <a:r>
              <a:rPr lang="en-CA" altLang="en-US" dirty="0"/>
              <a:t> ensuite </a:t>
            </a:r>
            <a:r>
              <a:rPr lang="en-CA" altLang="en-US" dirty="0" err="1"/>
              <a:t>classées</a:t>
            </a:r>
            <a:r>
              <a:rPr lang="en-CA" altLang="en-US" dirty="0"/>
              <a:t> dans des </a:t>
            </a:r>
            <a:r>
              <a:rPr lang="en-CA" altLang="en-US" dirty="0" err="1"/>
              <a:t>catégories</a:t>
            </a:r>
            <a:r>
              <a:rPr lang="en-CA" altLang="en-US" dirty="0"/>
              <a:t> plus </a:t>
            </a:r>
            <a:r>
              <a:rPr lang="en-CA" altLang="en-US" dirty="0" err="1"/>
              <a:t>faciles</a:t>
            </a:r>
            <a:r>
              <a:rPr lang="en-CA" altLang="en-US" dirty="0"/>
              <a:t> à </a:t>
            </a:r>
            <a:r>
              <a:rPr lang="en-CA" altLang="en-US" dirty="0" err="1"/>
              <a:t>gérer</a:t>
            </a:r>
            <a:r>
              <a:rPr lang="en-CA" altLang="en-US" dirty="0"/>
              <a:t>, </a:t>
            </a:r>
            <a:r>
              <a:rPr lang="en-CA" altLang="en-US" dirty="0" err="1"/>
              <a:t>puis</a:t>
            </a:r>
            <a:r>
              <a:rPr lang="en-CA" altLang="en-US" dirty="0"/>
              <a:t> nous </a:t>
            </a:r>
            <a:r>
              <a:rPr lang="en-CA" altLang="en-US" dirty="0" err="1"/>
              <a:t>avons</a:t>
            </a:r>
            <a:r>
              <a:rPr lang="en-CA" altLang="en-US" dirty="0"/>
              <a:t> </a:t>
            </a:r>
            <a:r>
              <a:rPr lang="en-CA" altLang="en-US" dirty="0" err="1"/>
              <a:t>demandé</a:t>
            </a:r>
            <a:r>
              <a:rPr lang="en-CA" altLang="en-US" dirty="0"/>
              <a:t> aux </a:t>
            </a:r>
            <a:r>
              <a:rPr lang="en-CA" altLang="en-US" dirty="0" err="1"/>
              <a:t>membres</a:t>
            </a:r>
            <a:r>
              <a:rPr lang="en-CA" altLang="en-US" dirty="0"/>
              <a:t> de la </a:t>
            </a:r>
            <a:r>
              <a:rPr lang="en-CA" altLang="en-US" dirty="0" err="1"/>
              <a:t>communauté</a:t>
            </a:r>
            <a:r>
              <a:rPr lang="en-CA" altLang="en-US" dirty="0"/>
              <a:t> de les classer.</a:t>
            </a:r>
          </a:p>
          <a:p>
            <a:endParaRPr lang="en-CA" altLang="en-US" dirty="0"/>
          </a:p>
          <a:p>
            <a:r>
              <a:rPr lang="en-CA" altLang="en-US" dirty="0"/>
              <a:t>Bien que </a:t>
            </a:r>
            <a:r>
              <a:rPr lang="en-CA" altLang="en-US" dirty="0" err="1"/>
              <a:t>toutes</a:t>
            </a:r>
            <a:r>
              <a:rPr lang="en-CA" altLang="en-US" dirty="0"/>
              <a:t> les </a:t>
            </a:r>
            <a:r>
              <a:rPr lang="en-CA" altLang="en-US" dirty="0" err="1"/>
              <a:t>priorités</a:t>
            </a:r>
            <a:r>
              <a:rPr lang="en-CA" altLang="en-US" dirty="0"/>
              <a:t> </a:t>
            </a:r>
            <a:r>
              <a:rPr lang="en-CA" altLang="en-US" dirty="0" err="1"/>
              <a:t>identifiées</a:t>
            </a:r>
            <a:r>
              <a:rPr lang="en-CA" altLang="en-US" dirty="0"/>
              <a:t> par la </a:t>
            </a:r>
            <a:r>
              <a:rPr lang="en-CA" altLang="en-US" dirty="0" err="1"/>
              <a:t>communauté</a:t>
            </a:r>
            <a:r>
              <a:rPr lang="en-CA" altLang="en-US" dirty="0"/>
              <a:t> </a:t>
            </a:r>
            <a:r>
              <a:rPr lang="en-CA" altLang="en-US" dirty="0" err="1"/>
              <a:t>soient</a:t>
            </a:r>
            <a:r>
              <a:rPr lang="en-CA" altLang="en-US" dirty="0"/>
              <a:t> </a:t>
            </a:r>
            <a:r>
              <a:rPr lang="en-CA" altLang="en-US" dirty="0" err="1"/>
              <a:t>importantes</a:t>
            </a:r>
            <a:r>
              <a:rPr lang="en-CA" altLang="en-US" dirty="0"/>
              <a:t>, nous </a:t>
            </a:r>
            <a:r>
              <a:rPr lang="en-CA" altLang="en-US" dirty="0" err="1"/>
              <a:t>nous</a:t>
            </a:r>
            <a:r>
              <a:rPr lang="en-CA" altLang="en-US" dirty="0"/>
              <a:t> </a:t>
            </a:r>
            <a:r>
              <a:rPr lang="en-CA" altLang="en-US" dirty="0" err="1"/>
              <a:t>efforcerons</a:t>
            </a:r>
            <a:r>
              <a:rPr lang="en-CA" altLang="en-US" dirty="0"/>
              <a:t>, </a:t>
            </a:r>
            <a:r>
              <a:rPr lang="en-CA" altLang="en-US" dirty="0" err="1"/>
              <a:t>en</a:t>
            </a:r>
            <a:r>
              <a:rPr lang="en-CA" altLang="en-US" dirty="0"/>
              <a:t> raison de </a:t>
            </a:r>
            <a:r>
              <a:rPr lang="en-CA" altLang="en-US" dirty="0" err="1"/>
              <a:t>nos</a:t>
            </a:r>
            <a:r>
              <a:rPr lang="en-CA" altLang="en-US" dirty="0"/>
              <a:t> </a:t>
            </a:r>
            <a:r>
              <a:rPr lang="en-CA" altLang="en-US" dirty="0" err="1"/>
              <a:t>ressources</a:t>
            </a:r>
            <a:r>
              <a:rPr lang="en-CA" altLang="en-US" dirty="0"/>
              <a:t> </a:t>
            </a:r>
            <a:r>
              <a:rPr lang="en-CA" altLang="en-US" dirty="0" err="1"/>
              <a:t>limitées</a:t>
            </a:r>
            <a:r>
              <a:rPr lang="en-CA" altLang="en-US" dirty="0"/>
              <a:t>, de </a:t>
            </a:r>
            <a:r>
              <a:rPr lang="en-CA" altLang="en-US" dirty="0" err="1"/>
              <a:t>réaliser</a:t>
            </a:r>
            <a:r>
              <a:rPr lang="en-CA" altLang="en-US" dirty="0"/>
              <a:t> </a:t>
            </a:r>
            <a:r>
              <a:rPr lang="en-CA" altLang="en-US" dirty="0" err="1"/>
              <a:t>celles</a:t>
            </a:r>
            <a:r>
              <a:rPr lang="en-CA" altLang="en-US" dirty="0"/>
              <a:t> qui </a:t>
            </a:r>
            <a:r>
              <a:rPr lang="en-CA" altLang="en-US" dirty="0" err="1"/>
              <a:t>sont</a:t>
            </a:r>
            <a:r>
              <a:rPr lang="en-CA" altLang="en-US" dirty="0"/>
              <a:t> les </a:t>
            </a:r>
            <a:r>
              <a:rPr lang="en-CA" altLang="en-US" dirty="0" err="1"/>
              <a:t>mieux</a:t>
            </a:r>
            <a:r>
              <a:rPr lang="en-CA" altLang="en-US" dirty="0"/>
              <a:t> </a:t>
            </a:r>
            <a:r>
              <a:rPr lang="en-CA" altLang="en-US" dirty="0" err="1"/>
              <a:t>notées</a:t>
            </a:r>
            <a:r>
              <a:rPr lang="en-CA" altLang="en-US" dirty="0"/>
              <a:t> et dans la </a:t>
            </a:r>
            <a:r>
              <a:rPr lang="en-CA" altLang="en-US" dirty="0" err="1"/>
              <a:t>limite</a:t>
            </a:r>
            <a:r>
              <a:rPr lang="en-CA" altLang="en-US" dirty="0"/>
              <a:t> de </a:t>
            </a:r>
            <a:r>
              <a:rPr lang="en-CA" altLang="en-US" dirty="0" err="1"/>
              <a:t>nos</a:t>
            </a:r>
            <a:r>
              <a:rPr lang="en-CA" altLang="en-US" dirty="0"/>
              <a:t> </a:t>
            </a:r>
            <a:r>
              <a:rPr lang="en-CA" altLang="en-US" dirty="0" err="1"/>
              <a:t>moyens</a:t>
            </a:r>
            <a:r>
              <a:rPr lang="en-CA" altLang="en-US" dirty="0"/>
              <a:t>. </a:t>
            </a:r>
            <a:endParaRPr lang="en-CA" altLang="en-US" b="1" dirty="0"/>
          </a:p>
          <a:p>
            <a:endParaRPr lang="en-CA" altLang="en-US" dirty="0"/>
          </a:p>
          <a:p>
            <a:endParaRPr lang="en-CA" altLang="en-US" dirty="0"/>
          </a:p>
          <a:p>
            <a:r>
              <a:rPr lang="en-CA" altLang="en-US" dirty="0"/>
              <a:t>Les quatre premières </a:t>
            </a:r>
            <a:r>
              <a:rPr lang="en-CA" altLang="en-US" dirty="0" err="1"/>
              <a:t>priorités</a:t>
            </a:r>
            <a:r>
              <a:rPr lang="en-CA" altLang="en-US" dirty="0"/>
              <a:t> </a:t>
            </a:r>
            <a:r>
              <a:rPr lang="en-CA" altLang="en-US" dirty="0" err="1"/>
              <a:t>sont</a:t>
            </a:r>
            <a:r>
              <a:rPr lang="en-CA" altLang="en-US" dirty="0"/>
              <a:t> </a:t>
            </a:r>
            <a:r>
              <a:rPr lang="en-CA" altLang="en-US" dirty="0" err="1"/>
              <a:t>donc</a:t>
            </a:r>
            <a:r>
              <a:rPr lang="en-CA" altLang="en-US" dirty="0"/>
              <a:t> les </a:t>
            </a:r>
            <a:r>
              <a:rPr lang="en-CA" altLang="en-US" dirty="0" err="1"/>
              <a:t>suivantes</a:t>
            </a:r>
            <a:r>
              <a:rPr lang="en-CA" altLang="en-US" dirty="0"/>
              <a:t> : </a:t>
            </a:r>
          </a:p>
          <a:p>
            <a:endParaRPr lang="en-CA" altLang="en-US" dirty="0"/>
          </a:p>
          <a:p>
            <a:r>
              <a:rPr lang="en-CA" altLang="en-US" b="1" dirty="0"/>
              <a:t>La première </a:t>
            </a:r>
            <a:r>
              <a:rPr lang="en-CA" altLang="en-US" b="1" dirty="0" err="1"/>
              <a:t>priorité</a:t>
            </a:r>
            <a:r>
              <a:rPr lang="en-CA" altLang="en-US" b="1" dirty="0"/>
              <a:t> a </a:t>
            </a:r>
            <a:r>
              <a:rPr lang="en-CA" altLang="en-US" b="1" dirty="0" err="1"/>
              <a:t>été</a:t>
            </a:r>
            <a:r>
              <a:rPr lang="en-CA" altLang="en-US" b="1" dirty="0"/>
              <a:t> </a:t>
            </a:r>
            <a:r>
              <a:rPr lang="en-CA" altLang="en-US" b="1" dirty="0" err="1"/>
              <a:t>définie</a:t>
            </a:r>
            <a:r>
              <a:rPr lang="en-CA" altLang="en-US" b="1" dirty="0"/>
              <a:t> </a:t>
            </a:r>
            <a:r>
              <a:rPr lang="en-CA" altLang="en-US" b="1" dirty="0" err="1"/>
              <a:t>comme</a:t>
            </a:r>
            <a:r>
              <a:rPr lang="en-CA" altLang="en-US" b="1" dirty="0"/>
              <a:t> </a:t>
            </a:r>
            <a:r>
              <a:rPr lang="en-CA" altLang="en-US" b="1" dirty="0" err="1"/>
              <a:t>l'élaboration</a:t>
            </a:r>
            <a:r>
              <a:rPr lang="en-CA" altLang="en-US" b="1" dirty="0"/>
              <a:t> </a:t>
            </a:r>
            <a:r>
              <a:rPr lang="en-CA" altLang="en-US" b="1" dirty="0" err="1"/>
              <a:t>d'une</a:t>
            </a:r>
            <a:r>
              <a:rPr lang="en-CA" altLang="en-US" b="1" dirty="0"/>
              <a:t> </a:t>
            </a:r>
            <a:r>
              <a:rPr lang="en-CA" altLang="en-US" b="1" dirty="0" err="1"/>
              <a:t>liste</a:t>
            </a:r>
            <a:r>
              <a:rPr lang="en-CA" altLang="en-US" b="1" dirty="0"/>
              <a:t> </a:t>
            </a:r>
            <a:r>
              <a:rPr lang="en-CA" altLang="en-US" b="1" dirty="0" err="1"/>
              <a:t>prioritaire</a:t>
            </a:r>
            <a:r>
              <a:rPr lang="en-CA" altLang="en-US" b="1" dirty="0"/>
              <a:t> des </a:t>
            </a:r>
            <a:r>
              <a:rPr lang="en-CA" altLang="en-US" b="1" dirty="0" err="1"/>
              <a:t>risques</a:t>
            </a:r>
            <a:r>
              <a:rPr lang="en-CA" altLang="en-US" b="1" dirty="0"/>
              <a:t> de maladies </a:t>
            </a:r>
            <a:r>
              <a:rPr lang="en-CA" altLang="en-US" b="1" dirty="0" err="1"/>
              <a:t>émergentes</a:t>
            </a:r>
            <a:r>
              <a:rPr lang="en-CA" altLang="en-US" b="1" dirty="0"/>
              <a:t> et </a:t>
            </a:r>
            <a:r>
              <a:rPr lang="en-CA" altLang="en-US" b="1" dirty="0" err="1"/>
              <a:t>zoonotiques</a:t>
            </a:r>
            <a:r>
              <a:rPr lang="en-CA" altLang="en-US" b="1" dirty="0"/>
              <a:t> pour le Canada - </a:t>
            </a:r>
            <a:r>
              <a:rPr lang="en-CA" altLang="en-US" b="1" dirty="0" err="1"/>
              <a:t>ce</a:t>
            </a:r>
            <a:r>
              <a:rPr lang="en-CA" altLang="en-US" b="1" dirty="0"/>
              <a:t> qui </a:t>
            </a:r>
            <a:r>
              <a:rPr lang="en-CA" altLang="en-US" b="1" dirty="0" err="1"/>
              <a:t>est</a:t>
            </a:r>
            <a:r>
              <a:rPr lang="en-CA" altLang="en-US" b="1" dirty="0"/>
              <a:t> </a:t>
            </a:r>
            <a:r>
              <a:rPr lang="en-CA" altLang="en-US" b="1" dirty="0" err="1"/>
              <a:t>en</a:t>
            </a:r>
            <a:r>
              <a:rPr lang="en-CA" altLang="en-US" b="1" dirty="0"/>
              <a:t> </a:t>
            </a:r>
            <a:r>
              <a:rPr lang="en-CA" altLang="en-US" b="1" dirty="0" err="1"/>
              <a:t>cours</a:t>
            </a:r>
            <a:r>
              <a:rPr lang="en-CA" altLang="en-US" b="1" dirty="0"/>
              <a:t> </a:t>
            </a:r>
            <a:r>
              <a:rPr lang="en-CA" altLang="en-US" b="1" dirty="0" err="1"/>
              <a:t>depuis</a:t>
            </a:r>
            <a:r>
              <a:rPr lang="en-CA" altLang="en-US" b="1" dirty="0"/>
              <a:t> </a:t>
            </a:r>
            <a:r>
              <a:rPr lang="en-CA" altLang="en-US" b="1" dirty="0" err="1"/>
              <a:t>quelques</a:t>
            </a:r>
            <a:r>
              <a:rPr lang="en-CA" altLang="en-US" b="1" dirty="0"/>
              <a:t> </a:t>
            </a:r>
            <a:r>
              <a:rPr lang="en-CA" altLang="en-US" b="1" dirty="0" err="1"/>
              <a:t>mois</a:t>
            </a:r>
            <a:r>
              <a:rPr lang="en-CA" altLang="en-US" b="1" dirty="0"/>
              <a:t>.</a:t>
            </a:r>
          </a:p>
          <a:p>
            <a:endParaRPr lang="en-CA" altLang="en-US" b="1" dirty="0"/>
          </a:p>
          <a:p>
            <a:r>
              <a:rPr lang="en-CA" altLang="en-US" b="1" dirty="0"/>
              <a:t>La </a:t>
            </a:r>
            <a:r>
              <a:rPr lang="en-CA" altLang="en-US" b="1" dirty="0" err="1"/>
              <a:t>priorité</a:t>
            </a:r>
            <a:r>
              <a:rPr lang="en-CA" altLang="en-US" b="1" dirty="0"/>
              <a:t> </a:t>
            </a:r>
            <a:r>
              <a:rPr lang="en-CA" altLang="en-US" b="1" dirty="0" err="1"/>
              <a:t>suivante</a:t>
            </a:r>
            <a:r>
              <a:rPr lang="en-CA" altLang="en-US" b="1" dirty="0"/>
              <a:t> </a:t>
            </a:r>
            <a:r>
              <a:rPr lang="en-CA" altLang="en-US" b="1" dirty="0" err="1"/>
              <a:t>était</a:t>
            </a:r>
            <a:r>
              <a:rPr lang="en-CA" altLang="en-US" b="1" dirty="0"/>
              <a:t> </a:t>
            </a:r>
            <a:r>
              <a:rPr lang="en-CA" altLang="en-US" b="1" dirty="0" err="1"/>
              <a:t>d'établir</a:t>
            </a:r>
            <a:r>
              <a:rPr lang="en-CA" altLang="en-US" b="1" dirty="0"/>
              <a:t> des rapports et de </a:t>
            </a:r>
            <a:r>
              <a:rPr lang="en-CA" altLang="en-US" b="1" dirty="0" err="1"/>
              <a:t>résumer</a:t>
            </a:r>
            <a:r>
              <a:rPr lang="en-CA" altLang="en-US" b="1" dirty="0"/>
              <a:t> les tendances des maladies dans le temps (</a:t>
            </a:r>
            <a:r>
              <a:rPr lang="en-CA" altLang="en-US" b="1" dirty="0" err="1"/>
              <a:t>ce</a:t>
            </a:r>
            <a:r>
              <a:rPr lang="en-CA" altLang="en-US" b="1" dirty="0"/>
              <a:t> qui </a:t>
            </a:r>
            <a:r>
              <a:rPr lang="en-CA" altLang="en-US" b="1" dirty="0" err="1"/>
              <a:t>est</a:t>
            </a:r>
            <a:r>
              <a:rPr lang="en-CA" altLang="en-US" b="1" dirty="0"/>
              <a:t> </a:t>
            </a:r>
            <a:r>
              <a:rPr lang="en-CA" altLang="en-US" b="1" dirty="0" err="1"/>
              <a:t>partiellement</a:t>
            </a:r>
            <a:r>
              <a:rPr lang="en-CA" altLang="en-US" b="1" dirty="0"/>
              <a:t> </a:t>
            </a:r>
            <a:r>
              <a:rPr lang="en-CA" altLang="en-US" b="1" dirty="0" err="1"/>
              <a:t>réalisé</a:t>
            </a:r>
            <a:r>
              <a:rPr lang="en-CA" altLang="en-US" b="1" dirty="0"/>
              <a:t> par les rapports </a:t>
            </a:r>
            <a:r>
              <a:rPr lang="en-CA" altLang="en-US" b="1" dirty="0" err="1"/>
              <a:t>spécifiques</a:t>
            </a:r>
            <a:r>
              <a:rPr lang="en-CA" altLang="en-US" b="1" dirty="0"/>
              <a:t> aux disciplines du CAHSS).</a:t>
            </a:r>
          </a:p>
          <a:p>
            <a:endParaRPr lang="en-CA" altLang="en-US" b="1" dirty="0"/>
          </a:p>
          <a:p>
            <a:r>
              <a:rPr lang="en-CA" altLang="en-US" b="1" dirty="0" err="1"/>
              <a:t>Cette</a:t>
            </a:r>
            <a:r>
              <a:rPr lang="en-CA" altLang="en-US" b="1" dirty="0"/>
              <a:t> </a:t>
            </a:r>
            <a:r>
              <a:rPr lang="en-CA" altLang="en-US" b="1" dirty="0" err="1"/>
              <a:t>réunion</a:t>
            </a:r>
            <a:r>
              <a:rPr lang="en-CA" altLang="en-US" b="1" dirty="0"/>
              <a:t> a </a:t>
            </a:r>
            <a:r>
              <a:rPr lang="en-CA" altLang="en-US" b="1" dirty="0" err="1"/>
              <a:t>été</a:t>
            </a:r>
            <a:r>
              <a:rPr lang="en-CA" altLang="en-US" b="1" dirty="0"/>
              <a:t> </a:t>
            </a:r>
            <a:r>
              <a:rPr lang="en-CA" altLang="en-US" b="1" dirty="0" err="1"/>
              <a:t>suivie</a:t>
            </a:r>
            <a:r>
              <a:rPr lang="en-CA" altLang="en-US" b="1" dirty="0"/>
              <a:t> par des mises à jour sur la recherche sur les maladies et les </a:t>
            </a:r>
            <a:r>
              <a:rPr lang="en-CA" altLang="en-US" b="1" dirty="0" err="1"/>
              <a:t>meilleures</a:t>
            </a:r>
            <a:r>
              <a:rPr lang="en-CA" altLang="en-US" b="1" dirty="0"/>
              <a:t> pratiques.</a:t>
            </a:r>
          </a:p>
          <a:p>
            <a:endParaRPr lang="en-CA" altLang="en-US" b="1" dirty="0"/>
          </a:p>
          <a:p>
            <a:r>
              <a:rPr lang="en-CA" altLang="en-US" b="1" dirty="0"/>
              <a:t>Il </a:t>
            </a:r>
            <a:r>
              <a:rPr lang="en-CA" altLang="en-US" b="1" dirty="0" err="1"/>
              <a:t>s'agit</a:t>
            </a:r>
            <a:r>
              <a:rPr lang="en-CA" altLang="en-US" b="1" dirty="0"/>
              <a:t> ensuite </a:t>
            </a:r>
            <a:r>
              <a:rPr lang="en-CA" altLang="en-US" b="1" dirty="0" err="1"/>
              <a:t>d'explorer</a:t>
            </a:r>
            <a:r>
              <a:rPr lang="en-CA" altLang="en-US" b="1" dirty="0"/>
              <a:t> les </a:t>
            </a:r>
            <a:r>
              <a:rPr lang="en-CA" altLang="en-US" b="1" dirty="0" err="1"/>
              <a:t>partenariats</a:t>
            </a:r>
            <a:r>
              <a:rPr lang="en-CA" altLang="en-US" b="1" dirty="0"/>
              <a:t> avec les programmes </a:t>
            </a:r>
            <a:r>
              <a:rPr lang="en-CA" altLang="en-US" b="1" dirty="0" err="1"/>
              <a:t>provinciaux</a:t>
            </a:r>
            <a:r>
              <a:rPr lang="en-CA" altLang="en-US" b="1" dirty="0"/>
              <a:t> et </a:t>
            </a:r>
            <a:r>
              <a:rPr lang="en-CA" altLang="en-US" b="1" dirty="0" err="1"/>
              <a:t>municipaux</a:t>
            </a:r>
            <a:r>
              <a:rPr lang="en-CA" altLang="en-US" b="1" dirty="0"/>
              <a:t> de gestion des urgences</a:t>
            </a:r>
          </a:p>
          <a:p>
            <a:endParaRPr lang="en-CA" altLang="en-US" b="1" dirty="0"/>
          </a:p>
          <a:p>
            <a:endParaRPr lang="en-CA" altLang="en-US" b="1" dirty="0"/>
          </a:p>
          <a:p>
            <a:r>
              <a:rPr lang="en-CA" altLang="en-US" b="1" dirty="0"/>
              <a:t>La </a:t>
            </a:r>
            <a:r>
              <a:rPr lang="en-CA" altLang="en-US" b="1" dirty="0" err="1"/>
              <a:t>présentation</a:t>
            </a:r>
            <a:r>
              <a:rPr lang="en-CA" altLang="en-US" b="1" dirty="0"/>
              <a:t> du rapport </a:t>
            </a:r>
            <a:r>
              <a:rPr lang="en-CA" altLang="en-US" b="1" dirty="0" err="1"/>
              <a:t>annuel</a:t>
            </a:r>
            <a:r>
              <a:rPr lang="en-CA" altLang="en-US" b="1" dirty="0"/>
              <a:t> </a:t>
            </a:r>
            <a:r>
              <a:rPr lang="en-CA" altLang="en-US" b="1" dirty="0" err="1"/>
              <a:t>est</a:t>
            </a:r>
            <a:r>
              <a:rPr lang="en-CA" altLang="en-US" b="1" dirty="0"/>
              <a:t> </a:t>
            </a:r>
            <a:r>
              <a:rPr lang="en-CA" altLang="en-US" b="1" dirty="0" err="1"/>
              <a:t>terminée</a:t>
            </a:r>
            <a:r>
              <a:rPr lang="en-CA" altLang="en-US" b="1" dirty="0"/>
              <a:t>. </a:t>
            </a:r>
            <a:r>
              <a:rPr lang="en-CA" altLang="en-US" b="1" dirty="0" err="1"/>
              <a:t>Quelqu'un</a:t>
            </a:r>
            <a:r>
              <a:rPr lang="en-CA" altLang="en-US" b="1" dirty="0"/>
              <a:t> a-t-il des questions à poser </a:t>
            </a:r>
            <a:r>
              <a:rPr lang="en-CA" altLang="en-US" b="1" dirty="0" err="1"/>
              <a:t>avant</a:t>
            </a:r>
            <a:r>
              <a:rPr lang="en-CA" altLang="en-US" b="1" dirty="0"/>
              <a:t> de passer à la discussion sur les </a:t>
            </a:r>
            <a:r>
              <a:rPr lang="en-CA" altLang="en-US" b="1" dirty="0" err="1"/>
              <a:t>signaux</a:t>
            </a:r>
            <a:r>
              <a:rPr lang="en-CA" altLang="en-US" b="1" dirty="0"/>
              <a:t> ?</a:t>
            </a:r>
          </a:p>
          <a:p>
            <a:endParaRPr lang="en-CA" altLang="en-US" b="1" dirty="0"/>
          </a:p>
          <a:p>
            <a:endParaRPr lang="en-CA" altLang="en-US" dirty="0"/>
          </a:p>
        </p:txBody>
      </p:sp>
      <p:sp>
        <p:nvSpPr>
          <p:cNvPr id="4" name="Slide Number Placeholder 3">
            <a:extLst>
              <a:ext uri="{FF2B5EF4-FFF2-40B4-BE49-F238E27FC236}">
                <a16:creationId xmlns:a16="http://schemas.microsoft.com/office/drawing/2014/main" id="{2F0E563B-B6E9-B0EC-A31F-89130BE554A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30D66A-8E19-4B8E-93A4-763F501286F5}" type="slidenum">
              <a:rPr lang="en-CA" altLang="en-US"/>
              <a:t>21</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5C9D43F-7841-4EAA-F22B-D907FBFEA9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6A4B72-E6C6-C35D-B655-2BA6C35C0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5D346F6C-CAE6-0386-EC3F-2AF8A34E82C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E78D6D-7DBB-486E-B3EE-39FFBE2AEB07}" type="slidenum">
              <a:rPr lang="en-CA" altLang="en-US"/>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625C34B-2DF4-EFE8-E5A2-F07B8C81D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A197C94-16AA-2E0A-A326-330A105F37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0345A79F-8C34-4C07-C6FD-D217AB2E1CA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C9936-192F-4A83-9835-D6EC5414F326}" type="slidenum">
              <a:rPr lang="en-CA" altLang="en-US"/>
              <a:t>22</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4CC03BD-3D98-9CC7-7A59-F9764F28D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3E6BBF5-4F5E-1691-E92F-48184D8FB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42F094F0-3BBE-A98C-B2FD-CC50BB38AF2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E5AEB1-1E78-4583-8FA8-59F907840F1C}" type="slidenum">
              <a:rPr lang="en-CA" altLang="en-US"/>
              <a:t>23</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259BFC4-F228-7A17-C319-B4104334C2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89BDC4F-2BEF-02B0-69BC-15BC83394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Nos données indiquent que les isolats P. heimbachae 99101 et WY2 sont pathogènes pour les animaux et fournissent la preuve que P. heimbachae agit en tant qu'agent causal de la maladie de von Willebrand. </a:t>
            </a:r>
          </a:p>
          <a:p>
            <a:endParaRPr lang="en-CA" altLang="en-US"/>
          </a:p>
        </p:txBody>
      </p:sp>
      <p:sp>
        <p:nvSpPr>
          <p:cNvPr id="75780" name="Slide Number Placeholder 3">
            <a:extLst>
              <a:ext uri="{FF2B5EF4-FFF2-40B4-BE49-F238E27FC236}">
                <a16:creationId xmlns:a16="http://schemas.microsoft.com/office/drawing/2014/main" id="{7D8F3E93-5D67-81F7-66A1-9B0C7E01F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0892C0-A235-486B-86F5-F9499130BFAE}" type="slidenum">
              <a:rPr lang="en-US" altLang="en-US">
                <a:solidFill>
                  <a:srgbClr val="000000"/>
                </a:solidFill>
              </a:rPr>
              <a:t>24</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CE276EA-FD63-6F5B-35DA-FD9213BB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74A0B6E-309F-9CD4-301E-9EBCE1984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79876" name="Slide Number Placeholder 3">
            <a:extLst>
              <a:ext uri="{FF2B5EF4-FFF2-40B4-BE49-F238E27FC236}">
                <a16:creationId xmlns:a16="http://schemas.microsoft.com/office/drawing/2014/main" id="{7828C808-AB46-53A1-9AB1-E032A93A3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56FEF0-BBC0-4AE8-846A-20C1F0E2F170}" type="slidenum">
              <a:rPr lang="en-US" altLang="en-US">
                <a:solidFill>
                  <a:srgbClr val="000000"/>
                </a:solidFill>
              </a:rPr>
              <a:t>27</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2A0CFE3-10DC-B253-AA01-3525B79ED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188FC34-6367-1415-838B-376949CB8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a:t>La PIF ne se transmet pas facilement de chat à chat.</a:t>
            </a:r>
          </a:p>
          <a:p>
            <a:pPr eaLnBrk="1" hangingPunct="1"/>
            <a:r>
              <a:rPr lang="en-CA" altLang="en-US"/>
              <a:t>Le FeCoV se propage entre les chats</a:t>
            </a:r>
          </a:p>
          <a:p>
            <a:pPr eaLnBrk="1" hangingPunct="1"/>
            <a:endParaRPr lang="en-CA" altLang="en-US"/>
          </a:p>
          <a:p>
            <a:pPr eaLnBrk="1" hangingPunct="1"/>
            <a:r>
              <a:rPr lang="en-CA" altLang="en-US"/>
              <a:t>Les chats infectés par le coronavirus entérique félin ne présentent souvent aucun signe clinique (diarrhée et signes respiratoires supérieurs).</a:t>
            </a:r>
          </a:p>
          <a:p>
            <a:pPr eaLnBrk="1" hangingPunct="1"/>
            <a:endParaRPr lang="en-CA" altLang="en-US"/>
          </a:p>
          <a:p>
            <a:pPr eaLnBrk="1" hangingPunct="1"/>
            <a:r>
              <a:rPr lang="en-CA" altLang="en-US"/>
              <a:t>Des mutations virales se produisent dans 10 % des cas, ce qui entraîne une modification du virus et le développement de la PIF.</a:t>
            </a:r>
          </a:p>
          <a:p>
            <a:pPr eaLnBrk="1" hangingPunct="1"/>
            <a:endParaRPr lang="en-CA" altLang="en-US"/>
          </a:p>
          <a:p>
            <a:endParaRPr lang="en-CA" altLang="en-US"/>
          </a:p>
        </p:txBody>
      </p:sp>
      <p:sp>
        <p:nvSpPr>
          <p:cNvPr id="4" name="Slide Number Placeholder 3">
            <a:extLst>
              <a:ext uri="{FF2B5EF4-FFF2-40B4-BE49-F238E27FC236}">
                <a16:creationId xmlns:a16="http://schemas.microsoft.com/office/drawing/2014/main" id="{F6A1CCA6-0EA9-9880-C28E-94BF55E6707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561AB7-B18A-4DCA-B716-820E5001132A}" type="slidenum">
              <a:rPr lang="en-CA" altLang="en-US"/>
              <a:t>28</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09B9DBE-1947-F9A1-2423-8859039BB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75319C59-41B8-7B51-3E2F-C0BC29ED9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Est-il possible d'avoir des recombinaisons entre les coronavirus alpha et bêta ?</a:t>
            </a:r>
          </a:p>
        </p:txBody>
      </p:sp>
      <p:sp>
        <p:nvSpPr>
          <p:cNvPr id="4" name="Slide Number Placeholder 3">
            <a:extLst>
              <a:ext uri="{FF2B5EF4-FFF2-40B4-BE49-F238E27FC236}">
                <a16:creationId xmlns:a16="http://schemas.microsoft.com/office/drawing/2014/main" id="{B3813BFF-A9FD-1B10-AA25-0356B5E722B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B4AF58-D380-40F4-A072-539BCD993F98}" type="slidenum">
              <a:rPr lang="en-CA" altLang="en-US"/>
              <a:t>29</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BE71CBB-2D2C-ADB5-066C-831550FFD6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EE50F36-60BD-CE92-B534-F988433BF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A223904E-FC18-ED12-65B4-6DCC43AAF3F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79C611-E950-41B7-B7F8-3F3775A78B09}" type="slidenum">
              <a:rPr lang="en-CA" altLang="en-US"/>
              <a:t>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599AAFC-FB11-7646-1E53-5B4C8188A0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5179C8F-2D7C-A0E1-7010-9D6C27630B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8F4EB8B1-0E38-0519-00E6-12C673CC776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FF391D-A375-4063-90FF-C67095694A1C}" type="slidenum">
              <a:rPr lang="en-CA" altLang="en-US"/>
              <a:t>5</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16B3202-0664-8EC2-FC0A-2B90D5289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91A74-28C5-4327-80C2-3C962CCC11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Nécessité de valider les décisions - il peut s'agir de véritables experts, avec des groupes.</a:t>
            </a:r>
          </a:p>
          <a:p>
            <a:r>
              <a:rPr lang="en-US" altLang="en-US"/>
              <a:t>Faire par l'intermédiaire de groupes d'individus, spectre d'agents présentés. Familiarisation des sous-groupes avec les virus/maladies, les virus/maladies émergents.</a:t>
            </a:r>
          </a:p>
          <a:p>
            <a:r>
              <a:rPr lang="en-US" altLang="en-US"/>
              <a:t>L'étudiant doit effectuer des recherches documentaires en fonction des besoins. Des experts confirment ensuite les résultats ? </a:t>
            </a:r>
          </a:p>
          <a:p>
            <a:r>
              <a:rPr lang="en-US" altLang="en-US"/>
              <a:t>Répondre à l'appel mensuel à contribution de la communauté</a:t>
            </a:r>
          </a:p>
          <a:p>
            <a:endParaRPr lang="en-CA" altLang="en-US"/>
          </a:p>
        </p:txBody>
      </p:sp>
      <p:sp>
        <p:nvSpPr>
          <p:cNvPr id="4" name="Slide Number Placeholder 3">
            <a:extLst>
              <a:ext uri="{FF2B5EF4-FFF2-40B4-BE49-F238E27FC236}">
                <a16:creationId xmlns:a16="http://schemas.microsoft.com/office/drawing/2014/main" id="{5048F127-6E60-6324-C877-C830DCBF80C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18947B-6153-4131-A090-C0F43BBA2441}" type="slidenum">
              <a:rPr lang="en-CA" altLang="en-US"/>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67B791C-9A58-2B11-5303-B3C319A49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017115B-3441-0CCF-ADCA-CCA8267533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err="1"/>
              <a:t>Cette</a:t>
            </a:r>
            <a:r>
              <a:rPr lang="en-CA" altLang="en-US" dirty="0"/>
              <a:t> </a:t>
            </a:r>
            <a:r>
              <a:rPr lang="en-CA" altLang="en-US" dirty="0" err="1"/>
              <a:t>présentation</a:t>
            </a:r>
            <a:r>
              <a:rPr lang="en-CA" altLang="en-US" dirty="0"/>
              <a:t> </a:t>
            </a:r>
            <a:r>
              <a:rPr lang="en-CA" altLang="en-US" dirty="0" err="1"/>
              <a:t>est</a:t>
            </a:r>
            <a:r>
              <a:rPr lang="en-CA" altLang="en-US" dirty="0"/>
              <a:t> un peu trop longue car nous </a:t>
            </a:r>
            <a:r>
              <a:rPr lang="en-CA" altLang="en-US" dirty="0" err="1"/>
              <a:t>sommes</a:t>
            </a:r>
            <a:r>
              <a:rPr lang="en-CA" altLang="en-US" dirty="0"/>
              <a:t> déjà à plus de la </a:t>
            </a:r>
            <a:r>
              <a:rPr lang="en-CA" altLang="en-US" dirty="0" err="1"/>
              <a:t>moitié</a:t>
            </a:r>
            <a:r>
              <a:rPr lang="en-CA" altLang="en-US" dirty="0"/>
              <a:t> du </a:t>
            </a:r>
            <a:r>
              <a:rPr lang="en-CA" altLang="en-US" dirty="0" err="1"/>
              <a:t>nouvel</a:t>
            </a:r>
            <a:r>
              <a:rPr lang="en-CA" altLang="en-US" dirty="0"/>
              <a:t> </a:t>
            </a:r>
            <a:r>
              <a:rPr lang="en-CA" altLang="en-US" dirty="0" err="1"/>
              <a:t>exercice</a:t>
            </a:r>
            <a:r>
              <a:rPr lang="en-CA" altLang="en-US" dirty="0"/>
              <a:t> fiscal, </a:t>
            </a:r>
            <a:r>
              <a:rPr lang="en-CA" altLang="en-US" dirty="0" err="1"/>
              <a:t>mais</a:t>
            </a:r>
            <a:r>
              <a:rPr lang="en-CA" altLang="en-US" dirty="0"/>
              <a:t> </a:t>
            </a:r>
            <a:r>
              <a:rPr lang="en-CA" altLang="en-US" dirty="0" err="1"/>
              <a:t>ce</a:t>
            </a:r>
            <a:r>
              <a:rPr lang="en-CA" altLang="en-US" dirty="0"/>
              <a:t> rapport </a:t>
            </a:r>
            <a:r>
              <a:rPr lang="en-CA" altLang="en-US" dirty="0" err="1"/>
              <a:t>couvre</a:t>
            </a:r>
            <a:r>
              <a:rPr lang="en-CA" altLang="en-US" dirty="0"/>
              <a:t> les points </a:t>
            </a:r>
            <a:r>
              <a:rPr lang="en-CA" altLang="en-US" dirty="0" err="1"/>
              <a:t>suivants</a:t>
            </a:r>
            <a:endParaRPr lang="en-CA" altLang="en-US" dirty="0"/>
          </a:p>
        </p:txBody>
      </p:sp>
      <p:sp>
        <p:nvSpPr>
          <p:cNvPr id="4" name="Slide Number Placeholder 3">
            <a:extLst>
              <a:ext uri="{FF2B5EF4-FFF2-40B4-BE49-F238E27FC236}">
                <a16:creationId xmlns:a16="http://schemas.microsoft.com/office/drawing/2014/main" id="{CFB25AAA-2825-A3B7-9D42-CB39369D6E7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1EB3E6-F89B-4D8A-B0B7-A196F71CA9F0}" type="slidenum">
              <a:rPr lang="en-CA" altLang="en-US"/>
              <a:t>8</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E3286C6-AC37-DEEE-21BC-07D215EF9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BB17F60-396A-3D94-F78C-B1727EA2F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Au 24 </a:t>
            </a:r>
            <a:r>
              <a:rPr lang="en-US" altLang="en-US" dirty="0" err="1"/>
              <a:t>avril</a:t>
            </a:r>
            <a:r>
              <a:rPr lang="en-US" altLang="en-US" dirty="0"/>
              <a:t> 2023, la CMEZ </a:t>
            </a:r>
            <a:r>
              <a:rPr lang="en-US" altLang="en-US" dirty="0" err="1"/>
              <a:t>comptera</a:t>
            </a:r>
            <a:r>
              <a:rPr lang="en-US" altLang="en-US" dirty="0"/>
              <a:t> 590 </a:t>
            </a:r>
            <a:r>
              <a:rPr lang="en-US" altLang="en-US" dirty="0" err="1"/>
              <a:t>membres</a:t>
            </a:r>
            <a:r>
              <a:rPr lang="en-US" altLang="en-US" dirty="0"/>
              <a:t>, </a:t>
            </a:r>
            <a:r>
              <a:rPr lang="en-US" altLang="en-US" dirty="0" err="1"/>
              <a:t>soit</a:t>
            </a:r>
            <a:r>
              <a:rPr lang="en-US" altLang="en-US" dirty="0"/>
              <a:t> </a:t>
            </a:r>
            <a:r>
              <a:rPr lang="en-US" altLang="en-US" dirty="0" err="1"/>
              <a:t>une</a:t>
            </a:r>
            <a:r>
              <a:rPr lang="en-US" altLang="en-US" dirty="0"/>
              <a:t> </a:t>
            </a:r>
            <a:r>
              <a:rPr lang="en-US" altLang="en-US" dirty="0" err="1"/>
              <a:t>croissance</a:t>
            </a:r>
            <a:r>
              <a:rPr lang="en-US" altLang="en-US" dirty="0"/>
              <a:t> </a:t>
            </a:r>
            <a:r>
              <a:rPr lang="en-US" altLang="en-US" dirty="0" err="1"/>
              <a:t>totale</a:t>
            </a:r>
            <a:r>
              <a:rPr lang="en-US" altLang="en-US" dirty="0"/>
              <a:t> de ~21%. </a:t>
            </a:r>
          </a:p>
          <a:p>
            <a:endParaRPr lang="en-CA" altLang="en-US" dirty="0"/>
          </a:p>
          <a:p>
            <a:r>
              <a:rPr lang="en-US" altLang="en-US" dirty="0"/>
              <a:t>Au </a:t>
            </a:r>
            <a:r>
              <a:rPr lang="en-US" altLang="en-US" dirty="0" err="1"/>
              <a:t>cours</a:t>
            </a:r>
            <a:r>
              <a:rPr lang="en-US" altLang="en-US" dirty="0"/>
              <a:t> de </a:t>
            </a:r>
            <a:r>
              <a:rPr lang="en-US" altLang="en-US" dirty="0" err="1"/>
              <a:t>l'année</a:t>
            </a:r>
            <a:r>
              <a:rPr lang="en-US" altLang="en-US" dirty="0"/>
              <a:t> </a:t>
            </a:r>
            <a:r>
              <a:rPr lang="en-US" altLang="en-US" dirty="0" err="1"/>
              <a:t>écoulée</a:t>
            </a:r>
            <a:r>
              <a:rPr lang="en-US" altLang="en-US" dirty="0"/>
              <a:t>, 140 nouveaux </a:t>
            </a:r>
            <a:r>
              <a:rPr lang="en-US" altLang="en-US" dirty="0" err="1"/>
              <a:t>membres</a:t>
            </a:r>
            <a:r>
              <a:rPr lang="en-US" altLang="en-US" dirty="0"/>
              <a:t> </a:t>
            </a:r>
            <a:r>
              <a:rPr lang="en-US" altLang="en-US" dirty="0" err="1"/>
              <a:t>ont</a:t>
            </a:r>
            <a:r>
              <a:rPr lang="en-US" altLang="en-US" dirty="0"/>
              <a:t> rejoint la </a:t>
            </a:r>
            <a:r>
              <a:rPr lang="en-US" altLang="en-US" dirty="0" err="1"/>
              <a:t>communauté</a:t>
            </a:r>
            <a:r>
              <a:rPr lang="en-US" altLang="en-US" dirty="0"/>
              <a:t>, </a:t>
            </a:r>
            <a:r>
              <a:rPr lang="en-US" altLang="en-US" dirty="0" err="1"/>
              <a:t>soit</a:t>
            </a:r>
            <a:r>
              <a:rPr lang="en-US" altLang="en-US" dirty="0"/>
              <a:t> </a:t>
            </a:r>
            <a:r>
              <a:rPr lang="en-US" altLang="en-US" dirty="0" err="1"/>
              <a:t>une</a:t>
            </a:r>
            <a:r>
              <a:rPr lang="en-US" altLang="en-US" dirty="0"/>
              <a:t> </a:t>
            </a:r>
            <a:r>
              <a:rPr lang="en-US" altLang="en-US" dirty="0" err="1"/>
              <a:t>croissance</a:t>
            </a:r>
            <a:r>
              <a:rPr lang="en-US" altLang="en-US" dirty="0"/>
              <a:t> de ~29%. </a:t>
            </a:r>
            <a:r>
              <a:rPr lang="en-US" altLang="en-US" dirty="0" err="1"/>
              <a:t>Cependant</a:t>
            </a:r>
            <a:r>
              <a:rPr lang="en-US" altLang="en-US" dirty="0"/>
              <a:t>, la </a:t>
            </a:r>
            <a:r>
              <a:rPr lang="en-US" altLang="en-US" dirty="0" err="1"/>
              <a:t>communauté</a:t>
            </a:r>
            <a:r>
              <a:rPr lang="en-US" altLang="en-US" dirty="0"/>
              <a:t> a </a:t>
            </a:r>
            <a:r>
              <a:rPr lang="en-US" altLang="en-US" dirty="0" err="1"/>
              <a:t>également</a:t>
            </a:r>
            <a:r>
              <a:rPr lang="en-US" altLang="en-US" dirty="0"/>
              <a:t> perdu 39 (~8%) de </a:t>
            </a:r>
            <a:r>
              <a:rPr lang="en-US" altLang="en-US" dirty="0" err="1"/>
              <a:t>ses</a:t>
            </a:r>
            <a:r>
              <a:rPr lang="en-US" altLang="en-US" dirty="0"/>
              <a:t> </a:t>
            </a:r>
            <a:r>
              <a:rPr lang="en-US" altLang="en-US" dirty="0" err="1"/>
              <a:t>membres</a:t>
            </a:r>
            <a:r>
              <a:rPr lang="en-US" altLang="en-US" dirty="0"/>
              <a:t> pour cause de </a:t>
            </a:r>
            <a:r>
              <a:rPr lang="en-US" altLang="en-US" dirty="0" err="1"/>
              <a:t>retraite</a:t>
            </a:r>
            <a:r>
              <a:rPr lang="en-US" altLang="en-US" dirty="0"/>
              <a:t> </a:t>
            </a:r>
            <a:r>
              <a:rPr lang="en-US" altLang="en-US" dirty="0" err="1"/>
              <a:t>ou</a:t>
            </a:r>
            <a:r>
              <a:rPr lang="en-US" altLang="en-US" dirty="0"/>
              <a:t> de </a:t>
            </a:r>
            <a:r>
              <a:rPr lang="en-US" altLang="en-US" dirty="0" err="1"/>
              <a:t>changement</a:t>
            </a:r>
            <a:r>
              <a:rPr lang="en-US" altLang="en-US" dirty="0"/>
              <a:t> </a:t>
            </a:r>
            <a:r>
              <a:rPr lang="en-US" altLang="en-US" dirty="0" err="1"/>
              <a:t>professionnel</a:t>
            </a:r>
            <a:r>
              <a:rPr lang="en-US" altLang="en-US" dirty="0"/>
              <a:t>. La </a:t>
            </a:r>
            <a:r>
              <a:rPr lang="en-US" altLang="en-US" dirty="0" err="1"/>
              <a:t>croissance</a:t>
            </a:r>
            <a:r>
              <a:rPr lang="en-US" altLang="en-US" dirty="0"/>
              <a:t> </a:t>
            </a:r>
            <a:r>
              <a:rPr lang="en-US" altLang="en-US" dirty="0" err="1"/>
              <a:t>globale</a:t>
            </a:r>
            <a:r>
              <a:rPr lang="en-US" altLang="en-US" dirty="0"/>
              <a:t> pour </a:t>
            </a:r>
            <a:r>
              <a:rPr lang="en-US" altLang="en-US" dirty="0" err="1"/>
              <a:t>l'année</a:t>
            </a:r>
            <a:r>
              <a:rPr lang="en-US" altLang="en-US" dirty="0"/>
              <a:t> </a:t>
            </a:r>
            <a:r>
              <a:rPr lang="en-US" altLang="en-US" dirty="0" err="1"/>
              <a:t>fiscale</a:t>
            </a:r>
            <a:r>
              <a:rPr lang="en-US" altLang="en-US" dirty="0"/>
              <a:t> a </a:t>
            </a:r>
            <a:r>
              <a:rPr lang="en-US" altLang="en-US" dirty="0" err="1"/>
              <a:t>donc</a:t>
            </a:r>
            <a:r>
              <a:rPr lang="en-US" altLang="en-US" dirty="0"/>
              <a:t> </a:t>
            </a:r>
            <a:r>
              <a:rPr lang="en-US" altLang="en-US" dirty="0" err="1"/>
              <a:t>été</a:t>
            </a:r>
            <a:r>
              <a:rPr lang="en-US" altLang="en-US" dirty="0"/>
              <a:t> de ~21%.</a:t>
            </a:r>
          </a:p>
          <a:p>
            <a:endParaRPr lang="en-US" altLang="en-US" dirty="0"/>
          </a:p>
          <a:p>
            <a:r>
              <a:rPr lang="en-US" altLang="en-US" b="1" dirty="0"/>
              <a:t>La figure 1 montre le </a:t>
            </a:r>
            <a:r>
              <a:rPr lang="en-US" altLang="en-US" dirty="0" err="1"/>
              <a:t>pourcentage</a:t>
            </a:r>
            <a:r>
              <a:rPr lang="en-US" altLang="en-US" dirty="0"/>
              <a:t> de </a:t>
            </a:r>
            <a:r>
              <a:rPr lang="en-US" altLang="en-US" dirty="0" err="1"/>
              <a:t>membres</a:t>
            </a:r>
            <a:r>
              <a:rPr lang="en-US" altLang="en-US" dirty="0"/>
              <a:t> de la CMEZ qui </a:t>
            </a:r>
            <a:r>
              <a:rPr lang="en-US" altLang="en-US" dirty="0" err="1"/>
              <a:t>détiennent</a:t>
            </a:r>
            <a:r>
              <a:rPr lang="en-US" altLang="en-US" dirty="0"/>
              <a:t> des </a:t>
            </a:r>
            <a:r>
              <a:rPr lang="en-US" altLang="en-US" dirty="0" err="1"/>
              <a:t>comptes</a:t>
            </a:r>
            <a:r>
              <a:rPr lang="en-US" altLang="en-US" dirty="0"/>
              <a:t> CNPHI et de </a:t>
            </a:r>
            <a:r>
              <a:rPr lang="en-US" altLang="en-US" dirty="0" err="1"/>
              <a:t>consommateurs</a:t>
            </a:r>
            <a:r>
              <a:rPr lang="en-US" altLang="en-US" dirty="0"/>
              <a:t> qui ne </a:t>
            </a:r>
            <a:r>
              <a:rPr lang="en-US" altLang="en-US" dirty="0" err="1"/>
              <a:t>reçoivent</a:t>
            </a:r>
            <a:r>
              <a:rPr lang="en-US" altLang="en-US" dirty="0"/>
              <a:t> que les rapports de </a:t>
            </a:r>
            <a:r>
              <a:rPr lang="en-US" altLang="en-US" dirty="0" err="1"/>
              <a:t>renseignement</a:t>
            </a:r>
            <a:r>
              <a:rPr lang="en-US" altLang="en-US" dirty="0"/>
              <a:t>. </a:t>
            </a:r>
            <a:r>
              <a:rPr lang="en-US" altLang="en-US" dirty="0" err="1"/>
              <a:t>Cette</a:t>
            </a:r>
            <a:r>
              <a:rPr lang="en-US" altLang="en-US" dirty="0"/>
              <a:t> </a:t>
            </a:r>
            <a:r>
              <a:rPr lang="en-US" altLang="en-US" dirty="0" err="1"/>
              <a:t>année</a:t>
            </a:r>
            <a:r>
              <a:rPr lang="en-US" altLang="en-US" dirty="0"/>
              <a:t>, </a:t>
            </a:r>
            <a:r>
              <a:rPr lang="en-US" altLang="en-US" dirty="0" err="1"/>
              <a:t>l'augmentation</a:t>
            </a:r>
            <a:r>
              <a:rPr lang="en-US" altLang="en-US" dirty="0"/>
              <a:t> du </a:t>
            </a:r>
            <a:r>
              <a:rPr lang="en-US" altLang="en-US" dirty="0" err="1"/>
              <a:t>nombre</a:t>
            </a:r>
            <a:r>
              <a:rPr lang="en-US" altLang="en-US" dirty="0"/>
              <a:t> de </a:t>
            </a:r>
            <a:r>
              <a:rPr lang="en-US" altLang="en-US" dirty="0" err="1"/>
              <a:t>membres</a:t>
            </a:r>
            <a:r>
              <a:rPr lang="en-US" altLang="en-US" dirty="0"/>
              <a:t> </a:t>
            </a:r>
            <a:r>
              <a:rPr lang="en-US" altLang="en-US" dirty="0" err="1"/>
              <a:t>s'est</a:t>
            </a:r>
            <a:r>
              <a:rPr lang="en-US" altLang="en-US" dirty="0"/>
              <a:t> </a:t>
            </a:r>
            <a:r>
              <a:rPr lang="en-US" altLang="en-US" dirty="0" err="1"/>
              <a:t>produite</a:t>
            </a:r>
            <a:r>
              <a:rPr lang="en-US" altLang="en-US" dirty="0"/>
              <a:t> </a:t>
            </a:r>
            <a:r>
              <a:rPr lang="en-US" altLang="en-US" dirty="0" err="1"/>
              <a:t>principalement</a:t>
            </a:r>
            <a:r>
              <a:rPr lang="en-US" altLang="en-US" dirty="0"/>
              <a:t> dans le </a:t>
            </a:r>
            <a:r>
              <a:rPr lang="en-US" altLang="en-US" dirty="0" err="1"/>
              <a:t>groupe</a:t>
            </a:r>
            <a:r>
              <a:rPr lang="en-US" altLang="en-US" dirty="0"/>
              <a:t> des </a:t>
            </a:r>
            <a:r>
              <a:rPr lang="en-US" altLang="en-US" dirty="0" err="1"/>
              <a:t>consommateurs</a:t>
            </a:r>
            <a:r>
              <a:rPr lang="en-US" altLang="en-US" dirty="0"/>
              <a:t> (120 nouveaux </a:t>
            </a:r>
            <a:r>
              <a:rPr lang="en-US" altLang="en-US" dirty="0" err="1"/>
              <a:t>membres</a:t>
            </a:r>
            <a:r>
              <a:rPr lang="en-US" altLang="en-US" dirty="0"/>
              <a:t>), qui </a:t>
            </a:r>
            <a:r>
              <a:rPr lang="en-US" altLang="en-US" dirty="0" err="1"/>
              <a:t>représente</a:t>
            </a:r>
            <a:r>
              <a:rPr lang="en-US" altLang="en-US" dirty="0"/>
              <a:t> 67 % des </a:t>
            </a:r>
            <a:r>
              <a:rPr lang="en-US" altLang="en-US" dirty="0" err="1"/>
              <a:t>membres</a:t>
            </a:r>
            <a:r>
              <a:rPr lang="en-US" altLang="en-US" dirty="0"/>
              <a:t> de la CMEZ, </a:t>
            </a:r>
            <a:r>
              <a:rPr lang="en-US" altLang="en-US" dirty="0" err="1"/>
              <a:t>tandis</a:t>
            </a:r>
            <a:r>
              <a:rPr lang="en-US" altLang="en-US" dirty="0"/>
              <a:t> que les </a:t>
            </a:r>
            <a:r>
              <a:rPr lang="en-US" altLang="en-US" dirty="0" err="1"/>
              <a:t>titulaires</a:t>
            </a:r>
            <a:r>
              <a:rPr lang="en-US" altLang="en-US" dirty="0"/>
              <a:t> de </a:t>
            </a:r>
            <a:r>
              <a:rPr lang="en-US" altLang="en-US" dirty="0" err="1"/>
              <a:t>comptes</a:t>
            </a:r>
            <a:r>
              <a:rPr lang="en-US" altLang="en-US" dirty="0"/>
              <a:t> CNPHI </a:t>
            </a:r>
            <a:r>
              <a:rPr lang="en-US" altLang="en-US" dirty="0" err="1"/>
              <a:t>en</a:t>
            </a:r>
            <a:r>
              <a:rPr lang="en-US" altLang="en-US" dirty="0"/>
              <a:t> </a:t>
            </a:r>
            <a:r>
              <a:rPr lang="en-US" altLang="en-US" dirty="0" err="1"/>
              <a:t>représentent</a:t>
            </a:r>
            <a:r>
              <a:rPr lang="en-US" altLang="en-US" dirty="0"/>
              <a:t> 33 %. </a:t>
            </a:r>
          </a:p>
          <a:p>
            <a:endParaRPr lang="en-US" altLang="en-US" dirty="0"/>
          </a:p>
          <a:p>
            <a:r>
              <a:rPr lang="en-US" altLang="en-US" dirty="0"/>
              <a:t>Au </a:t>
            </a:r>
            <a:r>
              <a:rPr lang="en-US" altLang="en-US" dirty="0" err="1"/>
              <a:t>cours</a:t>
            </a:r>
            <a:r>
              <a:rPr lang="en-US" altLang="en-US" dirty="0"/>
              <a:t> de </a:t>
            </a:r>
            <a:r>
              <a:rPr lang="en-US" altLang="en-US" dirty="0" err="1"/>
              <a:t>l'année</a:t>
            </a:r>
            <a:r>
              <a:rPr lang="en-US" altLang="en-US" dirty="0"/>
              <a:t> </a:t>
            </a:r>
            <a:r>
              <a:rPr lang="en-US" altLang="en-US" dirty="0" err="1"/>
              <a:t>écoulée</a:t>
            </a:r>
            <a:r>
              <a:rPr lang="en-US" altLang="en-US" dirty="0"/>
              <a:t>, </a:t>
            </a:r>
            <a:r>
              <a:rPr lang="en-US" altLang="en-US" dirty="0" err="1"/>
              <a:t>tous</a:t>
            </a:r>
            <a:r>
              <a:rPr lang="en-US" altLang="en-US" dirty="0"/>
              <a:t> les </a:t>
            </a:r>
            <a:r>
              <a:rPr lang="en-US" altLang="en-US" dirty="0" err="1"/>
              <a:t>groupes</a:t>
            </a:r>
            <a:r>
              <a:rPr lang="en-US" altLang="en-US" dirty="0"/>
              <a:t> </a:t>
            </a:r>
            <a:r>
              <a:rPr lang="en-US" altLang="en-US" dirty="0" err="1"/>
              <a:t>démographiques</a:t>
            </a:r>
            <a:r>
              <a:rPr lang="en-US" altLang="en-US" dirty="0"/>
              <a:t>, à </a:t>
            </a:r>
            <a:r>
              <a:rPr lang="en-US" altLang="en-US" dirty="0" err="1"/>
              <a:t>l'exception</a:t>
            </a:r>
            <a:r>
              <a:rPr lang="en-US" altLang="en-US" dirty="0"/>
              <a:t> de </a:t>
            </a:r>
            <a:r>
              <a:rPr lang="en-US" altLang="en-US" dirty="0" err="1"/>
              <a:t>l'industrie</a:t>
            </a:r>
            <a:r>
              <a:rPr lang="en-US" altLang="en-US" dirty="0"/>
              <a:t>, </a:t>
            </a:r>
            <a:r>
              <a:rPr lang="en-US" altLang="en-US" dirty="0" err="1"/>
              <a:t>ont</a:t>
            </a:r>
            <a:r>
              <a:rPr lang="en-US" altLang="en-US" dirty="0"/>
              <a:t> </a:t>
            </a:r>
            <a:r>
              <a:rPr lang="en-US" altLang="en-US" dirty="0" err="1"/>
              <a:t>connu</a:t>
            </a:r>
            <a:r>
              <a:rPr lang="en-US" altLang="en-US" dirty="0"/>
              <a:t> </a:t>
            </a:r>
            <a:r>
              <a:rPr lang="en-US" altLang="en-US" dirty="0" err="1"/>
              <a:t>une</a:t>
            </a:r>
            <a:r>
              <a:rPr lang="en-US" altLang="en-US" dirty="0"/>
              <a:t> augmentation du </a:t>
            </a:r>
            <a:r>
              <a:rPr lang="en-US" altLang="en-US" dirty="0" err="1"/>
              <a:t>nombre</a:t>
            </a:r>
            <a:r>
              <a:rPr lang="en-US" altLang="en-US" dirty="0"/>
              <a:t> de </a:t>
            </a:r>
            <a:r>
              <a:rPr lang="en-US" altLang="en-US" dirty="0" err="1"/>
              <a:t>leurs</a:t>
            </a:r>
            <a:r>
              <a:rPr lang="en-US" altLang="en-US" dirty="0"/>
              <a:t> </a:t>
            </a:r>
            <a:r>
              <a:rPr lang="en-US" altLang="en-US" dirty="0" err="1"/>
              <a:t>membres</a:t>
            </a:r>
            <a:r>
              <a:rPr lang="en-US" altLang="en-US" dirty="0"/>
              <a:t>. </a:t>
            </a:r>
            <a:r>
              <a:rPr lang="en-CA" altLang="en-US" dirty="0"/>
              <a:t>Un nouveau </a:t>
            </a:r>
            <a:r>
              <a:rPr lang="en-CA" altLang="en-US" dirty="0" err="1"/>
              <a:t>groupe</a:t>
            </a:r>
            <a:r>
              <a:rPr lang="en-CA" altLang="en-US" dirty="0"/>
              <a:t> </a:t>
            </a:r>
            <a:r>
              <a:rPr lang="en-CA" altLang="en-US" dirty="0" err="1"/>
              <a:t>démographique</a:t>
            </a:r>
            <a:r>
              <a:rPr lang="en-CA" altLang="en-US" dirty="0"/>
              <a:t> a </a:t>
            </a:r>
            <a:r>
              <a:rPr lang="en-CA" altLang="en-US" dirty="0" err="1"/>
              <a:t>également</a:t>
            </a:r>
            <a:r>
              <a:rPr lang="en-CA" altLang="en-US" dirty="0"/>
              <a:t> </a:t>
            </a:r>
            <a:r>
              <a:rPr lang="en-CA" altLang="en-US" dirty="0" err="1"/>
              <a:t>été</a:t>
            </a:r>
            <a:r>
              <a:rPr lang="en-CA" altLang="en-US" dirty="0"/>
              <a:t> </a:t>
            </a:r>
            <a:r>
              <a:rPr lang="en-CA" altLang="en-US" dirty="0" err="1"/>
              <a:t>ajouté</a:t>
            </a:r>
            <a:r>
              <a:rPr lang="en-CA" altLang="en-US" dirty="0"/>
              <a:t> pour </a:t>
            </a:r>
            <a:r>
              <a:rPr lang="en-CA" altLang="en-US" dirty="0" err="1"/>
              <a:t>tenir</a:t>
            </a:r>
            <a:r>
              <a:rPr lang="en-CA" altLang="en-US" dirty="0"/>
              <a:t> </a:t>
            </a:r>
            <a:r>
              <a:rPr lang="en-CA" altLang="en-US" dirty="0" err="1"/>
              <a:t>compte</a:t>
            </a:r>
            <a:r>
              <a:rPr lang="en-CA" altLang="en-US" dirty="0"/>
              <a:t> de la </a:t>
            </a:r>
            <a:r>
              <a:rPr lang="en-CA" altLang="en-US" dirty="0" err="1"/>
              <a:t>représentation</a:t>
            </a:r>
            <a:r>
              <a:rPr lang="en-CA" altLang="en-US" dirty="0"/>
              <a:t> </a:t>
            </a:r>
            <a:r>
              <a:rPr lang="en-CA" altLang="en-US" dirty="0" err="1"/>
              <a:t>autochtone</a:t>
            </a:r>
            <a:r>
              <a:rPr lang="en-US" altLang="en-US" dirty="0"/>
              <a:t>. (</a:t>
            </a:r>
            <a:r>
              <a:rPr lang="en-US" altLang="en-US" dirty="0" err="1"/>
              <a:t>dont</a:t>
            </a:r>
            <a:r>
              <a:rPr lang="en-US" altLang="en-US" dirty="0"/>
              <a:t> nous </a:t>
            </a:r>
            <a:r>
              <a:rPr lang="en-US" altLang="en-US" dirty="0" err="1"/>
              <a:t>avons</a:t>
            </a:r>
            <a:r>
              <a:rPr lang="en-US" altLang="en-US" dirty="0"/>
              <a:t> un </a:t>
            </a:r>
            <a:r>
              <a:rPr lang="en-US" altLang="en-US" dirty="0" err="1"/>
              <a:t>membre</a:t>
            </a:r>
            <a:r>
              <a:rPr lang="en-US" altLang="en-US" dirty="0"/>
              <a:t> </a:t>
            </a:r>
            <a:r>
              <a:rPr lang="en-US" altLang="en-US" dirty="0" err="1"/>
              <a:t>aujourd'hui</a:t>
            </a:r>
            <a:r>
              <a:rPr lang="en-US" altLang="en-US" dirty="0"/>
              <a:t>).</a:t>
            </a:r>
            <a:endParaRPr lang="en-CA" altLang="en-US" dirty="0"/>
          </a:p>
        </p:txBody>
      </p:sp>
      <p:sp>
        <p:nvSpPr>
          <p:cNvPr id="4" name="Slide Number Placeholder 3">
            <a:extLst>
              <a:ext uri="{FF2B5EF4-FFF2-40B4-BE49-F238E27FC236}">
                <a16:creationId xmlns:a16="http://schemas.microsoft.com/office/drawing/2014/main" id="{122FCC7F-9B7A-3F8F-0099-F581750FCEF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ADC8F1-5C8D-427B-8A1D-A2B022F3F044}" type="slidenum">
              <a:rPr lang="en-CA" altLang="en-US"/>
              <a:t>9</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5E36D63-97B2-5CC6-0B6E-206B10D885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C727CFA-1655-90B6-C7AB-C357E1C31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Cette</a:t>
            </a:r>
            <a:r>
              <a:rPr lang="en-US" altLang="en-US" dirty="0"/>
              <a:t> diapositive </a:t>
            </a:r>
            <a:r>
              <a:rPr lang="en-US" altLang="en-US" dirty="0" err="1"/>
              <a:t>présente</a:t>
            </a:r>
            <a:r>
              <a:rPr lang="en-US" altLang="en-US" dirty="0"/>
              <a:t> </a:t>
            </a:r>
            <a:r>
              <a:rPr lang="en-US" altLang="en-US" dirty="0" err="1"/>
              <a:t>une</a:t>
            </a:r>
            <a:r>
              <a:rPr lang="en-US" altLang="en-US" dirty="0"/>
              <a:t> </a:t>
            </a:r>
            <a:r>
              <a:rPr lang="en-US" altLang="en-US" dirty="0" err="1"/>
              <a:t>répartition</a:t>
            </a:r>
            <a:r>
              <a:rPr lang="en-US" altLang="en-US" dirty="0"/>
              <a:t> plus </a:t>
            </a:r>
            <a:r>
              <a:rPr lang="en-US" altLang="en-US" dirty="0" err="1"/>
              <a:t>détaillée</a:t>
            </a:r>
            <a:r>
              <a:rPr lang="en-US" altLang="en-US" dirty="0"/>
              <a:t> de la composition des </a:t>
            </a:r>
            <a:r>
              <a:rPr lang="en-US" altLang="en-US" dirty="0" err="1"/>
              <a:t>gouvernements</a:t>
            </a:r>
            <a:r>
              <a:rPr lang="en-US" altLang="en-US" dirty="0"/>
              <a:t>.</a:t>
            </a:r>
          </a:p>
          <a:p>
            <a:endParaRPr lang="en-US" altLang="en-US" dirty="0"/>
          </a:p>
          <a:p>
            <a:r>
              <a:rPr lang="en-US" altLang="en-US" dirty="0"/>
              <a:t>La figure de gauche montre la proportion de </a:t>
            </a:r>
            <a:r>
              <a:rPr lang="en-US" altLang="en-US" dirty="0" err="1"/>
              <a:t>membres</a:t>
            </a:r>
            <a:r>
              <a:rPr lang="en-US" altLang="en-US" dirty="0"/>
              <a:t> </a:t>
            </a:r>
            <a:r>
              <a:rPr lang="en-US" altLang="en-US" dirty="0" err="1"/>
              <a:t>appartenant</a:t>
            </a:r>
            <a:r>
              <a:rPr lang="en-US" altLang="en-US" dirty="0"/>
              <a:t> à </a:t>
            </a:r>
            <a:r>
              <a:rPr lang="en-US" altLang="en-US" dirty="0" err="1"/>
              <a:t>chacune</a:t>
            </a:r>
            <a:r>
              <a:rPr lang="en-US" altLang="en-US" dirty="0"/>
              <a:t> des </a:t>
            </a:r>
            <a:r>
              <a:rPr lang="en-US" altLang="en-US" dirty="0" err="1"/>
              <a:t>organisations</a:t>
            </a:r>
            <a:r>
              <a:rPr lang="en-US" altLang="en-US" dirty="0"/>
              <a:t> du </a:t>
            </a:r>
            <a:r>
              <a:rPr lang="en-US" altLang="en-US" dirty="0" err="1"/>
              <a:t>gouvernement</a:t>
            </a:r>
            <a:r>
              <a:rPr lang="en-US" altLang="en-US" dirty="0"/>
              <a:t> </a:t>
            </a:r>
            <a:r>
              <a:rPr lang="en-US" altLang="en-US" dirty="0" err="1"/>
              <a:t>fédéral</a:t>
            </a:r>
            <a:r>
              <a:rPr lang="en-US" altLang="en-US" dirty="0"/>
              <a:t>. La </a:t>
            </a:r>
            <a:r>
              <a:rPr lang="en-US" altLang="en-US" dirty="0" err="1"/>
              <a:t>majorité</a:t>
            </a:r>
            <a:r>
              <a:rPr lang="en-US" altLang="en-US" dirty="0"/>
              <a:t> des </a:t>
            </a:r>
            <a:r>
              <a:rPr lang="en-US" altLang="en-US" dirty="0" err="1"/>
              <a:t>membres</a:t>
            </a:r>
            <a:r>
              <a:rPr lang="en-US" altLang="en-US" dirty="0"/>
              <a:t> du </a:t>
            </a:r>
            <a:r>
              <a:rPr lang="en-US" altLang="en-US" dirty="0" err="1"/>
              <a:t>gouvernement</a:t>
            </a:r>
            <a:r>
              <a:rPr lang="en-US" altLang="en-US" dirty="0"/>
              <a:t> </a:t>
            </a:r>
            <a:r>
              <a:rPr lang="en-US" altLang="en-US" dirty="0" err="1"/>
              <a:t>fédéral</a:t>
            </a:r>
            <a:r>
              <a:rPr lang="en-US" altLang="en-US" dirty="0"/>
              <a:t> </a:t>
            </a:r>
            <a:r>
              <a:rPr lang="en-US" altLang="en-US" dirty="0" err="1"/>
              <a:t>proviennent</a:t>
            </a:r>
            <a:r>
              <a:rPr lang="en-US" altLang="en-US" dirty="0"/>
              <a:t> de </a:t>
            </a:r>
            <a:r>
              <a:rPr lang="en-US" altLang="en-US" dirty="0" err="1"/>
              <a:t>l'ACIA</a:t>
            </a:r>
            <a:r>
              <a:rPr lang="en-US" altLang="en-US" dirty="0"/>
              <a:t>, </a:t>
            </a:r>
            <a:r>
              <a:rPr lang="en-US" altLang="en-US" dirty="0" err="1"/>
              <a:t>suivie</a:t>
            </a:r>
            <a:r>
              <a:rPr lang="en-US" altLang="en-US" dirty="0"/>
              <a:t> de </a:t>
            </a:r>
            <a:r>
              <a:rPr lang="en-US" altLang="en-US" dirty="0" err="1"/>
              <a:t>l'ASPC</a:t>
            </a:r>
            <a:r>
              <a:rPr lang="en-US" altLang="en-US" dirty="0"/>
              <a:t> et </a:t>
            </a:r>
            <a:r>
              <a:rPr lang="en-US" altLang="en-US" dirty="0" err="1"/>
              <a:t>d'AAC</a:t>
            </a:r>
            <a:r>
              <a:rPr lang="en-US" altLang="en-US" dirty="0"/>
              <a:t>. </a:t>
            </a:r>
            <a:r>
              <a:rPr lang="en-US" altLang="en-US" dirty="0" err="1"/>
              <a:t>Santé</a:t>
            </a:r>
            <a:r>
              <a:rPr lang="en-US" altLang="en-US" dirty="0"/>
              <a:t> Canada, </a:t>
            </a:r>
            <a:r>
              <a:rPr lang="en-US" altLang="en-US" dirty="0" err="1"/>
              <a:t>Environnement</a:t>
            </a:r>
            <a:r>
              <a:rPr lang="en-US" altLang="en-US" dirty="0"/>
              <a:t> et </a:t>
            </a:r>
            <a:r>
              <a:rPr lang="en-US" altLang="en-US" dirty="0" err="1"/>
              <a:t>Changement</a:t>
            </a:r>
            <a:r>
              <a:rPr lang="en-US" altLang="en-US" dirty="0"/>
              <a:t> </a:t>
            </a:r>
            <a:r>
              <a:rPr lang="en-US" altLang="en-US" dirty="0" err="1"/>
              <a:t>climatique</a:t>
            </a:r>
            <a:r>
              <a:rPr lang="en-US" altLang="en-US" dirty="0"/>
              <a:t> Canada, </a:t>
            </a:r>
            <a:r>
              <a:rPr lang="en-US" altLang="en-US" dirty="0" err="1"/>
              <a:t>Pêches</a:t>
            </a:r>
            <a:r>
              <a:rPr lang="en-US" altLang="en-US" dirty="0"/>
              <a:t> et </a:t>
            </a:r>
            <a:r>
              <a:rPr lang="en-US" altLang="en-US" dirty="0" err="1"/>
              <a:t>Océans</a:t>
            </a:r>
            <a:r>
              <a:rPr lang="en-US" altLang="en-US" dirty="0"/>
              <a:t> Canada, Parcs Canada, Affaires </a:t>
            </a:r>
            <a:r>
              <a:rPr lang="en-US" altLang="en-US" dirty="0" err="1"/>
              <a:t>mondiales</a:t>
            </a:r>
            <a:r>
              <a:rPr lang="en-US" altLang="en-US" dirty="0"/>
              <a:t> Canada et la Commission </a:t>
            </a:r>
            <a:r>
              <a:rPr lang="en-US" altLang="en-US" dirty="0" err="1"/>
              <a:t>canadienne</a:t>
            </a:r>
            <a:r>
              <a:rPr lang="en-US" altLang="en-US" dirty="0"/>
              <a:t> de </a:t>
            </a:r>
            <a:r>
              <a:rPr lang="en-US" altLang="en-US" dirty="0" err="1"/>
              <a:t>sûreté</a:t>
            </a:r>
            <a:r>
              <a:rPr lang="en-US" altLang="en-US" dirty="0"/>
              <a:t> </a:t>
            </a:r>
            <a:r>
              <a:rPr lang="en-US" altLang="en-US" dirty="0" err="1"/>
              <a:t>nucléaire</a:t>
            </a:r>
            <a:r>
              <a:rPr lang="en-US" altLang="en-US" dirty="0"/>
              <a:t> </a:t>
            </a:r>
            <a:r>
              <a:rPr lang="en-US" altLang="en-US" dirty="0" err="1"/>
              <a:t>sont</a:t>
            </a:r>
            <a:r>
              <a:rPr lang="en-US" altLang="en-US" dirty="0"/>
              <a:t> </a:t>
            </a:r>
            <a:r>
              <a:rPr lang="en-US" altLang="en-US" dirty="0" err="1"/>
              <a:t>également</a:t>
            </a:r>
            <a:r>
              <a:rPr lang="en-US" altLang="en-US" dirty="0"/>
              <a:t> </a:t>
            </a:r>
            <a:r>
              <a:rPr lang="en-US" altLang="en-US" dirty="0" err="1"/>
              <a:t>représentés</a:t>
            </a:r>
            <a:r>
              <a:rPr lang="en-US" altLang="en-US" dirty="0"/>
              <a:t>.</a:t>
            </a:r>
            <a:endParaRPr lang="en-CA" altLang="en-US" dirty="0"/>
          </a:p>
          <a:p>
            <a:r>
              <a:rPr lang="en-US" altLang="en-US" dirty="0"/>
              <a:t>  </a:t>
            </a:r>
          </a:p>
          <a:p>
            <a:r>
              <a:rPr lang="en-US" altLang="en-US" dirty="0"/>
              <a:t>La figure de droite </a:t>
            </a:r>
            <a:r>
              <a:rPr lang="en-US" altLang="en-US" dirty="0" err="1"/>
              <a:t>indique</a:t>
            </a:r>
            <a:r>
              <a:rPr lang="en-US" altLang="en-US" dirty="0"/>
              <a:t> le </a:t>
            </a:r>
            <a:r>
              <a:rPr lang="en-US" altLang="en-US" dirty="0" err="1"/>
              <a:t>nombre</a:t>
            </a:r>
            <a:r>
              <a:rPr lang="en-US" altLang="en-US" dirty="0"/>
              <a:t> de </a:t>
            </a:r>
            <a:r>
              <a:rPr lang="en-US" altLang="en-US" dirty="0" err="1"/>
              <a:t>membres</a:t>
            </a:r>
            <a:r>
              <a:rPr lang="en-US" altLang="en-US" dirty="0"/>
              <a:t> </a:t>
            </a:r>
            <a:r>
              <a:rPr lang="en-US" altLang="en-US" dirty="0" err="1"/>
              <a:t>issus</a:t>
            </a:r>
            <a:r>
              <a:rPr lang="en-US" altLang="en-US" dirty="0"/>
              <a:t> </a:t>
            </a:r>
            <a:r>
              <a:rPr lang="en-US" altLang="en-US" dirty="0" err="1"/>
              <a:t>d'organisations</a:t>
            </a:r>
            <a:r>
              <a:rPr lang="en-US" altLang="en-US" dirty="0"/>
              <a:t> </a:t>
            </a:r>
            <a:r>
              <a:rPr lang="en-US" altLang="en-US" dirty="0" err="1"/>
              <a:t>gouvernementales</a:t>
            </a:r>
            <a:r>
              <a:rPr lang="en-US" altLang="en-US" dirty="0"/>
              <a:t> </a:t>
            </a:r>
            <a:r>
              <a:rPr lang="en-US" altLang="en-US" dirty="0" err="1"/>
              <a:t>provinciales</a:t>
            </a:r>
            <a:r>
              <a:rPr lang="en-US" altLang="en-US" dirty="0"/>
              <a:t>. La </a:t>
            </a:r>
            <a:r>
              <a:rPr lang="en-US" altLang="en-US" dirty="0" err="1"/>
              <a:t>représentation</a:t>
            </a:r>
            <a:r>
              <a:rPr lang="en-US" altLang="en-US" dirty="0"/>
              <a:t> </a:t>
            </a:r>
            <a:r>
              <a:rPr lang="en-US" altLang="en-US" dirty="0" err="1"/>
              <a:t>provinciale</a:t>
            </a:r>
            <a:r>
              <a:rPr lang="en-US" altLang="en-US" dirty="0"/>
              <a:t> a </a:t>
            </a:r>
            <a:r>
              <a:rPr lang="en-US" altLang="en-US" dirty="0" err="1"/>
              <a:t>augmenté</a:t>
            </a:r>
            <a:r>
              <a:rPr lang="en-US" altLang="en-US" dirty="0"/>
              <a:t> </a:t>
            </a:r>
            <a:r>
              <a:rPr lang="en-US" altLang="en-US" dirty="0" err="1"/>
              <a:t>l'année</a:t>
            </a:r>
            <a:r>
              <a:rPr lang="en-US" altLang="en-US" dirty="0"/>
              <a:t> </a:t>
            </a:r>
            <a:r>
              <a:rPr lang="en-US" altLang="en-US" dirty="0" err="1"/>
              <a:t>dernière</a:t>
            </a:r>
            <a:r>
              <a:rPr lang="en-US" altLang="en-US" dirty="0"/>
              <a:t> </a:t>
            </a:r>
            <a:r>
              <a:rPr lang="en-US" altLang="en-US" dirty="0" err="1"/>
              <a:t>d'environ</a:t>
            </a:r>
            <a:r>
              <a:rPr lang="en-US" altLang="en-US" dirty="0"/>
              <a:t> 60 % (50 </a:t>
            </a:r>
            <a:r>
              <a:rPr lang="en-US" altLang="en-US" dirty="0" err="1"/>
              <a:t>membres</a:t>
            </a:r>
            <a:r>
              <a:rPr lang="en-US" altLang="en-US" dirty="0"/>
              <a:t>), les augmentations les plus </a:t>
            </a:r>
            <a:r>
              <a:rPr lang="en-US" altLang="en-US" dirty="0" err="1"/>
              <a:t>significatives</a:t>
            </a:r>
            <a:r>
              <a:rPr lang="en-US" altLang="en-US" dirty="0"/>
              <a:t> </a:t>
            </a:r>
            <a:r>
              <a:rPr lang="en-US" altLang="en-US" dirty="0" err="1"/>
              <a:t>étant</a:t>
            </a:r>
            <a:r>
              <a:rPr lang="en-US" altLang="en-US" dirty="0"/>
              <a:t> </a:t>
            </a:r>
            <a:r>
              <a:rPr lang="en-US" altLang="en-US" dirty="0" err="1"/>
              <a:t>observées</a:t>
            </a:r>
            <a:r>
              <a:rPr lang="en-US" altLang="en-US" dirty="0"/>
              <a:t> </a:t>
            </a:r>
            <a:r>
              <a:rPr lang="en-US" altLang="en-US" dirty="0" err="1"/>
              <a:t>en</a:t>
            </a:r>
            <a:r>
              <a:rPr lang="en-US" altLang="en-US" dirty="0"/>
              <a:t> </a:t>
            </a:r>
            <a:r>
              <a:rPr lang="en-US" altLang="en-US" dirty="0" err="1"/>
              <a:t>Colombie-Britannique</a:t>
            </a:r>
            <a:r>
              <a:rPr lang="en-US" altLang="en-US" dirty="0"/>
              <a:t> (grâce à </a:t>
            </a:r>
            <a:r>
              <a:rPr lang="en-US" altLang="en-US" dirty="0" err="1"/>
              <a:t>l'adhésion</a:t>
            </a:r>
            <a:r>
              <a:rPr lang="en-US" altLang="en-US" dirty="0"/>
              <a:t> des BC Centers for Disease Control) et au Québec. En 2023, la CMEZ a </a:t>
            </a:r>
            <a:r>
              <a:rPr lang="en-US" altLang="en-US" dirty="0" err="1"/>
              <a:t>également</a:t>
            </a:r>
            <a:r>
              <a:rPr lang="en-US" altLang="en-US" dirty="0"/>
              <a:t> </a:t>
            </a:r>
            <a:r>
              <a:rPr lang="en-US" altLang="en-US" dirty="0" err="1"/>
              <a:t>reçu</a:t>
            </a:r>
            <a:r>
              <a:rPr lang="en-US" altLang="en-US" dirty="0"/>
              <a:t> </a:t>
            </a:r>
            <a:r>
              <a:rPr lang="en-US" altLang="en-US" dirty="0" err="1"/>
              <a:t>sa</a:t>
            </a:r>
            <a:r>
              <a:rPr lang="en-US" altLang="en-US" dirty="0"/>
              <a:t> première </a:t>
            </a:r>
            <a:r>
              <a:rPr lang="en-US" altLang="en-US" dirty="0" err="1"/>
              <a:t>représentation</a:t>
            </a:r>
            <a:r>
              <a:rPr lang="en-US" altLang="en-US" dirty="0"/>
              <a:t> </a:t>
            </a:r>
            <a:r>
              <a:rPr lang="en-US" altLang="en-US" dirty="0" err="1"/>
              <a:t>territoriale</a:t>
            </a:r>
            <a:r>
              <a:rPr lang="en-US" altLang="en-US" dirty="0"/>
              <a:t> avec des </a:t>
            </a:r>
            <a:r>
              <a:rPr lang="en-US" altLang="en-US" dirty="0" err="1"/>
              <a:t>professionnels</a:t>
            </a:r>
            <a:r>
              <a:rPr lang="en-US" altLang="en-US" dirty="0"/>
              <a:t> du Yukon qui </a:t>
            </a:r>
            <a:r>
              <a:rPr lang="en-US" altLang="en-US" dirty="0" err="1"/>
              <a:t>ont</a:t>
            </a:r>
            <a:r>
              <a:rPr lang="en-US" altLang="en-US" dirty="0"/>
              <a:t> rejoint la </a:t>
            </a:r>
            <a:r>
              <a:rPr lang="en-US" altLang="en-US" dirty="0" err="1"/>
              <a:t>liste</a:t>
            </a:r>
            <a:r>
              <a:rPr lang="en-US" altLang="en-US" dirty="0"/>
              <a:t> de distribution de la </a:t>
            </a:r>
            <a:r>
              <a:rPr lang="en-US" altLang="en-US" dirty="0" err="1"/>
              <a:t>communauté</a:t>
            </a:r>
            <a:r>
              <a:rPr lang="en-US" altLang="en-US" dirty="0"/>
              <a:t>.</a:t>
            </a:r>
            <a:endParaRPr lang="en-CA" altLang="en-US" dirty="0"/>
          </a:p>
          <a:p>
            <a:endParaRPr lang="en-US" altLang="en-US" dirty="0"/>
          </a:p>
          <a:p>
            <a:r>
              <a:rPr lang="en-US" altLang="en-US" dirty="0"/>
              <a:t>Nous </a:t>
            </a:r>
            <a:r>
              <a:rPr lang="en-US" altLang="en-US" dirty="0" err="1"/>
              <a:t>avons</a:t>
            </a:r>
            <a:r>
              <a:rPr lang="en-US" altLang="en-US" dirty="0"/>
              <a:t> </a:t>
            </a:r>
            <a:r>
              <a:rPr lang="en-US" altLang="en-US" dirty="0" err="1"/>
              <a:t>donc</a:t>
            </a:r>
            <a:r>
              <a:rPr lang="en-US" altLang="en-US" dirty="0"/>
              <a:t> </a:t>
            </a:r>
            <a:r>
              <a:rPr lang="en-US" altLang="en-US" dirty="0" err="1"/>
              <a:t>maintenant</a:t>
            </a:r>
            <a:r>
              <a:rPr lang="en-US" altLang="en-US" dirty="0"/>
              <a:t> des </a:t>
            </a:r>
            <a:r>
              <a:rPr lang="en-US" altLang="en-US" dirty="0" err="1"/>
              <a:t>membres</a:t>
            </a:r>
            <a:r>
              <a:rPr lang="en-US" altLang="en-US" dirty="0"/>
              <a:t> dans 9/10 provinces et 1/3 </a:t>
            </a:r>
            <a:r>
              <a:rPr lang="en-US" altLang="en-US" dirty="0" err="1"/>
              <a:t>territoires</a:t>
            </a:r>
            <a:r>
              <a:rPr lang="en-US" altLang="en-US" dirty="0"/>
              <a:t>.</a:t>
            </a:r>
            <a:endParaRPr lang="en-CA" altLang="en-US" dirty="0"/>
          </a:p>
          <a:p>
            <a:endParaRPr lang="en-CA" altLang="en-US" dirty="0"/>
          </a:p>
        </p:txBody>
      </p:sp>
      <p:sp>
        <p:nvSpPr>
          <p:cNvPr id="4" name="Slide Number Placeholder 3">
            <a:extLst>
              <a:ext uri="{FF2B5EF4-FFF2-40B4-BE49-F238E27FC236}">
                <a16:creationId xmlns:a16="http://schemas.microsoft.com/office/drawing/2014/main" id="{DF4DA80F-8070-95F1-3718-559C03285CD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1BE4FC-823C-4771-9DDC-DCDD2D756FAD}" type="slidenum">
              <a:rPr lang="en-CA" altLang="en-US"/>
              <a:t>10</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358F796-C011-3B57-79D0-B5D28C60C8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EB11C3B-A19E-58CB-119A-518BFE618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Les rapports </a:t>
            </a:r>
            <a:r>
              <a:rPr lang="en-CA" altLang="en-US" dirty="0" err="1"/>
              <a:t>spécifiques</a:t>
            </a:r>
            <a:r>
              <a:rPr lang="en-CA" altLang="en-US" dirty="0"/>
              <a:t> à </a:t>
            </a:r>
            <a:r>
              <a:rPr lang="en-CA" altLang="en-US" dirty="0" err="1"/>
              <a:t>chaque</a:t>
            </a:r>
            <a:r>
              <a:rPr lang="en-CA" altLang="en-US" dirty="0"/>
              <a:t> discipline </a:t>
            </a:r>
            <a:r>
              <a:rPr lang="en-CA" altLang="en-US" dirty="0" err="1"/>
              <a:t>sont</a:t>
            </a:r>
            <a:r>
              <a:rPr lang="en-CA" altLang="en-US" dirty="0"/>
              <a:t> </a:t>
            </a:r>
            <a:r>
              <a:rPr lang="en-CA" altLang="en-US" dirty="0" err="1"/>
              <a:t>transmis</a:t>
            </a:r>
            <a:r>
              <a:rPr lang="en-CA" altLang="en-US" dirty="0"/>
              <a:t> aux </a:t>
            </a:r>
            <a:r>
              <a:rPr lang="en-CA" altLang="en-US" dirty="0" err="1"/>
              <a:t>groupes</a:t>
            </a:r>
            <a:r>
              <a:rPr lang="en-CA" altLang="en-US" dirty="0"/>
              <a:t> du </a:t>
            </a:r>
            <a:r>
              <a:rPr lang="en-CA" altLang="en-US" dirty="0" err="1"/>
              <a:t>réseau</a:t>
            </a:r>
            <a:r>
              <a:rPr lang="en-CA" altLang="en-US" dirty="0"/>
              <a:t> des </a:t>
            </a:r>
            <a:r>
              <a:rPr lang="en-CA" altLang="en-US" dirty="0" err="1"/>
              <a:t>espèces</a:t>
            </a:r>
            <a:r>
              <a:rPr lang="en-CA" altLang="en-US" dirty="0"/>
              <a:t> du SCSSA et au CSHIN.</a:t>
            </a:r>
          </a:p>
          <a:p>
            <a:endParaRPr lang="en-CA" altLang="en-US" dirty="0"/>
          </a:p>
          <a:p>
            <a:r>
              <a:rPr lang="en-CA" altLang="en-US" dirty="0"/>
              <a:t>Il </a:t>
            </a:r>
            <a:r>
              <a:rPr lang="en-CA" altLang="en-US" dirty="0" err="1"/>
              <a:t>n'y</a:t>
            </a:r>
            <a:r>
              <a:rPr lang="en-CA" altLang="en-US" dirty="0"/>
              <a:t> a pas </a:t>
            </a:r>
            <a:r>
              <a:rPr lang="en-CA" altLang="en-US" dirty="0" err="1"/>
              <a:t>eu</a:t>
            </a:r>
            <a:r>
              <a:rPr lang="en-CA" altLang="en-US" dirty="0"/>
              <a:t> de </a:t>
            </a:r>
            <a:r>
              <a:rPr lang="en-CA" altLang="en-US" dirty="0" err="1"/>
              <a:t>réunions</a:t>
            </a:r>
            <a:r>
              <a:rPr lang="en-CA" altLang="en-US" dirty="0"/>
              <a:t> de scoping </a:t>
            </a:r>
            <a:r>
              <a:rPr lang="en-CA" altLang="en-US" dirty="0" err="1"/>
              <a:t>cette</a:t>
            </a:r>
            <a:r>
              <a:rPr lang="en-CA" altLang="en-US" dirty="0"/>
              <a:t> </a:t>
            </a:r>
            <a:r>
              <a:rPr lang="en-CA" altLang="en-US" dirty="0" err="1"/>
              <a:t>année</a:t>
            </a:r>
            <a:r>
              <a:rPr lang="en-CA" altLang="en-US" dirty="0"/>
              <a:t>, </a:t>
            </a:r>
            <a:r>
              <a:rPr lang="en-CA" altLang="en-US" dirty="0" err="1"/>
              <a:t>mais</a:t>
            </a:r>
            <a:r>
              <a:rPr lang="en-CA" altLang="en-US" dirty="0"/>
              <a:t> il y a </a:t>
            </a:r>
            <a:r>
              <a:rPr lang="en-CA" altLang="en-US" dirty="0" err="1"/>
              <a:t>eu</a:t>
            </a:r>
            <a:r>
              <a:rPr lang="en-CA" altLang="en-US" dirty="0"/>
              <a:t> </a:t>
            </a:r>
            <a:r>
              <a:rPr lang="en-CA" altLang="en-US" dirty="0" err="1"/>
              <a:t>une</a:t>
            </a:r>
            <a:r>
              <a:rPr lang="en-CA" altLang="en-US" dirty="0"/>
              <a:t> participation à </a:t>
            </a:r>
            <a:r>
              <a:rPr lang="en-CA" altLang="en-US" dirty="0" err="1"/>
              <a:t>l'analyse</a:t>
            </a:r>
            <a:r>
              <a:rPr lang="en-CA" altLang="en-US" dirty="0"/>
              <a:t> de la </a:t>
            </a:r>
            <a:r>
              <a:rPr lang="en-CA" altLang="en-US" dirty="0" err="1"/>
              <a:t>filière</a:t>
            </a:r>
            <a:r>
              <a:rPr lang="en-CA" altLang="en-US" dirty="0"/>
              <a:t> MPOX, et le début des discussions sur le virus </a:t>
            </a:r>
            <a:r>
              <a:rPr lang="en-CA" altLang="en-US" dirty="0" err="1"/>
              <a:t>Getah</a:t>
            </a:r>
            <a:r>
              <a:rPr lang="en-CA" altLang="en-US" dirty="0"/>
              <a:t> - qui a conduit à </a:t>
            </a:r>
            <a:r>
              <a:rPr lang="en-CA" altLang="en-US" dirty="0" err="1"/>
              <a:t>l'élaboration</a:t>
            </a:r>
            <a:r>
              <a:rPr lang="en-CA" altLang="en-US" dirty="0"/>
              <a:t> de </a:t>
            </a:r>
            <a:r>
              <a:rPr lang="en-CA" altLang="en-US" dirty="0" err="1"/>
              <a:t>l'infodocument</a:t>
            </a:r>
            <a:r>
              <a:rPr lang="en-CA" altLang="en-US" dirty="0"/>
              <a:t>.</a:t>
            </a:r>
          </a:p>
        </p:txBody>
      </p:sp>
      <p:sp>
        <p:nvSpPr>
          <p:cNvPr id="4" name="Slide Number Placeholder 3">
            <a:extLst>
              <a:ext uri="{FF2B5EF4-FFF2-40B4-BE49-F238E27FC236}">
                <a16:creationId xmlns:a16="http://schemas.microsoft.com/office/drawing/2014/main" id="{95758C5B-FB6E-23ED-0894-F5EAFEA2399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D1F3CA-5255-4FDD-B2D9-09C7E296A13C}" type="slidenum">
              <a:rPr lang="en-CA" altLang="en-US"/>
              <a:t>11</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7980AA-30DE-16E1-5470-7C108200897B}"/>
              </a:ext>
            </a:extLst>
          </p:cNvPr>
          <p:cNvSpPr>
            <a:spLocks noGrp="1"/>
          </p:cNvSpPr>
          <p:nvPr>
            <p:ph type="dt" sz="half" idx="10"/>
          </p:nvPr>
        </p:nvSpPr>
        <p:spPr/>
        <p:txBody>
          <a:bodyPr/>
          <a:lstStyle>
            <a:lvl1pPr>
              <a:defRPr/>
            </a:lvl1pPr>
          </a:lstStyle>
          <a:p>
            <a:pPr>
              <a:defRPr/>
            </a:pPr>
            <a:fld id="{45F95B87-CD95-4256-BA64-E53DDD039B52}" type="datetime1">
              <a:rPr lang="en-US"/>
              <a:pPr>
                <a:defRPr/>
              </a:pPr>
              <a:t>1/8/2024</a:t>
            </a:fld>
            <a:endParaRPr lang="en-US"/>
          </a:p>
        </p:txBody>
      </p:sp>
      <p:sp>
        <p:nvSpPr>
          <p:cNvPr id="5" name="Footer Placeholder 4">
            <a:extLst>
              <a:ext uri="{FF2B5EF4-FFF2-40B4-BE49-F238E27FC236}">
                <a16:creationId xmlns:a16="http://schemas.microsoft.com/office/drawing/2014/main" id="{17275D9D-BE31-7BB4-66CE-2C3114EFDE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CA63E-EDA0-C607-4275-D747AB9BB3FE}"/>
              </a:ext>
            </a:extLst>
          </p:cNvPr>
          <p:cNvSpPr>
            <a:spLocks noGrp="1"/>
          </p:cNvSpPr>
          <p:nvPr>
            <p:ph type="sldNum" sz="quarter" idx="12"/>
          </p:nvPr>
        </p:nvSpPr>
        <p:spPr/>
        <p:txBody>
          <a:bodyPr/>
          <a:lstStyle>
            <a:lvl1pPr>
              <a:defRPr/>
            </a:lvl1pPr>
          </a:lstStyle>
          <a:p>
            <a:fld id="{415A18D3-B112-4770-B9DC-339BC6395DD5}" type="slidenum">
              <a:rPr lang="en-US" altLang="en-US"/>
              <a:pPr/>
              <a:t>‹N°›</a:t>
            </a:fld>
            <a:endParaRPr lang="en-US" altLang="en-US"/>
          </a:p>
        </p:txBody>
      </p:sp>
    </p:spTree>
    <p:extLst>
      <p:ext uri="{BB962C8B-B14F-4D97-AF65-F5344CB8AC3E}">
        <p14:creationId xmlns:p14="http://schemas.microsoft.com/office/powerpoint/2010/main" val="396167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0F380-45E7-33B0-6DC8-F9C1E7E6FC43}"/>
              </a:ext>
            </a:extLst>
          </p:cNvPr>
          <p:cNvSpPr>
            <a:spLocks noGrp="1"/>
          </p:cNvSpPr>
          <p:nvPr>
            <p:ph type="dt" sz="half" idx="10"/>
          </p:nvPr>
        </p:nvSpPr>
        <p:spPr/>
        <p:txBody>
          <a:bodyPr/>
          <a:lstStyle>
            <a:lvl1pPr>
              <a:defRPr/>
            </a:lvl1pPr>
          </a:lstStyle>
          <a:p>
            <a:pPr>
              <a:defRPr/>
            </a:pPr>
            <a:fld id="{FE8ADFAE-F00E-4E18-A0F9-7694222A09C3}" type="datetime1">
              <a:rPr lang="en-US"/>
              <a:pPr>
                <a:defRPr/>
              </a:pPr>
              <a:t>1/8/2024</a:t>
            </a:fld>
            <a:endParaRPr lang="en-US"/>
          </a:p>
        </p:txBody>
      </p:sp>
      <p:sp>
        <p:nvSpPr>
          <p:cNvPr id="5" name="Footer Placeholder 4">
            <a:extLst>
              <a:ext uri="{FF2B5EF4-FFF2-40B4-BE49-F238E27FC236}">
                <a16:creationId xmlns:a16="http://schemas.microsoft.com/office/drawing/2014/main" id="{18723BD6-B6DD-5FB2-5ECD-1C57DFF071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9BF39C-053E-9323-A649-9A39E31D6EE6}"/>
              </a:ext>
            </a:extLst>
          </p:cNvPr>
          <p:cNvSpPr>
            <a:spLocks noGrp="1"/>
          </p:cNvSpPr>
          <p:nvPr>
            <p:ph type="sldNum" sz="quarter" idx="12"/>
          </p:nvPr>
        </p:nvSpPr>
        <p:spPr/>
        <p:txBody>
          <a:bodyPr/>
          <a:lstStyle>
            <a:lvl1pPr>
              <a:defRPr/>
            </a:lvl1pPr>
          </a:lstStyle>
          <a:p>
            <a:fld id="{53A5383C-ADE1-4FBE-8910-8104BF9AE354}" type="slidenum">
              <a:rPr lang="en-US" altLang="en-US"/>
              <a:pPr/>
              <a:t>‹N°›</a:t>
            </a:fld>
            <a:endParaRPr lang="en-US" altLang="en-US"/>
          </a:p>
        </p:txBody>
      </p:sp>
    </p:spTree>
    <p:extLst>
      <p:ext uri="{BB962C8B-B14F-4D97-AF65-F5344CB8AC3E}">
        <p14:creationId xmlns:p14="http://schemas.microsoft.com/office/powerpoint/2010/main" val="209376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77302-46D8-4EC0-D83E-97D958E66263}"/>
              </a:ext>
            </a:extLst>
          </p:cNvPr>
          <p:cNvSpPr>
            <a:spLocks noGrp="1"/>
          </p:cNvSpPr>
          <p:nvPr>
            <p:ph type="dt" sz="half" idx="10"/>
          </p:nvPr>
        </p:nvSpPr>
        <p:spPr/>
        <p:txBody>
          <a:bodyPr/>
          <a:lstStyle>
            <a:lvl1pPr>
              <a:defRPr/>
            </a:lvl1pPr>
          </a:lstStyle>
          <a:p>
            <a:pPr>
              <a:defRPr/>
            </a:pPr>
            <a:fld id="{49EBD57E-80DE-4379-BCB2-908BBA9CFFCA}" type="datetime1">
              <a:rPr lang="en-US"/>
              <a:pPr>
                <a:defRPr/>
              </a:pPr>
              <a:t>1/8/2024</a:t>
            </a:fld>
            <a:endParaRPr lang="en-US"/>
          </a:p>
        </p:txBody>
      </p:sp>
      <p:sp>
        <p:nvSpPr>
          <p:cNvPr id="5" name="Footer Placeholder 4">
            <a:extLst>
              <a:ext uri="{FF2B5EF4-FFF2-40B4-BE49-F238E27FC236}">
                <a16:creationId xmlns:a16="http://schemas.microsoft.com/office/drawing/2014/main" id="{6F558430-71DA-B080-DDAB-F91054FA6D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AEAF39-67E8-B3E6-3DC1-A8213969DFEA}"/>
              </a:ext>
            </a:extLst>
          </p:cNvPr>
          <p:cNvSpPr>
            <a:spLocks noGrp="1"/>
          </p:cNvSpPr>
          <p:nvPr>
            <p:ph type="sldNum" sz="quarter" idx="12"/>
          </p:nvPr>
        </p:nvSpPr>
        <p:spPr/>
        <p:txBody>
          <a:bodyPr/>
          <a:lstStyle>
            <a:lvl1pPr>
              <a:defRPr/>
            </a:lvl1pPr>
          </a:lstStyle>
          <a:p>
            <a:fld id="{2CF53BC5-CFDE-4563-9628-E025F302BEB8}" type="slidenum">
              <a:rPr lang="en-US" altLang="en-US"/>
              <a:pPr/>
              <a:t>‹N°›</a:t>
            </a:fld>
            <a:endParaRPr lang="en-US" altLang="en-US"/>
          </a:p>
        </p:txBody>
      </p:sp>
    </p:spTree>
    <p:extLst>
      <p:ext uri="{BB962C8B-B14F-4D97-AF65-F5344CB8AC3E}">
        <p14:creationId xmlns:p14="http://schemas.microsoft.com/office/powerpoint/2010/main" val="355584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C5667655-ED41-747C-CFF9-A33A332D3FB5}"/>
              </a:ext>
            </a:extLst>
          </p:cNvPr>
          <p:cNvSpPr>
            <a:spLocks noGrp="1"/>
          </p:cNvSpPr>
          <p:nvPr>
            <p:ph type="sldNum" sz="quarter" idx="14"/>
          </p:nvPr>
        </p:nvSpPr>
        <p:spPr/>
        <p:txBody>
          <a:bodyPr/>
          <a:lstStyle>
            <a:lvl1pPr>
              <a:defRPr/>
            </a:lvl1pPr>
          </a:lstStyle>
          <a:p>
            <a:fld id="{C754B4CE-E2E6-4716-85E3-8B06E714DFC0}" type="slidenum">
              <a:rPr lang="en-US" altLang="en-US"/>
              <a:pPr/>
              <a:t>‹N°›</a:t>
            </a:fld>
            <a:endParaRPr lang="en-US" altLang="en-US"/>
          </a:p>
        </p:txBody>
      </p:sp>
    </p:spTree>
    <p:extLst>
      <p:ext uri="{BB962C8B-B14F-4D97-AF65-F5344CB8AC3E}">
        <p14:creationId xmlns:p14="http://schemas.microsoft.com/office/powerpoint/2010/main" val="3096001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91B12-A8D0-59B9-1CE5-D8FC44F4EA60}"/>
              </a:ext>
            </a:extLst>
          </p:cNvPr>
          <p:cNvSpPr>
            <a:spLocks noChangeArrowheads="1"/>
          </p:cNvSpPr>
          <p:nvPr/>
        </p:nvSpPr>
        <p:spPr bwMode="auto">
          <a:xfrm>
            <a:off x="519113" y="304800"/>
            <a:ext cx="10352087" cy="6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dirty="0">
                <a:solidFill>
                  <a:srgbClr val="1F497D"/>
                </a:solidFill>
                <a:cs typeface="Arial" charset="0"/>
              </a:rPr>
              <a:t>Centre for Emerging and Zoonotic Disease </a:t>
            </a:r>
          </a:p>
          <a:p>
            <a:pPr eaLnBrk="1" hangingPunct="1">
              <a:lnSpc>
                <a:spcPts val="2000"/>
              </a:lnSpc>
              <a:defRPr/>
            </a:pPr>
            <a:r>
              <a:rPr lang="en-CA" altLang="en-US" sz="3200" baseline="30000" dirty="0">
                <a:solidFill>
                  <a:srgbClr val="1F497D"/>
                </a:solidFill>
                <a:cs typeface="Arial" charset="0"/>
              </a:rPr>
              <a:t> </a:t>
            </a:r>
            <a:r>
              <a:rPr lang="en-CA" altLang="en-US" sz="3200" dirty="0">
                <a:solidFill>
                  <a:srgbClr val="1F497D"/>
                </a:solidFill>
                <a:cs typeface="Arial" charset="0"/>
              </a:rPr>
              <a:t>  </a:t>
            </a:r>
            <a:r>
              <a:rPr lang="en-CA" altLang="en-US" sz="3200" baseline="30000" dirty="0">
                <a:solidFill>
                  <a:srgbClr val="1F497D"/>
                </a:solidFill>
                <a:cs typeface="Arial" charset="0"/>
              </a:rPr>
              <a:t>Integrated Intelligence and Response [CMEZ-IIR]</a:t>
            </a:r>
          </a:p>
        </p:txBody>
      </p:sp>
      <p:sp>
        <p:nvSpPr>
          <p:cNvPr id="3" name="Rectangle 2">
            <a:extLst>
              <a:ext uri="{FF2B5EF4-FFF2-40B4-BE49-F238E27FC236}">
                <a16:creationId xmlns:a16="http://schemas.microsoft.com/office/drawing/2014/main" id="{5CFA5EA3-D087-AAE3-ADBF-D9C17147BB81}"/>
              </a:ext>
            </a:extLst>
          </p:cNvPr>
          <p:cNvSpPr>
            <a:spLocks noChangeArrowheads="1"/>
          </p:cNvSpPr>
          <p:nvPr/>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dirty="0">
                <a:solidFill>
                  <a:srgbClr val="C00000"/>
                </a:solidFill>
                <a:cs typeface="Arial" charset="0"/>
              </a:rPr>
              <a:t>CMEZ-IIR - </a:t>
            </a:r>
            <a:r>
              <a:rPr lang="en-CA" altLang="en-US" b="1" i="1" baseline="30000" dirty="0">
                <a:solidFill>
                  <a:prstClr val="black"/>
                </a:solidFill>
                <a:cs typeface="Arial" charset="0"/>
              </a:rPr>
              <a:t>Fostering multi-disciplinary perspectives to generate anticipatory intelligence for relevant communities</a:t>
            </a:r>
          </a:p>
        </p:txBody>
      </p:sp>
      <p:cxnSp>
        <p:nvCxnSpPr>
          <p:cNvPr id="4" name="Straight Connector 3">
            <a:extLst>
              <a:ext uri="{FF2B5EF4-FFF2-40B4-BE49-F238E27FC236}">
                <a16:creationId xmlns:a16="http://schemas.microsoft.com/office/drawing/2014/main" id="{7BE09915-0EBA-F7A2-27FA-6D5E131E6724}"/>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7A51A7F-E374-1820-8050-D4BBDA5E4DFA}"/>
              </a:ext>
            </a:extLst>
          </p:cNvPr>
          <p:cNvSpPr>
            <a:spLocks noChangeArrowheads="1"/>
          </p:cNvSpPr>
          <p:nvPr userDrawn="1"/>
        </p:nvSpPr>
        <p:spPr bwMode="auto">
          <a:xfrm>
            <a:off x="519113" y="304800"/>
            <a:ext cx="10352087" cy="6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dirty="0">
                <a:solidFill>
                  <a:srgbClr val="1F497D"/>
                </a:solidFill>
                <a:cs typeface="Arial" charset="0"/>
              </a:rPr>
              <a:t>Centre for Emerging and Zoonotic Disease </a:t>
            </a:r>
          </a:p>
          <a:p>
            <a:pPr eaLnBrk="1" hangingPunct="1">
              <a:lnSpc>
                <a:spcPts val="2000"/>
              </a:lnSpc>
              <a:defRPr/>
            </a:pPr>
            <a:r>
              <a:rPr lang="en-CA" altLang="en-US" sz="3200" baseline="30000" dirty="0">
                <a:solidFill>
                  <a:srgbClr val="1F497D"/>
                </a:solidFill>
                <a:cs typeface="Arial" charset="0"/>
              </a:rPr>
              <a:t> </a:t>
            </a:r>
            <a:r>
              <a:rPr lang="en-CA" altLang="en-US" sz="3200" dirty="0">
                <a:solidFill>
                  <a:srgbClr val="1F497D"/>
                </a:solidFill>
                <a:cs typeface="Arial" charset="0"/>
              </a:rPr>
              <a:t>  </a:t>
            </a:r>
            <a:r>
              <a:rPr lang="en-CA" altLang="en-US" sz="3200" baseline="30000" dirty="0">
                <a:solidFill>
                  <a:srgbClr val="1F497D"/>
                </a:solidFill>
                <a:cs typeface="Arial" charset="0"/>
              </a:rPr>
              <a:t>Integrated Intelligence and Response [CMEZ-IIR]</a:t>
            </a:r>
          </a:p>
        </p:txBody>
      </p:sp>
      <p:sp>
        <p:nvSpPr>
          <p:cNvPr id="6" name="Rectangle 5">
            <a:extLst>
              <a:ext uri="{FF2B5EF4-FFF2-40B4-BE49-F238E27FC236}">
                <a16:creationId xmlns:a16="http://schemas.microsoft.com/office/drawing/2014/main" id="{9D45366F-4866-4842-DC43-B29D285B1C66}"/>
              </a:ext>
            </a:extLst>
          </p:cNvPr>
          <p:cNvSpPr>
            <a:spLocks noChangeArrowheads="1"/>
          </p:cNvSpPr>
          <p:nvPr userDrawn="1"/>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dirty="0">
                <a:solidFill>
                  <a:srgbClr val="C00000"/>
                </a:solidFill>
                <a:cs typeface="Arial" charset="0"/>
              </a:rPr>
              <a:t>CMEZ-IIR - </a:t>
            </a:r>
            <a:r>
              <a:rPr lang="en-CA" altLang="en-US" b="1" i="1" baseline="30000" dirty="0">
                <a:solidFill>
                  <a:prstClr val="black"/>
                </a:solidFill>
                <a:cs typeface="Arial" charset="0"/>
              </a:rPr>
              <a:t>Fostering multi-disciplinary perspectives to generate anticipatory intelligence for relevant communities</a:t>
            </a:r>
          </a:p>
        </p:txBody>
      </p:sp>
      <p:cxnSp>
        <p:nvCxnSpPr>
          <p:cNvPr id="7" name="Straight Connector 6">
            <a:extLst>
              <a:ext uri="{FF2B5EF4-FFF2-40B4-BE49-F238E27FC236}">
                <a16:creationId xmlns:a16="http://schemas.microsoft.com/office/drawing/2014/main" id="{E5058183-9F4A-9740-925B-614EFB3FB7AD}"/>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86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233A9-87E1-7FC9-A110-CA8F8C964728}"/>
              </a:ext>
            </a:extLst>
          </p:cNvPr>
          <p:cNvSpPr>
            <a:spLocks noGrp="1"/>
          </p:cNvSpPr>
          <p:nvPr>
            <p:ph type="dt" sz="half" idx="10"/>
          </p:nvPr>
        </p:nvSpPr>
        <p:spPr/>
        <p:txBody>
          <a:bodyPr/>
          <a:lstStyle>
            <a:lvl1pPr eaLnBrk="0" hangingPunct="0">
              <a:defRPr/>
            </a:lvl1pPr>
          </a:lstStyle>
          <a:p>
            <a:pPr>
              <a:defRPr/>
            </a:pPr>
            <a:fld id="{B612C9B0-D3F7-495D-A157-87B0F2F4C049}" type="datetime1">
              <a:rPr lang="en-US"/>
              <a:pPr>
                <a:defRPr/>
              </a:pPr>
              <a:t>1/8/2024</a:t>
            </a:fld>
            <a:endParaRPr lang="en-US" dirty="0"/>
          </a:p>
        </p:txBody>
      </p:sp>
      <p:sp>
        <p:nvSpPr>
          <p:cNvPr id="5" name="Footer Placeholder 4">
            <a:extLst>
              <a:ext uri="{FF2B5EF4-FFF2-40B4-BE49-F238E27FC236}">
                <a16:creationId xmlns:a16="http://schemas.microsoft.com/office/drawing/2014/main" id="{EE1924CB-504B-5695-5CCA-44DE8F06913F}"/>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E0477479-C322-0383-B69E-74B550B2E28D}"/>
              </a:ext>
            </a:extLst>
          </p:cNvPr>
          <p:cNvSpPr>
            <a:spLocks noGrp="1"/>
          </p:cNvSpPr>
          <p:nvPr>
            <p:ph type="sldNum" sz="quarter" idx="12"/>
          </p:nvPr>
        </p:nvSpPr>
        <p:spPr/>
        <p:txBody>
          <a:bodyPr/>
          <a:lstStyle>
            <a:lvl1pPr eaLnBrk="0" hangingPunct="0">
              <a:defRPr/>
            </a:lvl1pPr>
          </a:lstStyle>
          <a:p>
            <a:fld id="{832C3AE7-A8F8-4A28-87BE-FE74CAF21F13}" type="slidenum">
              <a:rPr lang="en-US" altLang="en-US"/>
              <a:pPr/>
              <a:t>‹N°›</a:t>
            </a:fld>
            <a:endParaRPr lang="en-US" altLang="en-US"/>
          </a:p>
        </p:txBody>
      </p:sp>
    </p:spTree>
    <p:extLst>
      <p:ext uri="{BB962C8B-B14F-4D97-AF65-F5344CB8AC3E}">
        <p14:creationId xmlns:p14="http://schemas.microsoft.com/office/powerpoint/2010/main" val="2354680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EE206-7CE5-3262-E94F-7723B1694EFD}"/>
              </a:ext>
            </a:extLst>
          </p:cNvPr>
          <p:cNvSpPr>
            <a:spLocks noGrp="1"/>
          </p:cNvSpPr>
          <p:nvPr>
            <p:ph type="dt" sz="half" idx="10"/>
          </p:nvPr>
        </p:nvSpPr>
        <p:spPr/>
        <p:txBody>
          <a:bodyPr/>
          <a:lstStyle>
            <a:lvl1pPr eaLnBrk="0" hangingPunct="0">
              <a:defRPr/>
            </a:lvl1pPr>
          </a:lstStyle>
          <a:p>
            <a:pPr>
              <a:defRPr/>
            </a:pPr>
            <a:fld id="{2F926FF2-633D-4A7F-8B2D-7D81ED06530D}" type="datetime1">
              <a:rPr lang="en-US"/>
              <a:pPr>
                <a:defRPr/>
              </a:pPr>
              <a:t>1/8/2024</a:t>
            </a:fld>
            <a:endParaRPr lang="en-US" dirty="0"/>
          </a:p>
        </p:txBody>
      </p:sp>
      <p:sp>
        <p:nvSpPr>
          <p:cNvPr id="5" name="Footer Placeholder 4">
            <a:extLst>
              <a:ext uri="{FF2B5EF4-FFF2-40B4-BE49-F238E27FC236}">
                <a16:creationId xmlns:a16="http://schemas.microsoft.com/office/drawing/2014/main" id="{706D3AC3-6C45-5446-81CB-16D893893228}"/>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937D90BA-6D80-E705-B8D5-3C81AC19AC85}"/>
              </a:ext>
            </a:extLst>
          </p:cNvPr>
          <p:cNvSpPr>
            <a:spLocks noGrp="1"/>
          </p:cNvSpPr>
          <p:nvPr>
            <p:ph type="sldNum" sz="quarter" idx="12"/>
          </p:nvPr>
        </p:nvSpPr>
        <p:spPr/>
        <p:txBody>
          <a:bodyPr/>
          <a:lstStyle>
            <a:lvl1pPr eaLnBrk="0" hangingPunct="0">
              <a:defRPr/>
            </a:lvl1pPr>
          </a:lstStyle>
          <a:p>
            <a:fld id="{0D6981F1-3695-47E1-8B13-F45EFEA2572D}" type="slidenum">
              <a:rPr lang="en-US" altLang="en-US"/>
              <a:pPr/>
              <a:t>‹N°›</a:t>
            </a:fld>
            <a:endParaRPr lang="en-US" altLang="en-US"/>
          </a:p>
        </p:txBody>
      </p:sp>
    </p:spTree>
    <p:extLst>
      <p:ext uri="{BB962C8B-B14F-4D97-AF65-F5344CB8AC3E}">
        <p14:creationId xmlns:p14="http://schemas.microsoft.com/office/powerpoint/2010/main" val="147997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ABF3EC8-60BA-6118-8220-6B429B9D8B24}"/>
              </a:ext>
            </a:extLst>
          </p:cNvPr>
          <p:cNvSpPr>
            <a:spLocks noGrp="1"/>
          </p:cNvSpPr>
          <p:nvPr>
            <p:ph type="dt" sz="half" idx="10"/>
          </p:nvPr>
        </p:nvSpPr>
        <p:spPr/>
        <p:txBody>
          <a:bodyPr/>
          <a:lstStyle>
            <a:lvl1pPr eaLnBrk="0" hangingPunct="0">
              <a:defRPr/>
            </a:lvl1pPr>
          </a:lstStyle>
          <a:p>
            <a:pPr>
              <a:defRPr/>
            </a:pPr>
            <a:fld id="{EA5E0AFC-4AC8-42DF-BF82-54823A03E63F}" type="datetime1">
              <a:rPr lang="en-US"/>
              <a:pPr>
                <a:defRPr/>
              </a:pPr>
              <a:t>1/8/2024</a:t>
            </a:fld>
            <a:endParaRPr lang="en-US" dirty="0"/>
          </a:p>
        </p:txBody>
      </p:sp>
      <p:sp>
        <p:nvSpPr>
          <p:cNvPr id="6" name="Footer Placeholder 4">
            <a:extLst>
              <a:ext uri="{FF2B5EF4-FFF2-40B4-BE49-F238E27FC236}">
                <a16:creationId xmlns:a16="http://schemas.microsoft.com/office/drawing/2014/main" id="{7B52BE9F-4EBE-735D-B1C5-9CD2AD763791}"/>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C7DD4833-05F6-1177-CC33-8EC0BD304573}"/>
              </a:ext>
            </a:extLst>
          </p:cNvPr>
          <p:cNvSpPr>
            <a:spLocks noGrp="1"/>
          </p:cNvSpPr>
          <p:nvPr>
            <p:ph type="sldNum" sz="quarter" idx="12"/>
          </p:nvPr>
        </p:nvSpPr>
        <p:spPr/>
        <p:txBody>
          <a:bodyPr/>
          <a:lstStyle>
            <a:lvl1pPr eaLnBrk="0" hangingPunct="0">
              <a:defRPr/>
            </a:lvl1pPr>
          </a:lstStyle>
          <a:p>
            <a:fld id="{C3000026-49E6-4C20-9D59-4FBAD3171EF6}" type="slidenum">
              <a:rPr lang="en-US" altLang="en-US"/>
              <a:pPr/>
              <a:t>‹N°›</a:t>
            </a:fld>
            <a:endParaRPr lang="en-US" altLang="en-US"/>
          </a:p>
        </p:txBody>
      </p:sp>
    </p:spTree>
    <p:extLst>
      <p:ext uri="{BB962C8B-B14F-4D97-AF65-F5344CB8AC3E}">
        <p14:creationId xmlns:p14="http://schemas.microsoft.com/office/powerpoint/2010/main" val="42337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4E6618E-FA5A-2D09-A6D2-402B0F118D6E}"/>
              </a:ext>
            </a:extLst>
          </p:cNvPr>
          <p:cNvSpPr>
            <a:spLocks noGrp="1"/>
          </p:cNvSpPr>
          <p:nvPr>
            <p:ph type="dt" sz="half" idx="10"/>
          </p:nvPr>
        </p:nvSpPr>
        <p:spPr/>
        <p:txBody>
          <a:bodyPr/>
          <a:lstStyle>
            <a:lvl1pPr eaLnBrk="0" hangingPunct="0">
              <a:defRPr/>
            </a:lvl1pPr>
          </a:lstStyle>
          <a:p>
            <a:pPr>
              <a:defRPr/>
            </a:pPr>
            <a:fld id="{7BAB3892-F596-4A0F-8FE1-7DA06C2947C5}" type="datetime1">
              <a:rPr lang="en-US"/>
              <a:pPr>
                <a:defRPr/>
              </a:pPr>
              <a:t>1/8/2024</a:t>
            </a:fld>
            <a:endParaRPr lang="en-US" dirty="0"/>
          </a:p>
        </p:txBody>
      </p:sp>
      <p:sp>
        <p:nvSpPr>
          <p:cNvPr id="8" name="Footer Placeholder 4">
            <a:extLst>
              <a:ext uri="{FF2B5EF4-FFF2-40B4-BE49-F238E27FC236}">
                <a16:creationId xmlns:a16="http://schemas.microsoft.com/office/drawing/2014/main" id="{3C984210-BD02-3454-3CD2-2E1ADCB16705}"/>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81D74578-E661-34E2-94F1-2FC7FEB4A20C}"/>
              </a:ext>
            </a:extLst>
          </p:cNvPr>
          <p:cNvSpPr>
            <a:spLocks noGrp="1"/>
          </p:cNvSpPr>
          <p:nvPr>
            <p:ph type="sldNum" sz="quarter" idx="12"/>
          </p:nvPr>
        </p:nvSpPr>
        <p:spPr/>
        <p:txBody>
          <a:bodyPr/>
          <a:lstStyle>
            <a:lvl1pPr eaLnBrk="0" hangingPunct="0">
              <a:defRPr/>
            </a:lvl1pPr>
          </a:lstStyle>
          <a:p>
            <a:fld id="{DA63A2A5-4AC9-4082-A8D1-7D5D6B3FD55D}" type="slidenum">
              <a:rPr lang="en-US" altLang="en-US"/>
              <a:pPr/>
              <a:t>‹N°›</a:t>
            </a:fld>
            <a:endParaRPr lang="en-US" altLang="en-US"/>
          </a:p>
        </p:txBody>
      </p:sp>
    </p:spTree>
    <p:extLst>
      <p:ext uri="{BB962C8B-B14F-4D97-AF65-F5344CB8AC3E}">
        <p14:creationId xmlns:p14="http://schemas.microsoft.com/office/powerpoint/2010/main" val="264630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803094-DE21-3043-78B2-3733FC179EAF}"/>
              </a:ext>
            </a:extLst>
          </p:cNvPr>
          <p:cNvSpPr>
            <a:spLocks noGrp="1"/>
          </p:cNvSpPr>
          <p:nvPr>
            <p:ph type="dt" sz="half" idx="10"/>
          </p:nvPr>
        </p:nvSpPr>
        <p:spPr/>
        <p:txBody>
          <a:bodyPr/>
          <a:lstStyle>
            <a:lvl1pPr eaLnBrk="0" hangingPunct="0">
              <a:defRPr/>
            </a:lvl1pPr>
          </a:lstStyle>
          <a:p>
            <a:pPr>
              <a:defRPr/>
            </a:pPr>
            <a:fld id="{9A8BDC68-069F-4B29-B895-B1CD8EF5E53E}" type="datetime1">
              <a:rPr lang="en-US"/>
              <a:pPr>
                <a:defRPr/>
              </a:pPr>
              <a:t>1/8/2024</a:t>
            </a:fld>
            <a:endParaRPr lang="en-US" dirty="0"/>
          </a:p>
        </p:txBody>
      </p:sp>
      <p:sp>
        <p:nvSpPr>
          <p:cNvPr id="4" name="Footer Placeholder 4">
            <a:extLst>
              <a:ext uri="{FF2B5EF4-FFF2-40B4-BE49-F238E27FC236}">
                <a16:creationId xmlns:a16="http://schemas.microsoft.com/office/drawing/2014/main" id="{48CBB657-11D5-3E2B-5CBA-21302938FC26}"/>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1C619137-5FE0-5D87-4196-6CDF33AA4386}"/>
              </a:ext>
            </a:extLst>
          </p:cNvPr>
          <p:cNvSpPr>
            <a:spLocks noGrp="1"/>
          </p:cNvSpPr>
          <p:nvPr>
            <p:ph type="sldNum" sz="quarter" idx="12"/>
          </p:nvPr>
        </p:nvSpPr>
        <p:spPr/>
        <p:txBody>
          <a:bodyPr/>
          <a:lstStyle>
            <a:lvl1pPr eaLnBrk="0" hangingPunct="0">
              <a:defRPr/>
            </a:lvl1pPr>
          </a:lstStyle>
          <a:p>
            <a:fld id="{563EA228-C7CA-490F-BBDF-767C0B843EF0}" type="slidenum">
              <a:rPr lang="en-US" altLang="en-US"/>
              <a:pPr/>
              <a:t>‹N°›</a:t>
            </a:fld>
            <a:endParaRPr lang="en-US" altLang="en-US"/>
          </a:p>
        </p:txBody>
      </p:sp>
    </p:spTree>
    <p:extLst>
      <p:ext uri="{BB962C8B-B14F-4D97-AF65-F5344CB8AC3E}">
        <p14:creationId xmlns:p14="http://schemas.microsoft.com/office/powerpoint/2010/main" val="2274526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1E12BE-4644-5B8F-FD58-A7746766F9FE}"/>
              </a:ext>
            </a:extLst>
          </p:cNvPr>
          <p:cNvSpPr>
            <a:spLocks noGrp="1"/>
          </p:cNvSpPr>
          <p:nvPr>
            <p:ph type="dt" sz="half" idx="10"/>
          </p:nvPr>
        </p:nvSpPr>
        <p:spPr/>
        <p:txBody>
          <a:bodyPr/>
          <a:lstStyle>
            <a:lvl1pPr eaLnBrk="0" hangingPunct="0">
              <a:defRPr/>
            </a:lvl1pPr>
          </a:lstStyle>
          <a:p>
            <a:pPr>
              <a:defRPr/>
            </a:pPr>
            <a:fld id="{D84BCC33-DCFF-4FAB-A5AE-2C76A084D82B}" type="datetime1">
              <a:rPr lang="en-US"/>
              <a:pPr>
                <a:defRPr/>
              </a:pPr>
              <a:t>1/8/2024</a:t>
            </a:fld>
            <a:endParaRPr lang="en-US" dirty="0"/>
          </a:p>
        </p:txBody>
      </p:sp>
      <p:sp>
        <p:nvSpPr>
          <p:cNvPr id="3" name="Footer Placeholder 4">
            <a:extLst>
              <a:ext uri="{FF2B5EF4-FFF2-40B4-BE49-F238E27FC236}">
                <a16:creationId xmlns:a16="http://schemas.microsoft.com/office/drawing/2014/main" id="{EE5F5826-ADD2-F781-4CA0-46EF2E5AABA9}"/>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39484601-3B31-7D23-48A8-67A03E4D4266}"/>
              </a:ext>
            </a:extLst>
          </p:cNvPr>
          <p:cNvSpPr>
            <a:spLocks noGrp="1"/>
          </p:cNvSpPr>
          <p:nvPr>
            <p:ph type="sldNum" sz="quarter" idx="12"/>
          </p:nvPr>
        </p:nvSpPr>
        <p:spPr/>
        <p:txBody>
          <a:bodyPr/>
          <a:lstStyle>
            <a:lvl1pPr eaLnBrk="0" hangingPunct="0">
              <a:defRPr/>
            </a:lvl1pPr>
          </a:lstStyle>
          <a:p>
            <a:fld id="{9E35AFD4-DD14-4EF9-90ED-B96BF493E60C}" type="slidenum">
              <a:rPr lang="en-US" altLang="en-US"/>
              <a:pPr/>
              <a:t>‹N°›</a:t>
            </a:fld>
            <a:endParaRPr lang="en-US" altLang="en-US"/>
          </a:p>
        </p:txBody>
      </p:sp>
    </p:spTree>
    <p:extLst>
      <p:ext uri="{BB962C8B-B14F-4D97-AF65-F5344CB8AC3E}">
        <p14:creationId xmlns:p14="http://schemas.microsoft.com/office/powerpoint/2010/main" val="223976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F524C7A-01C3-9BFB-E2B0-64D9E365A6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9E6174-1350-363D-C0C3-C7A598EA0021}"/>
              </a:ext>
            </a:extLst>
          </p:cNvPr>
          <p:cNvSpPr>
            <a:spLocks noGrp="1"/>
          </p:cNvSpPr>
          <p:nvPr>
            <p:ph type="dt" sz="half" idx="10"/>
          </p:nvPr>
        </p:nvSpPr>
        <p:spPr/>
        <p:txBody>
          <a:bodyPr/>
          <a:lstStyle>
            <a:lvl1pPr>
              <a:defRPr/>
            </a:lvl1pPr>
          </a:lstStyle>
          <a:p>
            <a:pPr>
              <a:defRPr/>
            </a:pPr>
            <a:fld id="{E2F417B7-B66C-49F4-BCB0-44854C1D728D}" type="datetime1">
              <a:rPr lang="en-US"/>
              <a:pPr>
                <a:defRPr/>
              </a:pPr>
              <a:t>1/8/2024</a:t>
            </a:fld>
            <a:endParaRPr lang="en-US"/>
          </a:p>
        </p:txBody>
      </p:sp>
      <p:sp>
        <p:nvSpPr>
          <p:cNvPr id="6" name="Footer Placeholder 4">
            <a:extLst>
              <a:ext uri="{FF2B5EF4-FFF2-40B4-BE49-F238E27FC236}">
                <a16:creationId xmlns:a16="http://schemas.microsoft.com/office/drawing/2014/main" id="{F5611E10-8C37-CC49-ABA8-656C60C5F1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707B8-0E36-BC5D-CE07-8293A37C90E3}"/>
              </a:ext>
            </a:extLst>
          </p:cNvPr>
          <p:cNvSpPr>
            <a:spLocks noGrp="1"/>
          </p:cNvSpPr>
          <p:nvPr>
            <p:ph type="sldNum" sz="quarter" idx="12"/>
          </p:nvPr>
        </p:nvSpPr>
        <p:spPr/>
        <p:txBody>
          <a:bodyPr/>
          <a:lstStyle>
            <a:lvl1pPr>
              <a:defRPr/>
            </a:lvl1pPr>
          </a:lstStyle>
          <a:p>
            <a:fld id="{85034FF7-A643-4B69-9664-AACABC3BF847}" type="slidenum">
              <a:rPr lang="en-US" altLang="en-US"/>
              <a:pPr/>
              <a:t>‹N°›</a:t>
            </a:fld>
            <a:endParaRPr lang="en-US" altLang="en-US"/>
          </a:p>
        </p:txBody>
      </p:sp>
    </p:spTree>
    <p:extLst>
      <p:ext uri="{BB962C8B-B14F-4D97-AF65-F5344CB8AC3E}">
        <p14:creationId xmlns:p14="http://schemas.microsoft.com/office/powerpoint/2010/main" val="276198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F8459B-A8D2-423B-733C-8B007F6FC7BE}"/>
              </a:ext>
            </a:extLst>
          </p:cNvPr>
          <p:cNvSpPr>
            <a:spLocks noGrp="1"/>
          </p:cNvSpPr>
          <p:nvPr>
            <p:ph type="dt" sz="half" idx="10"/>
          </p:nvPr>
        </p:nvSpPr>
        <p:spPr/>
        <p:txBody>
          <a:bodyPr/>
          <a:lstStyle>
            <a:lvl1pPr eaLnBrk="0" hangingPunct="0">
              <a:defRPr/>
            </a:lvl1pPr>
          </a:lstStyle>
          <a:p>
            <a:pPr>
              <a:defRPr/>
            </a:pPr>
            <a:fld id="{98DA7D93-50E6-4D72-BC47-BFE9E0EF2894}" type="datetime1">
              <a:rPr lang="en-US"/>
              <a:pPr>
                <a:defRPr/>
              </a:pPr>
              <a:t>1/8/2024</a:t>
            </a:fld>
            <a:endParaRPr lang="en-US" dirty="0"/>
          </a:p>
        </p:txBody>
      </p:sp>
      <p:sp>
        <p:nvSpPr>
          <p:cNvPr id="6" name="Footer Placeholder 4">
            <a:extLst>
              <a:ext uri="{FF2B5EF4-FFF2-40B4-BE49-F238E27FC236}">
                <a16:creationId xmlns:a16="http://schemas.microsoft.com/office/drawing/2014/main" id="{194CBA43-AC9E-E9D8-2B03-08CBC0F689BD}"/>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014C8276-B5E1-4649-21DD-9693CC85D2AE}"/>
              </a:ext>
            </a:extLst>
          </p:cNvPr>
          <p:cNvSpPr>
            <a:spLocks noGrp="1"/>
          </p:cNvSpPr>
          <p:nvPr>
            <p:ph type="sldNum" sz="quarter" idx="12"/>
          </p:nvPr>
        </p:nvSpPr>
        <p:spPr/>
        <p:txBody>
          <a:bodyPr/>
          <a:lstStyle>
            <a:lvl1pPr eaLnBrk="0" hangingPunct="0">
              <a:defRPr/>
            </a:lvl1pPr>
          </a:lstStyle>
          <a:p>
            <a:fld id="{1F892775-E4D3-4057-BEAB-F113F0B73AF3}" type="slidenum">
              <a:rPr lang="en-US" altLang="en-US"/>
              <a:pPr/>
              <a:t>‹N°›</a:t>
            </a:fld>
            <a:endParaRPr lang="en-US" altLang="en-US"/>
          </a:p>
        </p:txBody>
      </p:sp>
    </p:spTree>
    <p:extLst>
      <p:ext uri="{BB962C8B-B14F-4D97-AF65-F5344CB8AC3E}">
        <p14:creationId xmlns:p14="http://schemas.microsoft.com/office/powerpoint/2010/main" val="3055178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6E93BE-EFC1-489D-E195-923E6E9A110E}"/>
              </a:ext>
            </a:extLst>
          </p:cNvPr>
          <p:cNvSpPr>
            <a:spLocks noGrp="1"/>
          </p:cNvSpPr>
          <p:nvPr>
            <p:ph type="dt" sz="half" idx="10"/>
          </p:nvPr>
        </p:nvSpPr>
        <p:spPr/>
        <p:txBody>
          <a:bodyPr/>
          <a:lstStyle>
            <a:lvl1pPr eaLnBrk="0" hangingPunct="0">
              <a:defRPr/>
            </a:lvl1pPr>
          </a:lstStyle>
          <a:p>
            <a:pPr>
              <a:defRPr/>
            </a:pPr>
            <a:fld id="{B9FC4401-E612-45E1-85F0-F4F630585365}" type="datetime1">
              <a:rPr lang="en-US"/>
              <a:pPr>
                <a:defRPr/>
              </a:pPr>
              <a:t>1/8/2024</a:t>
            </a:fld>
            <a:endParaRPr lang="en-US" dirty="0"/>
          </a:p>
        </p:txBody>
      </p:sp>
      <p:sp>
        <p:nvSpPr>
          <p:cNvPr id="6" name="Footer Placeholder 4">
            <a:extLst>
              <a:ext uri="{FF2B5EF4-FFF2-40B4-BE49-F238E27FC236}">
                <a16:creationId xmlns:a16="http://schemas.microsoft.com/office/drawing/2014/main" id="{FAD97A0A-DC32-A501-5E1F-393F4E6586B6}"/>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6D0C8370-B82F-E5B4-5637-784797C85254}"/>
              </a:ext>
            </a:extLst>
          </p:cNvPr>
          <p:cNvSpPr>
            <a:spLocks noGrp="1"/>
          </p:cNvSpPr>
          <p:nvPr>
            <p:ph type="sldNum" sz="quarter" idx="12"/>
          </p:nvPr>
        </p:nvSpPr>
        <p:spPr/>
        <p:txBody>
          <a:bodyPr/>
          <a:lstStyle>
            <a:lvl1pPr eaLnBrk="0" hangingPunct="0">
              <a:defRPr/>
            </a:lvl1pPr>
          </a:lstStyle>
          <a:p>
            <a:fld id="{13261653-A881-4700-A1C7-5160706B6A0E}" type="slidenum">
              <a:rPr lang="en-US" altLang="en-US"/>
              <a:pPr/>
              <a:t>‹N°›</a:t>
            </a:fld>
            <a:endParaRPr lang="en-US" altLang="en-US"/>
          </a:p>
        </p:txBody>
      </p:sp>
    </p:spTree>
    <p:extLst>
      <p:ext uri="{BB962C8B-B14F-4D97-AF65-F5344CB8AC3E}">
        <p14:creationId xmlns:p14="http://schemas.microsoft.com/office/powerpoint/2010/main" val="406528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1087C-EFA1-4040-23A0-EF4FAD1A394D}"/>
              </a:ext>
            </a:extLst>
          </p:cNvPr>
          <p:cNvSpPr>
            <a:spLocks noGrp="1"/>
          </p:cNvSpPr>
          <p:nvPr>
            <p:ph type="dt" sz="half" idx="10"/>
          </p:nvPr>
        </p:nvSpPr>
        <p:spPr/>
        <p:txBody>
          <a:bodyPr/>
          <a:lstStyle>
            <a:lvl1pPr eaLnBrk="0" hangingPunct="0">
              <a:defRPr/>
            </a:lvl1pPr>
          </a:lstStyle>
          <a:p>
            <a:pPr>
              <a:defRPr/>
            </a:pPr>
            <a:fld id="{D9A23C8E-A543-4EF6-B33D-F256BEC7F195}" type="datetime1">
              <a:rPr lang="en-US"/>
              <a:pPr>
                <a:defRPr/>
              </a:pPr>
              <a:t>1/8/2024</a:t>
            </a:fld>
            <a:endParaRPr lang="en-US" dirty="0"/>
          </a:p>
        </p:txBody>
      </p:sp>
      <p:sp>
        <p:nvSpPr>
          <p:cNvPr id="5" name="Footer Placeholder 4">
            <a:extLst>
              <a:ext uri="{FF2B5EF4-FFF2-40B4-BE49-F238E27FC236}">
                <a16:creationId xmlns:a16="http://schemas.microsoft.com/office/drawing/2014/main" id="{DCC8F0AF-D53A-7216-6E75-CAB3E52551CB}"/>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B966A068-DD03-A124-3A20-F0631AB65BAB}"/>
              </a:ext>
            </a:extLst>
          </p:cNvPr>
          <p:cNvSpPr>
            <a:spLocks noGrp="1"/>
          </p:cNvSpPr>
          <p:nvPr>
            <p:ph type="sldNum" sz="quarter" idx="12"/>
          </p:nvPr>
        </p:nvSpPr>
        <p:spPr/>
        <p:txBody>
          <a:bodyPr/>
          <a:lstStyle>
            <a:lvl1pPr eaLnBrk="0" hangingPunct="0">
              <a:defRPr/>
            </a:lvl1pPr>
          </a:lstStyle>
          <a:p>
            <a:fld id="{668423F4-53D6-428F-91F5-02DF3429B645}" type="slidenum">
              <a:rPr lang="en-US" altLang="en-US"/>
              <a:pPr/>
              <a:t>‹N°›</a:t>
            </a:fld>
            <a:endParaRPr lang="en-US" altLang="en-US"/>
          </a:p>
        </p:txBody>
      </p:sp>
    </p:spTree>
    <p:extLst>
      <p:ext uri="{BB962C8B-B14F-4D97-AF65-F5344CB8AC3E}">
        <p14:creationId xmlns:p14="http://schemas.microsoft.com/office/powerpoint/2010/main" val="67117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CEE34-B331-AA59-0AA6-E31430E7E982}"/>
              </a:ext>
            </a:extLst>
          </p:cNvPr>
          <p:cNvSpPr>
            <a:spLocks noGrp="1"/>
          </p:cNvSpPr>
          <p:nvPr>
            <p:ph type="dt" sz="half" idx="10"/>
          </p:nvPr>
        </p:nvSpPr>
        <p:spPr/>
        <p:txBody>
          <a:bodyPr/>
          <a:lstStyle>
            <a:lvl1pPr eaLnBrk="0" hangingPunct="0">
              <a:defRPr/>
            </a:lvl1pPr>
          </a:lstStyle>
          <a:p>
            <a:pPr>
              <a:defRPr/>
            </a:pPr>
            <a:fld id="{7DDF18C2-541A-499B-966E-17E687771BFF}" type="datetime1">
              <a:rPr lang="en-US"/>
              <a:pPr>
                <a:defRPr/>
              </a:pPr>
              <a:t>1/8/2024</a:t>
            </a:fld>
            <a:endParaRPr lang="en-US" dirty="0"/>
          </a:p>
        </p:txBody>
      </p:sp>
      <p:sp>
        <p:nvSpPr>
          <p:cNvPr id="5" name="Footer Placeholder 4">
            <a:extLst>
              <a:ext uri="{FF2B5EF4-FFF2-40B4-BE49-F238E27FC236}">
                <a16:creationId xmlns:a16="http://schemas.microsoft.com/office/drawing/2014/main" id="{8A3C2325-86B7-F15A-C592-551FB13CA438}"/>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B8ADF400-A1EB-0668-09CE-E22B6D2EF13D}"/>
              </a:ext>
            </a:extLst>
          </p:cNvPr>
          <p:cNvSpPr>
            <a:spLocks noGrp="1"/>
          </p:cNvSpPr>
          <p:nvPr>
            <p:ph type="sldNum" sz="quarter" idx="12"/>
          </p:nvPr>
        </p:nvSpPr>
        <p:spPr/>
        <p:txBody>
          <a:bodyPr/>
          <a:lstStyle>
            <a:lvl1pPr eaLnBrk="0" hangingPunct="0">
              <a:defRPr/>
            </a:lvl1pPr>
          </a:lstStyle>
          <a:p>
            <a:fld id="{94333C06-46C7-4DA0-BB73-2C3993CB6A3D}" type="slidenum">
              <a:rPr lang="en-US" altLang="en-US"/>
              <a:pPr/>
              <a:t>‹N°›</a:t>
            </a:fld>
            <a:endParaRPr lang="en-US" altLang="en-US"/>
          </a:p>
        </p:txBody>
      </p:sp>
    </p:spTree>
    <p:extLst>
      <p:ext uri="{BB962C8B-B14F-4D97-AF65-F5344CB8AC3E}">
        <p14:creationId xmlns:p14="http://schemas.microsoft.com/office/powerpoint/2010/main" val="646999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EEF6A-F953-188E-2507-4E23F2D68F4C}"/>
              </a:ext>
            </a:extLst>
          </p:cNvPr>
          <p:cNvSpPr>
            <a:spLocks noChangeArrowheads="1"/>
          </p:cNvSpPr>
          <p:nvPr userDrawn="1"/>
        </p:nvSpPr>
        <p:spPr bwMode="auto">
          <a:xfrm>
            <a:off x="519113" y="304800"/>
            <a:ext cx="10352087" cy="6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dirty="0">
                <a:solidFill>
                  <a:srgbClr val="1F497D"/>
                </a:solidFill>
                <a:cs typeface="Arial" charset="0"/>
              </a:rPr>
              <a:t>Centre for Emerging and Zoonotic Disease </a:t>
            </a:r>
          </a:p>
          <a:p>
            <a:pPr eaLnBrk="1" hangingPunct="1">
              <a:lnSpc>
                <a:spcPts val="2000"/>
              </a:lnSpc>
              <a:defRPr/>
            </a:pPr>
            <a:r>
              <a:rPr lang="en-CA" altLang="en-US" sz="3200" baseline="30000" dirty="0">
                <a:solidFill>
                  <a:srgbClr val="1F497D"/>
                </a:solidFill>
                <a:cs typeface="Arial" charset="0"/>
              </a:rPr>
              <a:t> </a:t>
            </a:r>
            <a:r>
              <a:rPr lang="en-CA" altLang="en-US" sz="3200" dirty="0">
                <a:solidFill>
                  <a:srgbClr val="1F497D"/>
                </a:solidFill>
                <a:cs typeface="Arial" charset="0"/>
              </a:rPr>
              <a:t>  </a:t>
            </a:r>
            <a:r>
              <a:rPr lang="en-CA" altLang="en-US" sz="3200" baseline="30000" dirty="0">
                <a:solidFill>
                  <a:srgbClr val="1F497D"/>
                </a:solidFill>
                <a:cs typeface="Arial" charset="0"/>
              </a:rPr>
              <a:t>Integrated Intelligence and Response [CMEZ-IIR]</a:t>
            </a:r>
          </a:p>
        </p:txBody>
      </p:sp>
      <p:sp>
        <p:nvSpPr>
          <p:cNvPr id="3" name="Rectangle 2">
            <a:extLst>
              <a:ext uri="{FF2B5EF4-FFF2-40B4-BE49-F238E27FC236}">
                <a16:creationId xmlns:a16="http://schemas.microsoft.com/office/drawing/2014/main" id="{8309E312-C6A1-0F0F-D1AF-177C2A2E5476}"/>
              </a:ext>
            </a:extLst>
          </p:cNvPr>
          <p:cNvSpPr>
            <a:spLocks noChangeArrowheads="1"/>
          </p:cNvSpPr>
          <p:nvPr userDrawn="1"/>
        </p:nvSpPr>
        <p:spPr bwMode="auto">
          <a:xfrm>
            <a:off x="914400" y="6430963"/>
            <a:ext cx="1085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3">
            <a:extLst>
              <a:ext uri="{FF2B5EF4-FFF2-40B4-BE49-F238E27FC236}">
                <a16:creationId xmlns:a16="http://schemas.microsoft.com/office/drawing/2014/main" id="{22B02F8C-F2CB-66F5-2E0C-F308BF8662B5}"/>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552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A2206-287A-DF76-4B10-3AA510B990BB}"/>
              </a:ext>
            </a:extLst>
          </p:cNvPr>
          <p:cNvSpPr>
            <a:spLocks noGrp="1"/>
          </p:cNvSpPr>
          <p:nvPr>
            <p:ph type="dt" sz="half" idx="10"/>
          </p:nvPr>
        </p:nvSpPr>
        <p:spPr/>
        <p:txBody>
          <a:bodyPr/>
          <a:lstStyle>
            <a:lvl1pPr>
              <a:defRPr/>
            </a:lvl1pPr>
          </a:lstStyle>
          <a:p>
            <a:pPr>
              <a:defRPr/>
            </a:pPr>
            <a:fld id="{4C24324D-CC1F-48FA-99A3-CDFF3CF8374F}" type="datetime1">
              <a:rPr lang="en-US"/>
              <a:pPr>
                <a:defRPr/>
              </a:pPr>
              <a:t>1/8/2024</a:t>
            </a:fld>
            <a:endParaRPr lang="en-US"/>
          </a:p>
        </p:txBody>
      </p:sp>
      <p:sp>
        <p:nvSpPr>
          <p:cNvPr id="5" name="Footer Placeholder 4">
            <a:extLst>
              <a:ext uri="{FF2B5EF4-FFF2-40B4-BE49-F238E27FC236}">
                <a16:creationId xmlns:a16="http://schemas.microsoft.com/office/drawing/2014/main" id="{8786584A-22BA-A3C7-72F1-057CB18B15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1BA55B-0E9A-A032-6918-452B44943FA6}"/>
              </a:ext>
            </a:extLst>
          </p:cNvPr>
          <p:cNvSpPr>
            <a:spLocks noGrp="1"/>
          </p:cNvSpPr>
          <p:nvPr>
            <p:ph type="sldNum" sz="quarter" idx="12"/>
          </p:nvPr>
        </p:nvSpPr>
        <p:spPr/>
        <p:txBody>
          <a:bodyPr/>
          <a:lstStyle>
            <a:lvl1pPr>
              <a:defRPr/>
            </a:lvl1pPr>
          </a:lstStyle>
          <a:p>
            <a:fld id="{DB7D47C0-EC78-4FD2-9D65-5667A0A5CB7D}" type="slidenum">
              <a:rPr lang="en-US" altLang="en-US"/>
              <a:pPr/>
              <a:t>‹N°›</a:t>
            </a:fld>
            <a:endParaRPr lang="en-US" altLang="en-US"/>
          </a:p>
        </p:txBody>
      </p:sp>
    </p:spTree>
    <p:extLst>
      <p:ext uri="{BB962C8B-B14F-4D97-AF65-F5344CB8AC3E}">
        <p14:creationId xmlns:p14="http://schemas.microsoft.com/office/powerpoint/2010/main" val="2161967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99C5BBF-FD79-0FD2-6478-4B7EA708B3B7}"/>
              </a:ext>
            </a:extLst>
          </p:cNvPr>
          <p:cNvSpPr>
            <a:spLocks noGrp="1"/>
          </p:cNvSpPr>
          <p:nvPr>
            <p:ph type="sldNum" sz="quarter" idx="10"/>
          </p:nvPr>
        </p:nvSpPr>
        <p:spPr/>
        <p:txBody>
          <a:bodyPr/>
          <a:lstStyle>
            <a:lvl1pPr>
              <a:defRPr/>
            </a:lvl1pPr>
          </a:lstStyle>
          <a:p>
            <a:fld id="{0723A04C-EB5D-496B-885B-213AD2224BF1}" type="slidenum">
              <a:rPr lang="en-US" altLang="en-US"/>
              <a:pPr/>
              <a:t>‹N°›</a:t>
            </a:fld>
            <a:endParaRPr lang="en-US" altLang="en-US"/>
          </a:p>
        </p:txBody>
      </p:sp>
    </p:spTree>
    <p:extLst>
      <p:ext uri="{BB962C8B-B14F-4D97-AF65-F5344CB8AC3E}">
        <p14:creationId xmlns:p14="http://schemas.microsoft.com/office/powerpoint/2010/main" val="347410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A18D1C-0DDE-FFC1-1650-97038EEC3C28}"/>
              </a:ext>
            </a:extLst>
          </p:cNvPr>
          <p:cNvSpPr>
            <a:spLocks noGrp="1"/>
          </p:cNvSpPr>
          <p:nvPr>
            <p:ph type="dt" sz="half" idx="10"/>
          </p:nvPr>
        </p:nvSpPr>
        <p:spPr/>
        <p:txBody>
          <a:bodyPr/>
          <a:lstStyle>
            <a:lvl1pPr>
              <a:defRPr/>
            </a:lvl1pPr>
          </a:lstStyle>
          <a:p>
            <a:pPr>
              <a:defRPr/>
            </a:pPr>
            <a:fld id="{DD4B2E74-A72A-43C5-A8F7-278D0C3C8A07}" type="datetime1">
              <a:rPr lang="en-US"/>
              <a:pPr>
                <a:defRPr/>
              </a:pPr>
              <a:t>1/8/2024</a:t>
            </a:fld>
            <a:endParaRPr lang="en-US"/>
          </a:p>
        </p:txBody>
      </p:sp>
      <p:sp>
        <p:nvSpPr>
          <p:cNvPr id="5" name="Footer Placeholder 4">
            <a:extLst>
              <a:ext uri="{FF2B5EF4-FFF2-40B4-BE49-F238E27FC236}">
                <a16:creationId xmlns:a16="http://schemas.microsoft.com/office/drawing/2014/main" id="{999D16CA-B94F-95E9-957B-1D86376EA5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E28ABC-78CF-D2B0-7D43-B80E5A093DF7}"/>
              </a:ext>
            </a:extLst>
          </p:cNvPr>
          <p:cNvSpPr>
            <a:spLocks noGrp="1"/>
          </p:cNvSpPr>
          <p:nvPr>
            <p:ph type="sldNum" sz="quarter" idx="12"/>
          </p:nvPr>
        </p:nvSpPr>
        <p:spPr/>
        <p:txBody>
          <a:bodyPr/>
          <a:lstStyle>
            <a:lvl1pPr>
              <a:defRPr/>
            </a:lvl1pPr>
          </a:lstStyle>
          <a:p>
            <a:fld id="{B945C83C-66DA-4193-BD74-3ED78FFF96C2}" type="slidenum">
              <a:rPr lang="en-US" altLang="en-US"/>
              <a:pPr/>
              <a:t>‹N°›</a:t>
            </a:fld>
            <a:endParaRPr lang="en-US" altLang="en-US"/>
          </a:p>
        </p:txBody>
      </p:sp>
    </p:spTree>
    <p:extLst>
      <p:ext uri="{BB962C8B-B14F-4D97-AF65-F5344CB8AC3E}">
        <p14:creationId xmlns:p14="http://schemas.microsoft.com/office/powerpoint/2010/main" val="2774433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FF538BAD-2D90-1F41-D2D2-29F2FC59A9D1}"/>
              </a:ext>
            </a:extLst>
          </p:cNvPr>
          <p:cNvSpPr>
            <a:spLocks noGrp="1"/>
          </p:cNvSpPr>
          <p:nvPr>
            <p:ph type="sldNum" sz="quarter" idx="10"/>
          </p:nvPr>
        </p:nvSpPr>
        <p:spPr/>
        <p:txBody>
          <a:bodyPr/>
          <a:lstStyle>
            <a:lvl1pPr>
              <a:defRPr/>
            </a:lvl1pPr>
          </a:lstStyle>
          <a:p>
            <a:fld id="{99F1B293-D010-43E6-A7B9-64639BE2F421}" type="slidenum">
              <a:rPr lang="en-US" altLang="en-US"/>
              <a:pPr/>
              <a:t>‹N°›</a:t>
            </a:fld>
            <a:endParaRPr lang="en-US" altLang="en-US"/>
          </a:p>
        </p:txBody>
      </p:sp>
    </p:spTree>
    <p:extLst>
      <p:ext uri="{BB962C8B-B14F-4D97-AF65-F5344CB8AC3E}">
        <p14:creationId xmlns:p14="http://schemas.microsoft.com/office/powerpoint/2010/main" val="1199460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F8239EF8-D419-EDE5-66C0-521DFE081AE0}"/>
              </a:ext>
            </a:extLst>
          </p:cNvPr>
          <p:cNvSpPr>
            <a:spLocks noGrp="1"/>
          </p:cNvSpPr>
          <p:nvPr>
            <p:ph type="sldNum" sz="quarter" idx="10"/>
          </p:nvPr>
        </p:nvSpPr>
        <p:spPr/>
        <p:txBody>
          <a:bodyPr/>
          <a:lstStyle>
            <a:lvl1pPr>
              <a:defRPr/>
            </a:lvl1pPr>
          </a:lstStyle>
          <a:p>
            <a:fld id="{4AC4DDDC-E14C-44FD-95C2-AEC55AB01EE1}" type="slidenum">
              <a:rPr lang="en-US" altLang="en-US"/>
              <a:pPr/>
              <a:t>‹N°›</a:t>
            </a:fld>
            <a:endParaRPr lang="en-US" altLang="en-US"/>
          </a:p>
        </p:txBody>
      </p:sp>
    </p:spTree>
    <p:extLst>
      <p:ext uri="{BB962C8B-B14F-4D97-AF65-F5344CB8AC3E}">
        <p14:creationId xmlns:p14="http://schemas.microsoft.com/office/powerpoint/2010/main" val="318085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533B26-BD7E-1CCF-E028-C514D5708129}"/>
              </a:ext>
            </a:extLst>
          </p:cNvPr>
          <p:cNvSpPr>
            <a:spLocks noGrp="1"/>
          </p:cNvSpPr>
          <p:nvPr>
            <p:ph type="dt" sz="half" idx="10"/>
          </p:nvPr>
        </p:nvSpPr>
        <p:spPr/>
        <p:txBody>
          <a:bodyPr/>
          <a:lstStyle>
            <a:lvl1pPr>
              <a:defRPr/>
            </a:lvl1pPr>
          </a:lstStyle>
          <a:p>
            <a:pPr>
              <a:defRPr/>
            </a:pPr>
            <a:fld id="{682CE336-4AAA-4843-9A43-3F74A105D86C}" type="datetime1">
              <a:rPr lang="en-US"/>
              <a:pPr>
                <a:defRPr/>
              </a:pPr>
              <a:t>1/8/2024</a:t>
            </a:fld>
            <a:endParaRPr lang="en-US"/>
          </a:p>
        </p:txBody>
      </p:sp>
      <p:sp>
        <p:nvSpPr>
          <p:cNvPr id="5" name="Footer Placeholder 4">
            <a:extLst>
              <a:ext uri="{FF2B5EF4-FFF2-40B4-BE49-F238E27FC236}">
                <a16:creationId xmlns:a16="http://schemas.microsoft.com/office/drawing/2014/main" id="{CD1A8547-C991-2EFF-F45F-7D50D5BD26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D5B22D-8FE6-AA39-B5F0-DED74E7ACCB0}"/>
              </a:ext>
            </a:extLst>
          </p:cNvPr>
          <p:cNvSpPr>
            <a:spLocks noGrp="1"/>
          </p:cNvSpPr>
          <p:nvPr>
            <p:ph type="sldNum" sz="quarter" idx="12"/>
          </p:nvPr>
        </p:nvSpPr>
        <p:spPr/>
        <p:txBody>
          <a:bodyPr/>
          <a:lstStyle>
            <a:lvl1pPr>
              <a:defRPr/>
            </a:lvl1pPr>
          </a:lstStyle>
          <a:p>
            <a:fld id="{07AB79EE-84E5-404A-BBDE-3DC659813CA4}" type="slidenum">
              <a:rPr lang="en-US" altLang="en-US"/>
              <a:pPr/>
              <a:t>‹N°›</a:t>
            </a:fld>
            <a:endParaRPr lang="en-US" altLang="en-US"/>
          </a:p>
        </p:txBody>
      </p:sp>
    </p:spTree>
    <p:extLst>
      <p:ext uri="{BB962C8B-B14F-4D97-AF65-F5344CB8AC3E}">
        <p14:creationId xmlns:p14="http://schemas.microsoft.com/office/powerpoint/2010/main" val="2011855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C29D7873-5B78-A850-3CB9-969FBA6831CA}"/>
              </a:ext>
            </a:extLst>
          </p:cNvPr>
          <p:cNvSpPr>
            <a:spLocks noGrp="1"/>
          </p:cNvSpPr>
          <p:nvPr>
            <p:ph type="sldNum" sz="quarter" idx="10"/>
          </p:nvPr>
        </p:nvSpPr>
        <p:spPr/>
        <p:txBody>
          <a:bodyPr/>
          <a:lstStyle>
            <a:lvl1pPr>
              <a:defRPr/>
            </a:lvl1pPr>
          </a:lstStyle>
          <a:p>
            <a:fld id="{D5888727-063A-4638-BBA2-D471229324F4}" type="slidenum">
              <a:rPr lang="en-US" altLang="en-US"/>
              <a:pPr/>
              <a:t>‹N°›</a:t>
            </a:fld>
            <a:endParaRPr lang="en-US" altLang="en-US"/>
          </a:p>
        </p:txBody>
      </p:sp>
    </p:spTree>
    <p:extLst>
      <p:ext uri="{BB962C8B-B14F-4D97-AF65-F5344CB8AC3E}">
        <p14:creationId xmlns:p14="http://schemas.microsoft.com/office/powerpoint/2010/main" val="316736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66A475-FE5C-83C8-5E9D-F6FC328111D5}"/>
              </a:ext>
            </a:extLst>
          </p:cNvPr>
          <p:cNvSpPr>
            <a:spLocks noGrp="1"/>
          </p:cNvSpPr>
          <p:nvPr>
            <p:ph type="dt" sz="half" idx="10"/>
          </p:nvPr>
        </p:nvSpPr>
        <p:spPr/>
        <p:txBody>
          <a:bodyPr/>
          <a:lstStyle>
            <a:lvl1pPr>
              <a:defRPr/>
            </a:lvl1pPr>
          </a:lstStyle>
          <a:p>
            <a:pPr>
              <a:defRPr/>
            </a:pPr>
            <a:fld id="{E5B91A3C-0D74-463D-9A5A-0DA3EC65718C}" type="datetime1">
              <a:rPr lang="en-US"/>
              <a:pPr>
                <a:defRPr/>
              </a:pPr>
              <a:t>1/8/2024</a:t>
            </a:fld>
            <a:endParaRPr lang="en-US"/>
          </a:p>
        </p:txBody>
      </p:sp>
      <p:sp>
        <p:nvSpPr>
          <p:cNvPr id="3" name="Footer Placeholder 4">
            <a:extLst>
              <a:ext uri="{FF2B5EF4-FFF2-40B4-BE49-F238E27FC236}">
                <a16:creationId xmlns:a16="http://schemas.microsoft.com/office/drawing/2014/main" id="{176CFE68-556E-049E-C8CB-1CAAABDB3F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1FECED-436B-9EA5-5056-26FD0EDA9076}"/>
              </a:ext>
            </a:extLst>
          </p:cNvPr>
          <p:cNvSpPr>
            <a:spLocks noGrp="1"/>
          </p:cNvSpPr>
          <p:nvPr>
            <p:ph type="sldNum" sz="quarter" idx="12"/>
          </p:nvPr>
        </p:nvSpPr>
        <p:spPr/>
        <p:txBody>
          <a:bodyPr/>
          <a:lstStyle>
            <a:lvl1pPr>
              <a:defRPr/>
            </a:lvl1pPr>
          </a:lstStyle>
          <a:p>
            <a:fld id="{E84FAC19-E167-4B13-AA6C-3D1778A6630A}" type="slidenum">
              <a:rPr lang="en-US" altLang="en-US"/>
              <a:pPr/>
              <a:t>‹N°›</a:t>
            </a:fld>
            <a:endParaRPr lang="en-US" altLang="en-US"/>
          </a:p>
        </p:txBody>
      </p:sp>
    </p:spTree>
    <p:extLst>
      <p:ext uri="{BB962C8B-B14F-4D97-AF65-F5344CB8AC3E}">
        <p14:creationId xmlns:p14="http://schemas.microsoft.com/office/powerpoint/2010/main" val="1522106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6914D-ACBB-8C38-6C19-CEDF45AAEF16}"/>
              </a:ext>
            </a:extLst>
          </p:cNvPr>
          <p:cNvSpPr>
            <a:spLocks noGrp="1"/>
          </p:cNvSpPr>
          <p:nvPr>
            <p:ph type="dt" sz="half" idx="10"/>
          </p:nvPr>
        </p:nvSpPr>
        <p:spPr/>
        <p:txBody>
          <a:bodyPr/>
          <a:lstStyle>
            <a:lvl1pPr>
              <a:defRPr/>
            </a:lvl1pPr>
          </a:lstStyle>
          <a:p>
            <a:pPr>
              <a:defRPr/>
            </a:pPr>
            <a:fld id="{EBB652E8-9209-4E48-B7F7-2686E26BB301}" type="datetime1">
              <a:rPr lang="en-US"/>
              <a:pPr>
                <a:defRPr/>
              </a:pPr>
              <a:t>1/8/2024</a:t>
            </a:fld>
            <a:endParaRPr lang="en-US"/>
          </a:p>
        </p:txBody>
      </p:sp>
      <p:sp>
        <p:nvSpPr>
          <p:cNvPr id="6" name="Footer Placeholder 5">
            <a:extLst>
              <a:ext uri="{FF2B5EF4-FFF2-40B4-BE49-F238E27FC236}">
                <a16:creationId xmlns:a16="http://schemas.microsoft.com/office/drawing/2014/main" id="{56B44270-ECFE-9748-2170-0D66AE7387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C234862-57C6-C326-EBC2-463602C18A22}"/>
              </a:ext>
            </a:extLst>
          </p:cNvPr>
          <p:cNvSpPr>
            <a:spLocks noGrp="1"/>
          </p:cNvSpPr>
          <p:nvPr>
            <p:ph type="sldNum" sz="quarter" idx="12"/>
          </p:nvPr>
        </p:nvSpPr>
        <p:spPr/>
        <p:txBody>
          <a:bodyPr/>
          <a:lstStyle>
            <a:lvl1pPr>
              <a:defRPr/>
            </a:lvl1pPr>
          </a:lstStyle>
          <a:p>
            <a:fld id="{29C6711B-E26D-465E-BDC0-8439C15B1B3A}" type="slidenum">
              <a:rPr lang="en-US" altLang="en-US"/>
              <a:pPr/>
              <a:t>‹N°›</a:t>
            </a:fld>
            <a:endParaRPr lang="en-US" altLang="en-US"/>
          </a:p>
        </p:txBody>
      </p:sp>
    </p:spTree>
    <p:extLst>
      <p:ext uri="{BB962C8B-B14F-4D97-AF65-F5344CB8AC3E}">
        <p14:creationId xmlns:p14="http://schemas.microsoft.com/office/powerpoint/2010/main" val="2939002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B51F3B-A759-7E95-28AB-533E6F02BD2B}"/>
              </a:ext>
            </a:extLst>
          </p:cNvPr>
          <p:cNvSpPr>
            <a:spLocks noGrp="1"/>
          </p:cNvSpPr>
          <p:nvPr>
            <p:ph type="dt" sz="half" idx="10"/>
          </p:nvPr>
        </p:nvSpPr>
        <p:spPr/>
        <p:txBody>
          <a:bodyPr/>
          <a:lstStyle>
            <a:lvl1pPr>
              <a:defRPr/>
            </a:lvl1pPr>
          </a:lstStyle>
          <a:p>
            <a:pPr>
              <a:defRPr/>
            </a:pPr>
            <a:fld id="{D0213BC1-5E32-4965-91E2-C43C8251800E}" type="datetime1">
              <a:rPr lang="en-US"/>
              <a:pPr>
                <a:defRPr/>
              </a:pPr>
              <a:t>1/8/2024</a:t>
            </a:fld>
            <a:endParaRPr lang="en-US"/>
          </a:p>
        </p:txBody>
      </p:sp>
      <p:sp>
        <p:nvSpPr>
          <p:cNvPr id="6" name="Footer Placeholder 5">
            <a:extLst>
              <a:ext uri="{FF2B5EF4-FFF2-40B4-BE49-F238E27FC236}">
                <a16:creationId xmlns:a16="http://schemas.microsoft.com/office/drawing/2014/main" id="{2ECCF74A-6F20-B5A0-AE01-5CA58B76D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1943836-E36E-2B9F-D66F-AFDE175836D7}"/>
              </a:ext>
            </a:extLst>
          </p:cNvPr>
          <p:cNvSpPr>
            <a:spLocks noGrp="1"/>
          </p:cNvSpPr>
          <p:nvPr>
            <p:ph type="sldNum" sz="quarter" idx="12"/>
          </p:nvPr>
        </p:nvSpPr>
        <p:spPr/>
        <p:txBody>
          <a:bodyPr/>
          <a:lstStyle>
            <a:lvl1pPr>
              <a:defRPr/>
            </a:lvl1pPr>
          </a:lstStyle>
          <a:p>
            <a:fld id="{96D387FF-B6D4-4075-A3F7-8EAEDD51B4E6}" type="slidenum">
              <a:rPr lang="en-US" altLang="en-US"/>
              <a:pPr/>
              <a:t>‹N°›</a:t>
            </a:fld>
            <a:endParaRPr lang="en-US" altLang="en-US"/>
          </a:p>
        </p:txBody>
      </p:sp>
    </p:spTree>
    <p:extLst>
      <p:ext uri="{BB962C8B-B14F-4D97-AF65-F5344CB8AC3E}">
        <p14:creationId xmlns:p14="http://schemas.microsoft.com/office/powerpoint/2010/main" val="4052285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78585-1BE5-F79A-BA32-27F08596C374}"/>
              </a:ext>
            </a:extLst>
          </p:cNvPr>
          <p:cNvSpPr>
            <a:spLocks noGrp="1"/>
          </p:cNvSpPr>
          <p:nvPr>
            <p:ph type="dt" sz="half" idx="10"/>
          </p:nvPr>
        </p:nvSpPr>
        <p:spPr/>
        <p:txBody>
          <a:bodyPr/>
          <a:lstStyle>
            <a:lvl1pPr>
              <a:defRPr/>
            </a:lvl1pPr>
          </a:lstStyle>
          <a:p>
            <a:pPr>
              <a:defRPr/>
            </a:pPr>
            <a:fld id="{74DA1296-02E4-4BA9-8B51-95F90B6CA8D3}" type="datetime1">
              <a:rPr lang="en-US"/>
              <a:pPr>
                <a:defRPr/>
              </a:pPr>
              <a:t>1/8/2024</a:t>
            </a:fld>
            <a:endParaRPr lang="en-US"/>
          </a:p>
        </p:txBody>
      </p:sp>
      <p:sp>
        <p:nvSpPr>
          <p:cNvPr id="5" name="Footer Placeholder 4">
            <a:extLst>
              <a:ext uri="{FF2B5EF4-FFF2-40B4-BE49-F238E27FC236}">
                <a16:creationId xmlns:a16="http://schemas.microsoft.com/office/drawing/2014/main" id="{0966358D-6634-B1A3-1167-5CAD0CA08E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9D3166-2854-07E2-480F-1C4130A9A4E8}"/>
              </a:ext>
            </a:extLst>
          </p:cNvPr>
          <p:cNvSpPr>
            <a:spLocks noGrp="1"/>
          </p:cNvSpPr>
          <p:nvPr>
            <p:ph type="sldNum" sz="quarter" idx="12"/>
          </p:nvPr>
        </p:nvSpPr>
        <p:spPr/>
        <p:txBody>
          <a:bodyPr/>
          <a:lstStyle>
            <a:lvl1pPr>
              <a:defRPr/>
            </a:lvl1pPr>
          </a:lstStyle>
          <a:p>
            <a:fld id="{96335CE0-76BE-4589-A6C8-3130AA8E8901}" type="slidenum">
              <a:rPr lang="en-US" altLang="en-US"/>
              <a:pPr/>
              <a:t>‹N°›</a:t>
            </a:fld>
            <a:endParaRPr lang="en-US" altLang="en-US"/>
          </a:p>
        </p:txBody>
      </p:sp>
    </p:spTree>
    <p:extLst>
      <p:ext uri="{BB962C8B-B14F-4D97-AF65-F5344CB8AC3E}">
        <p14:creationId xmlns:p14="http://schemas.microsoft.com/office/powerpoint/2010/main" val="4073419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BEBDF-61FB-0136-B00E-72B1520DC3D9}"/>
              </a:ext>
            </a:extLst>
          </p:cNvPr>
          <p:cNvSpPr>
            <a:spLocks noGrp="1"/>
          </p:cNvSpPr>
          <p:nvPr>
            <p:ph type="dt" sz="half" idx="10"/>
          </p:nvPr>
        </p:nvSpPr>
        <p:spPr/>
        <p:txBody>
          <a:bodyPr/>
          <a:lstStyle>
            <a:lvl1pPr>
              <a:defRPr/>
            </a:lvl1pPr>
          </a:lstStyle>
          <a:p>
            <a:pPr>
              <a:defRPr/>
            </a:pPr>
            <a:fld id="{52A2A2CF-5BC0-4298-BBB4-A7A723BAAE61}" type="datetime1">
              <a:rPr lang="en-US"/>
              <a:pPr>
                <a:defRPr/>
              </a:pPr>
              <a:t>1/8/2024</a:t>
            </a:fld>
            <a:endParaRPr lang="en-US"/>
          </a:p>
        </p:txBody>
      </p:sp>
      <p:sp>
        <p:nvSpPr>
          <p:cNvPr id="5" name="Footer Placeholder 4">
            <a:extLst>
              <a:ext uri="{FF2B5EF4-FFF2-40B4-BE49-F238E27FC236}">
                <a16:creationId xmlns:a16="http://schemas.microsoft.com/office/drawing/2014/main" id="{91118760-B077-4494-837E-329E065C55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45DD1E-25A2-657F-93C3-0D4C937B77CB}"/>
              </a:ext>
            </a:extLst>
          </p:cNvPr>
          <p:cNvSpPr>
            <a:spLocks noGrp="1"/>
          </p:cNvSpPr>
          <p:nvPr>
            <p:ph type="sldNum" sz="quarter" idx="12"/>
          </p:nvPr>
        </p:nvSpPr>
        <p:spPr/>
        <p:txBody>
          <a:bodyPr/>
          <a:lstStyle>
            <a:lvl1pPr>
              <a:defRPr/>
            </a:lvl1pPr>
          </a:lstStyle>
          <a:p>
            <a:fld id="{F6D8046E-8D54-4E6A-A329-483C1A474F08}" type="slidenum">
              <a:rPr lang="en-US" altLang="en-US"/>
              <a:pPr/>
              <a:t>‹N°›</a:t>
            </a:fld>
            <a:endParaRPr lang="en-US" altLang="en-US"/>
          </a:p>
        </p:txBody>
      </p:sp>
    </p:spTree>
    <p:extLst>
      <p:ext uri="{BB962C8B-B14F-4D97-AF65-F5344CB8AC3E}">
        <p14:creationId xmlns:p14="http://schemas.microsoft.com/office/powerpoint/2010/main" val="9713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F9E861-A255-94B7-6011-ACC79FFA5FB4}"/>
              </a:ext>
            </a:extLst>
          </p:cNvPr>
          <p:cNvSpPr>
            <a:spLocks noGrp="1"/>
          </p:cNvSpPr>
          <p:nvPr>
            <p:ph type="dt" sz="half" idx="10"/>
          </p:nvPr>
        </p:nvSpPr>
        <p:spPr/>
        <p:txBody>
          <a:bodyPr/>
          <a:lstStyle>
            <a:lvl1pPr>
              <a:defRPr/>
            </a:lvl1pPr>
          </a:lstStyle>
          <a:p>
            <a:pPr>
              <a:defRPr/>
            </a:pPr>
            <a:fld id="{0268D868-5C95-4048-B8FD-BDD98581199D}" type="datetime1">
              <a:rPr lang="en-US"/>
              <a:pPr>
                <a:defRPr/>
              </a:pPr>
              <a:t>1/8/2024</a:t>
            </a:fld>
            <a:endParaRPr lang="en-US"/>
          </a:p>
        </p:txBody>
      </p:sp>
      <p:sp>
        <p:nvSpPr>
          <p:cNvPr id="6" name="Footer Placeholder 4">
            <a:extLst>
              <a:ext uri="{FF2B5EF4-FFF2-40B4-BE49-F238E27FC236}">
                <a16:creationId xmlns:a16="http://schemas.microsoft.com/office/drawing/2014/main" id="{825FAE19-C91E-C8B5-79A2-7683CA04DF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144A16-2C56-FE8F-8703-2D10A15B2241}"/>
              </a:ext>
            </a:extLst>
          </p:cNvPr>
          <p:cNvSpPr>
            <a:spLocks noGrp="1"/>
          </p:cNvSpPr>
          <p:nvPr>
            <p:ph type="sldNum" sz="quarter" idx="12"/>
          </p:nvPr>
        </p:nvSpPr>
        <p:spPr/>
        <p:txBody>
          <a:bodyPr/>
          <a:lstStyle>
            <a:lvl1pPr>
              <a:defRPr/>
            </a:lvl1pPr>
          </a:lstStyle>
          <a:p>
            <a:fld id="{71EEDF5E-3C53-4AA2-9322-917C0487DF8D}" type="slidenum">
              <a:rPr lang="en-US" altLang="en-US"/>
              <a:pPr/>
              <a:t>‹N°›</a:t>
            </a:fld>
            <a:endParaRPr lang="en-US" altLang="en-US"/>
          </a:p>
        </p:txBody>
      </p:sp>
    </p:spTree>
    <p:extLst>
      <p:ext uri="{BB962C8B-B14F-4D97-AF65-F5344CB8AC3E}">
        <p14:creationId xmlns:p14="http://schemas.microsoft.com/office/powerpoint/2010/main" val="246362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CBFC5B0-1663-3A8D-0FFD-1A63D440825C}"/>
              </a:ext>
            </a:extLst>
          </p:cNvPr>
          <p:cNvSpPr>
            <a:spLocks noGrp="1"/>
          </p:cNvSpPr>
          <p:nvPr>
            <p:ph type="dt" sz="half" idx="10"/>
          </p:nvPr>
        </p:nvSpPr>
        <p:spPr/>
        <p:txBody>
          <a:bodyPr/>
          <a:lstStyle>
            <a:lvl1pPr>
              <a:defRPr/>
            </a:lvl1pPr>
          </a:lstStyle>
          <a:p>
            <a:pPr>
              <a:defRPr/>
            </a:pPr>
            <a:fld id="{84FA7C4A-6208-4A2D-B886-7EF2E9F51343}" type="datetime1">
              <a:rPr lang="en-US"/>
              <a:pPr>
                <a:defRPr/>
              </a:pPr>
              <a:t>1/8/2024</a:t>
            </a:fld>
            <a:endParaRPr lang="en-US"/>
          </a:p>
        </p:txBody>
      </p:sp>
      <p:sp>
        <p:nvSpPr>
          <p:cNvPr id="8" name="Footer Placeholder 4">
            <a:extLst>
              <a:ext uri="{FF2B5EF4-FFF2-40B4-BE49-F238E27FC236}">
                <a16:creationId xmlns:a16="http://schemas.microsoft.com/office/drawing/2014/main" id="{9184F312-FE68-522E-FBD3-2EB8254885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67A919-1ED8-3655-20E4-0F0585F88BCC}"/>
              </a:ext>
            </a:extLst>
          </p:cNvPr>
          <p:cNvSpPr>
            <a:spLocks noGrp="1"/>
          </p:cNvSpPr>
          <p:nvPr>
            <p:ph type="sldNum" sz="quarter" idx="12"/>
          </p:nvPr>
        </p:nvSpPr>
        <p:spPr/>
        <p:txBody>
          <a:bodyPr/>
          <a:lstStyle>
            <a:lvl1pPr>
              <a:defRPr/>
            </a:lvl1pPr>
          </a:lstStyle>
          <a:p>
            <a:fld id="{8116D2F1-A878-49FF-BE8B-EEFA28902EDD}" type="slidenum">
              <a:rPr lang="en-US" altLang="en-US"/>
              <a:pPr/>
              <a:t>‹N°›</a:t>
            </a:fld>
            <a:endParaRPr lang="en-US" altLang="en-US"/>
          </a:p>
        </p:txBody>
      </p:sp>
    </p:spTree>
    <p:extLst>
      <p:ext uri="{BB962C8B-B14F-4D97-AF65-F5344CB8AC3E}">
        <p14:creationId xmlns:p14="http://schemas.microsoft.com/office/powerpoint/2010/main" val="268246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12DE6B-6DA8-7947-E816-8DFCF68E5312}"/>
              </a:ext>
            </a:extLst>
          </p:cNvPr>
          <p:cNvSpPr>
            <a:spLocks noGrp="1"/>
          </p:cNvSpPr>
          <p:nvPr>
            <p:ph type="dt" sz="half" idx="10"/>
          </p:nvPr>
        </p:nvSpPr>
        <p:spPr/>
        <p:txBody>
          <a:bodyPr/>
          <a:lstStyle>
            <a:lvl1pPr>
              <a:defRPr/>
            </a:lvl1pPr>
          </a:lstStyle>
          <a:p>
            <a:pPr>
              <a:defRPr/>
            </a:pPr>
            <a:fld id="{E8C06FB1-617D-4DF6-9C19-324D958D0BA4}" type="datetime1">
              <a:rPr lang="en-US"/>
              <a:pPr>
                <a:defRPr/>
              </a:pPr>
              <a:t>1/8/2024</a:t>
            </a:fld>
            <a:endParaRPr lang="en-US"/>
          </a:p>
        </p:txBody>
      </p:sp>
      <p:sp>
        <p:nvSpPr>
          <p:cNvPr id="4" name="Footer Placeholder 4">
            <a:extLst>
              <a:ext uri="{FF2B5EF4-FFF2-40B4-BE49-F238E27FC236}">
                <a16:creationId xmlns:a16="http://schemas.microsoft.com/office/drawing/2014/main" id="{A98AF5AB-56AE-D057-CD61-C53A6521E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A9C37B6-5B46-F8EA-CBD4-6CB060B72F7F}"/>
              </a:ext>
            </a:extLst>
          </p:cNvPr>
          <p:cNvSpPr>
            <a:spLocks noGrp="1"/>
          </p:cNvSpPr>
          <p:nvPr>
            <p:ph type="sldNum" sz="quarter" idx="12"/>
          </p:nvPr>
        </p:nvSpPr>
        <p:spPr/>
        <p:txBody>
          <a:bodyPr/>
          <a:lstStyle>
            <a:lvl1pPr>
              <a:defRPr/>
            </a:lvl1pPr>
          </a:lstStyle>
          <a:p>
            <a:fld id="{FBF59B60-02C6-4770-9580-04EFE7C2F14E}" type="slidenum">
              <a:rPr lang="en-US" altLang="en-US"/>
              <a:pPr/>
              <a:t>‹N°›</a:t>
            </a:fld>
            <a:endParaRPr lang="en-US" altLang="en-US"/>
          </a:p>
        </p:txBody>
      </p:sp>
    </p:spTree>
    <p:extLst>
      <p:ext uri="{BB962C8B-B14F-4D97-AF65-F5344CB8AC3E}">
        <p14:creationId xmlns:p14="http://schemas.microsoft.com/office/powerpoint/2010/main" val="1775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6E46DF-0C5F-7905-2A2C-7E35B35CA7B2}"/>
              </a:ext>
            </a:extLst>
          </p:cNvPr>
          <p:cNvSpPr>
            <a:spLocks noGrp="1"/>
          </p:cNvSpPr>
          <p:nvPr>
            <p:ph type="dt" sz="half" idx="10"/>
          </p:nvPr>
        </p:nvSpPr>
        <p:spPr/>
        <p:txBody>
          <a:bodyPr/>
          <a:lstStyle>
            <a:lvl1pPr>
              <a:defRPr/>
            </a:lvl1pPr>
          </a:lstStyle>
          <a:p>
            <a:pPr>
              <a:defRPr/>
            </a:pPr>
            <a:fld id="{336E404D-03AC-40CC-AABE-49EE46FF90E6}" type="datetime1">
              <a:rPr lang="en-US"/>
              <a:pPr>
                <a:defRPr/>
              </a:pPr>
              <a:t>1/8/2024</a:t>
            </a:fld>
            <a:endParaRPr lang="en-US"/>
          </a:p>
        </p:txBody>
      </p:sp>
      <p:sp>
        <p:nvSpPr>
          <p:cNvPr id="3" name="Footer Placeholder 4">
            <a:extLst>
              <a:ext uri="{FF2B5EF4-FFF2-40B4-BE49-F238E27FC236}">
                <a16:creationId xmlns:a16="http://schemas.microsoft.com/office/drawing/2014/main" id="{61F81202-4339-6C2F-B5D0-D54D33CA12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6787A8-86CD-C983-1B10-EB9FF26E03F8}"/>
              </a:ext>
            </a:extLst>
          </p:cNvPr>
          <p:cNvSpPr>
            <a:spLocks noGrp="1"/>
          </p:cNvSpPr>
          <p:nvPr>
            <p:ph type="sldNum" sz="quarter" idx="12"/>
          </p:nvPr>
        </p:nvSpPr>
        <p:spPr/>
        <p:txBody>
          <a:bodyPr/>
          <a:lstStyle>
            <a:lvl1pPr>
              <a:defRPr/>
            </a:lvl1pPr>
          </a:lstStyle>
          <a:p>
            <a:fld id="{D4349A53-CEF5-4076-BA5C-6241265447EC}" type="slidenum">
              <a:rPr lang="en-US" altLang="en-US"/>
              <a:pPr/>
              <a:t>‹N°›</a:t>
            </a:fld>
            <a:endParaRPr lang="en-US" altLang="en-US"/>
          </a:p>
        </p:txBody>
      </p:sp>
    </p:spTree>
    <p:extLst>
      <p:ext uri="{BB962C8B-B14F-4D97-AF65-F5344CB8AC3E}">
        <p14:creationId xmlns:p14="http://schemas.microsoft.com/office/powerpoint/2010/main" val="189382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A949779-D942-03EC-6322-FFAD7AC715E8}"/>
              </a:ext>
            </a:extLst>
          </p:cNvPr>
          <p:cNvSpPr>
            <a:spLocks noGrp="1"/>
          </p:cNvSpPr>
          <p:nvPr>
            <p:ph type="dt" sz="half" idx="10"/>
          </p:nvPr>
        </p:nvSpPr>
        <p:spPr/>
        <p:txBody>
          <a:bodyPr/>
          <a:lstStyle>
            <a:lvl1pPr>
              <a:defRPr/>
            </a:lvl1pPr>
          </a:lstStyle>
          <a:p>
            <a:pPr>
              <a:defRPr/>
            </a:pPr>
            <a:fld id="{7AD048CF-1387-49D1-A76A-8380D248AF0B}" type="datetime1">
              <a:rPr lang="en-US"/>
              <a:pPr>
                <a:defRPr/>
              </a:pPr>
              <a:t>1/8/2024</a:t>
            </a:fld>
            <a:endParaRPr lang="en-US"/>
          </a:p>
        </p:txBody>
      </p:sp>
      <p:sp>
        <p:nvSpPr>
          <p:cNvPr id="6" name="Footer Placeholder 4">
            <a:extLst>
              <a:ext uri="{FF2B5EF4-FFF2-40B4-BE49-F238E27FC236}">
                <a16:creationId xmlns:a16="http://schemas.microsoft.com/office/drawing/2014/main" id="{9B05D9D8-7D65-CEC2-6653-639EC8FD92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EA4B6D-C8F1-4494-2E19-69A119D3FB60}"/>
              </a:ext>
            </a:extLst>
          </p:cNvPr>
          <p:cNvSpPr>
            <a:spLocks noGrp="1"/>
          </p:cNvSpPr>
          <p:nvPr>
            <p:ph type="sldNum" sz="quarter" idx="12"/>
          </p:nvPr>
        </p:nvSpPr>
        <p:spPr/>
        <p:txBody>
          <a:bodyPr/>
          <a:lstStyle>
            <a:lvl1pPr>
              <a:defRPr/>
            </a:lvl1pPr>
          </a:lstStyle>
          <a:p>
            <a:fld id="{7399C327-5682-4043-AF84-72C7CF141B7F}" type="slidenum">
              <a:rPr lang="en-US" altLang="en-US"/>
              <a:pPr/>
              <a:t>‹N°›</a:t>
            </a:fld>
            <a:endParaRPr lang="en-US" altLang="en-US"/>
          </a:p>
        </p:txBody>
      </p:sp>
    </p:spTree>
    <p:extLst>
      <p:ext uri="{BB962C8B-B14F-4D97-AF65-F5344CB8AC3E}">
        <p14:creationId xmlns:p14="http://schemas.microsoft.com/office/powerpoint/2010/main" val="93134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61492B0-87C9-F860-BA54-CC27ED0EB684}"/>
              </a:ext>
            </a:extLst>
          </p:cNvPr>
          <p:cNvSpPr>
            <a:spLocks noGrp="1"/>
          </p:cNvSpPr>
          <p:nvPr>
            <p:ph type="dt" sz="half" idx="10"/>
          </p:nvPr>
        </p:nvSpPr>
        <p:spPr/>
        <p:txBody>
          <a:bodyPr/>
          <a:lstStyle>
            <a:lvl1pPr>
              <a:defRPr/>
            </a:lvl1pPr>
          </a:lstStyle>
          <a:p>
            <a:pPr>
              <a:defRPr/>
            </a:pPr>
            <a:fld id="{11683753-536D-47C2-AE9D-2E603CC33831}" type="datetime1">
              <a:rPr lang="en-US"/>
              <a:pPr>
                <a:defRPr/>
              </a:pPr>
              <a:t>1/8/2024</a:t>
            </a:fld>
            <a:endParaRPr lang="en-US"/>
          </a:p>
        </p:txBody>
      </p:sp>
      <p:sp>
        <p:nvSpPr>
          <p:cNvPr id="6" name="Footer Placeholder 4">
            <a:extLst>
              <a:ext uri="{FF2B5EF4-FFF2-40B4-BE49-F238E27FC236}">
                <a16:creationId xmlns:a16="http://schemas.microsoft.com/office/drawing/2014/main" id="{9394059F-7934-7B3C-8A9A-F84815F1F7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23CE71-DF67-123B-3FA7-C8AD63615753}"/>
              </a:ext>
            </a:extLst>
          </p:cNvPr>
          <p:cNvSpPr>
            <a:spLocks noGrp="1"/>
          </p:cNvSpPr>
          <p:nvPr>
            <p:ph type="sldNum" sz="quarter" idx="12"/>
          </p:nvPr>
        </p:nvSpPr>
        <p:spPr/>
        <p:txBody>
          <a:bodyPr/>
          <a:lstStyle>
            <a:lvl1pPr>
              <a:defRPr/>
            </a:lvl1pPr>
          </a:lstStyle>
          <a:p>
            <a:fld id="{8CD1FB9A-7A1F-42E1-8B5B-A7A2B84B28F1}" type="slidenum">
              <a:rPr lang="en-US" altLang="en-US"/>
              <a:pPr/>
              <a:t>‹N°›</a:t>
            </a:fld>
            <a:endParaRPr lang="en-US" altLang="en-US"/>
          </a:p>
        </p:txBody>
      </p:sp>
    </p:spTree>
    <p:extLst>
      <p:ext uri="{BB962C8B-B14F-4D97-AF65-F5344CB8AC3E}">
        <p14:creationId xmlns:p14="http://schemas.microsoft.com/office/powerpoint/2010/main" val="105962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3907D6-480E-19FD-1FD0-240227E4201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642C3817-6BAA-702E-FC95-580FBD21D69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32935C7-97DF-6B44-026F-80F885C22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34A7EE-5A03-478B-9A68-5099E2551D4A}" type="datetime1">
              <a:rPr lang="en-US"/>
              <a:t>1/8/2024</a:t>
            </a:fld>
            <a:endParaRPr lang="en-US"/>
          </a:p>
        </p:txBody>
      </p:sp>
      <p:sp>
        <p:nvSpPr>
          <p:cNvPr id="5" name="Footer Placeholder 4">
            <a:extLst>
              <a:ext uri="{FF2B5EF4-FFF2-40B4-BE49-F238E27FC236}">
                <a16:creationId xmlns:a16="http://schemas.microsoft.com/office/drawing/2014/main" id="{DDE27BA3-964B-5D09-A9D1-DC0ABBEAF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6B783FF-DAF1-6420-8C5D-ACE4488A8A3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E1D2619-7112-4983-AE3A-058A405BCAD6}" type="slidenum">
              <a:rPr lang="en-US" altLang="en-US"/>
              <a:t>‹N°›</a:t>
            </a:fld>
            <a:endParaRPr lang="en-US" altLang="en-US"/>
          </a:p>
        </p:txBody>
      </p:sp>
    </p:spTree>
  </p:cSld>
  <p:clrMap bg1="lt1" tx1="dk1" bg2="lt2" tx2="dk2" accent1="accent1" accent2="accent2" accent3="accent3" accent4="accent4" accent5="accent5" accent6="accent6" hlink="hlink" folHlink="folHlink"/>
  <p:sldLayoutIdLst>
    <p:sldLayoutId id="2147484928" r:id="rId1"/>
    <p:sldLayoutId id="2147484939"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 id="2147484940"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2FA138E-7B44-1CA1-0FFC-073479F3A8A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Cliquez pour modifier le style du titre principal</a:t>
            </a:r>
          </a:p>
        </p:txBody>
      </p:sp>
      <p:sp>
        <p:nvSpPr>
          <p:cNvPr id="2051" name="Text Placeholder 2">
            <a:extLst>
              <a:ext uri="{FF2B5EF4-FFF2-40B4-BE49-F238E27FC236}">
                <a16:creationId xmlns:a16="http://schemas.microsoft.com/office/drawing/2014/main" id="{F3F29997-FE8F-1D18-9B15-0077697FEDF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4884351B-3439-26BE-F966-B88A66A71F87}"/>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B26CB6E-1807-4B78-A536-72453C95BEFB}" type="datetime1">
              <a:rPr lang="en-US"/>
              <a:t>1/8/2024</a:t>
            </a:fld>
            <a:endParaRPr lang="en-US" dirty="0"/>
          </a:p>
        </p:txBody>
      </p:sp>
      <p:sp>
        <p:nvSpPr>
          <p:cNvPr id="5" name="Footer Placeholder 4">
            <a:extLst>
              <a:ext uri="{FF2B5EF4-FFF2-40B4-BE49-F238E27FC236}">
                <a16:creationId xmlns:a16="http://schemas.microsoft.com/office/drawing/2014/main" id="{536C8602-AD3F-00C3-F20C-50AC400EF4B3}"/>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9E9CE52-908F-175A-A66B-EE7439086A2A}"/>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fld id="{C0E1F042-321D-4DFD-8A62-6E81F3259650}" type="slidenum">
              <a:rPr lang="en-US" altLang="en-US"/>
              <a:t>‹N°›</a:t>
            </a:fld>
            <a:endParaRPr lang="en-US" altLang="en-US"/>
          </a:p>
        </p:txBody>
      </p:sp>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629F27A-73DC-ED0E-4640-C891FC9BF9B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3075" name="Text Placeholder 2">
            <a:extLst>
              <a:ext uri="{FF2B5EF4-FFF2-40B4-BE49-F238E27FC236}">
                <a16:creationId xmlns:a16="http://schemas.microsoft.com/office/drawing/2014/main" id="{853DC002-4B67-BC36-AFF0-4FC0EAF9BBD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B3BB0E6-F434-7206-4502-5E5CD51D84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640C95-D31A-447E-84EF-161DD2979F4F}" type="datetime1">
              <a:rPr lang="en-US"/>
              <a:t>1/8/2024</a:t>
            </a:fld>
            <a:endParaRPr lang="en-US"/>
          </a:p>
        </p:txBody>
      </p:sp>
      <p:sp>
        <p:nvSpPr>
          <p:cNvPr id="5" name="Footer Placeholder 4">
            <a:extLst>
              <a:ext uri="{FF2B5EF4-FFF2-40B4-BE49-F238E27FC236}">
                <a16:creationId xmlns:a16="http://schemas.microsoft.com/office/drawing/2014/main" id="{CEE85197-CEB4-A110-930C-D2363B36D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4A57B91-8ECA-7217-381A-4C495C60F0E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8D1D97-F58C-4823-90A0-2A4D8C1FA51B}" type="slidenum">
              <a:rPr lang="en-US" altLang="en-US"/>
              <a:t>‹N°›</a:t>
            </a:fld>
            <a:endParaRPr lang="en-US" altLang="en-US"/>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38" r:id="rId7"/>
    <p:sldLayoutId id="2147484959" r:id="rId8"/>
    <p:sldLayoutId id="2147484960" r:id="rId9"/>
    <p:sldLayoutId id="2147484961" r:id="rId10"/>
    <p:sldLayoutId id="214748496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37812274/"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link.springer.com/article/10.1007/s00284-021-02697-1"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link.springer.com/article/10.1007/s00284-021-02697-1" TargetMode="Externa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s://cyprus-mail.com/2023/07/18/around-8000-clinical-fip-cases-this-year-in-cyprus-veterinary-association-says/" TargetMode="External"/><Relationship Id="rId2" Type="http://schemas.openxmlformats.org/officeDocument/2006/relationships/hyperlink" Target="https://www.theguardian.com/world/2023/jul/18/experts-warn-about-feline-coronavirus-after-thousands-of-cat-deaths-in-cyprus" TargetMode="External"/><Relationship Id="rId1" Type="http://schemas.openxmlformats.org/officeDocument/2006/relationships/slideLayout" Target="../slideLayouts/slideLayout28.xml"/><Relationship Id="rId5" Type="http://schemas.openxmlformats.org/officeDocument/2006/relationships/hyperlink" Target="https://www.tripadvisor.co.uk/Attraction_Review-g2095514-d3983077-Reviews-Tala_Monastery_Cat_Park-Tala_Paphos_District.html"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s://www.biorxiv.org/content/10.1101/2023.11.08.566182v1"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urbananimalveterinary.com/event/feline-infectious-peritonitis-fip-what-every-cat-owner-should-know/"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www.biorxiv.org/content/10.1101/2023.11.08.566182v1"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 picture containing dark&#10;&#10;Description automatically generated">
            <a:extLst>
              <a:ext uri="{FF2B5EF4-FFF2-40B4-BE49-F238E27FC236}">
                <a16:creationId xmlns:a16="http://schemas.microsoft.com/office/drawing/2014/main" id="{1958E4BF-5F66-1352-364E-55266091B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9159889A-CCF7-B64F-132F-C4CA8C76A575}"/>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dirty="0">
                <a:solidFill>
                  <a:schemeClr val="bg1"/>
                </a:solidFill>
                <a:latin typeface="+mn-lt"/>
              </a:rPr>
              <a:t>Communauté des maladies émergentes et zoonotiques</a:t>
            </a:r>
            <a:br>
              <a:rPr lang="fr-FR" sz="3600" b="1" dirty="0">
                <a:solidFill>
                  <a:schemeClr val="bg1"/>
                </a:solidFill>
                <a:latin typeface="+mn-lt"/>
              </a:rPr>
            </a:br>
            <a:r>
              <a:rPr lang="fr-FR" sz="2800" b="1" i="1" dirty="0">
                <a:solidFill>
                  <a:schemeClr val="bg1"/>
                </a:solidFill>
                <a:latin typeface="+mn-lt"/>
              </a:rPr>
              <a:t>Identifier les risques émergents grâce à l’intelligence collective</a:t>
            </a:r>
            <a:endParaRPr lang="en-CA" sz="2800" b="1" i="1" dirty="0">
              <a:solidFill>
                <a:schemeClr val="bg1"/>
              </a:solidFill>
            </a:endParaRPr>
          </a:p>
        </p:txBody>
      </p:sp>
      <p:sp>
        <p:nvSpPr>
          <p:cNvPr id="29700" name="Subtitle 1">
            <a:extLst>
              <a:ext uri="{FF2B5EF4-FFF2-40B4-BE49-F238E27FC236}">
                <a16:creationId xmlns:a16="http://schemas.microsoft.com/office/drawing/2014/main" id="{4DE90AC9-A4DA-1AC1-F506-66B55C084B9E}"/>
              </a:ext>
            </a:extLst>
          </p:cNvPr>
          <p:cNvSpPr>
            <a:spLocks noGrp="1"/>
          </p:cNvSpPr>
          <p:nvPr>
            <p:ph type="subTitle" idx="1"/>
          </p:nvPr>
        </p:nvSpPr>
        <p:spPr>
          <a:xfrm>
            <a:off x="5500688" y="4075113"/>
            <a:ext cx="6591300" cy="1430337"/>
          </a:xfrm>
        </p:spPr>
        <p:txBody>
          <a:bodyPr/>
          <a:lstStyle/>
          <a:p>
            <a:pPr algn="r" eaLnBrk="1" hangingPunct="1"/>
            <a:r>
              <a:rPr lang="en-CA" b="1" dirty="0">
                <a:solidFill>
                  <a:schemeClr val="bg1"/>
                </a:solidFill>
              </a:rPr>
              <a:t>Réunion </a:t>
            </a:r>
            <a:r>
              <a:rPr lang="en-CA" b="1" dirty="0" err="1">
                <a:solidFill>
                  <a:schemeClr val="bg1"/>
                </a:solidFill>
              </a:rPr>
              <a:t>mensuelle</a:t>
            </a:r>
            <a:r>
              <a:rPr lang="en-CA" b="1" dirty="0">
                <a:solidFill>
                  <a:schemeClr val="bg1"/>
                </a:solidFill>
              </a:rPr>
              <a:t> de la </a:t>
            </a:r>
            <a:r>
              <a:rPr lang="en-CA" b="1" dirty="0" err="1">
                <a:solidFill>
                  <a:schemeClr val="bg1"/>
                </a:solidFill>
              </a:rPr>
              <a:t>communauté</a:t>
            </a:r>
            <a:endParaRPr lang="en-CA" altLang="en-US" b="1" dirty="0">
              <a:solidFill>
                <a:schemeClr val="bg1"/>
              </a:solidFill>
            </a:endParaRPr>
          </a:p>
          <a:p>
            <a:pPr algn="r" eaLnBrk="1" hangingPunct="1"/>
            <a:r>
              <a:rPr lang="en-CA" altLang="en-US" b="1" dirty="0">
                <a:solidFill>
                  <a:schemeClr val="bg1"/>
                </a:solidFill>
              </a:rPr>
              <a:t>23 </a:t>
            </a:r>
            <a:r>
              <a:rPr lang="en-CA" altLang="en-US" b="1" dirty="0" err="1">
                <a:solidFill>
                  <a:schemeClr val="bg1"/>
                </a:solidFill>
              </a:rPr>
              <a:t>novembre</a:t>
            </a:r>
            <a:r>
              <a:rPr lang="en-CA" altLang="en-US" b="1" dirty="0">
                <a:solidFill>
                  <a:schemeClr val="bg1"/>
                </a:solidFill>
              </a:rPr>
              <a:t> 2023</a:t>
            </a:r>
          </a:p>
          <a:p>
            <a:pPr algn="r" eaLnBrk="1" hangingPunct="1"/>
            <a:endParaRPr lang="en-US" altLang="en-US" b="1" dirty="0">
              <a:solidFill>
                <a:schemeClr val="bg1"/>
              </a:solidFill>
            </a:endParaRPr>
          </a:p>
        </p:txBody>
      </p:sp>
      <p:sp>
        <p:nvSpPr>
          <p:cNvPr id="29701" name="Slide Number Placeholder 3">
            <a:extLst>
              <a:ext uri="{FF2B5EF4-FFF2-40B4-BE49-F238E27FC236}">
                <a16:creationId xmlns:a16="http://schemas.microsoft.com/office/drawing/2014/main" id="{C3999EE3-0F02-9AA6-F21F-9751428822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5A03C68-805C-4537-BFC3-3D3E8277BD17}" type="slidenum">
              <a:rPr lang="en-US" altLang="en-US" sz="1200">
                <a:solidFill>
                  <a:srgbClr val="898989"/>
                </a:solidFill>
              </a:rPr>
              <a:t>1</a:t>
            </a:fld>
            <a:endParaRPr lang="en-US" altLang="en-US" sz="1200">
              <a:solidFill>
                <a:srgbClr val="898989"/>
              </a:solidFill>
            </a:endParaRPr>
          </a:p>
        </p:txBody>
      </p:sp>
      <p:sp>
        <p:nvSpPr>
          <p:cNvPr id="29702" name="TextBox 4">
            <a:extLst>
              <a:ext uri="{FF2B5EF4-FFF2-40B4-BE49-F238E27FC236}">
                <a16:creationId xmlns:a16="http://schemas.microsoft.com/office/drawing/2014/main" id="{68289721-DCEE-A151-20BA-E8BB13E78D3E}"/>
              </a:ext>
            </a:extLst>
          </p:cNvPr>
          <p:cNvSpPr txBox="1">
            <a:spLocks noChangeArrowheads="1"/>
          </p:cNvSpPr>
          <p:nvPr/>
        </p:nvSpPr>
        <p:spPr bwMode="auto">
          <a:xfrm>
            <a:off x="9380538" y="5749925"/>
            <a:ext cx="2811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chemeClr val="bg1"/>
                </a:solidFill>
                <a:hlinkClick r:id="rId4"/>
              </a:rPr>
              <a:t>www.cezd.ca </a:t>
            </a:r>
            <a:endParaRPr lang="en-US" altLang="en-US" sz="3600" dirty="0">
              <a:solidFill>
                <a:schemeClr val="bg1"/>
              </a:solidFill>
            </a:endParaRPr>
          </a:p>
        </p:txBody>
      </p:sp>
      <p:sp>
        <p:nvSpPr>
          <p:cNvPr id="2" name="ZoneTexte 1">
            <a:extLst>
              <a:ext uri="{FF2B5EF4-FFF2-40B4-BE49-F238E27FC236}">
                <a16:creationId xmlns:a16="http://schemas.microsoft.com/office/drawing/2014/main" id="{02E79973-4DB4-4CE3-98DA-F43819D11B5C}"/>
              </a:ext>
            </a:extLst>
          </p:cNvPr>
          <p:cNvSpPr txBox="1"/>
          <p:nvPr/>
        </p:nvSpPr>
        <p:spPr>
          <a:xfrm>
            <a:off x="167212" y="5472926"/>
            <a:ext cx="5693044" cy="92333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fr-CA" dirty="0">
                <a:solidFill>
                  <a:schemeClr val="bg1"/>
                </a:solidFill>
              </a:rPr>
              <a:t>La traduction de ce document est assurée par le Système canadien de surveillance de la santé animale. Visitez-nous à l'adresse suivante : http://cahss.ca</a:t>
            </a:r>
          </a:p>
        </p:txBody>
      </p:sp>
      <p:pic>
        <p:nvPicPr>
          <p:cNvPr id="3" name="Picture 2" descr="CAHSS- logo">
            <a:extLst>
              <a:ext uri="{FF2B5EF4-FFF2-40B4-BE49-F238E27FC236}">
                <a16:creationId xmlns:a16="http://schemas.microsoft.com/office/drawing/2014/main" id="{48BAB47C-9CA0-D037-8DF1-F198A4F10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68" y="6384858"/>
            <a:ext cx="2309685" cy="3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2835-9EA6-9685-9D8E-401B188A5BDD}"/>
              </a:ext>
            </a:extLst>
          </p:cNvPr>
          <p:cNvSpPr>
            <a:spLocks noGrp="1"/>
          </p:cNvSpPr>
          <p:nvPr>
            <p:ph type="title"/>
          </p:nvPr>
        </p:nvSpPr>
        <p:spPr/>
        <p:txBody>
          <a:bodyPr/>
          <a:lstStyle/>
          <a:p>
            <a:pPr>
              <a:defRPr/>
            </a:pPr>
            <a:r>
              <a:rPr lang="en-CA" i="1" dirty="0"/>
              <a:t>Rapport </a:t>
            </a:r>
            <a:r>
              <a:rPr lang="en-CA" i="1" dirty="0" err="1"/>
              <a:t>annuel</a:t>
            </a:r>
            <a:r>
              <a:rPr lang="en-CA" i="1" dirty="0"/>
              <a:t> de la CMEZ - Adhésion Suite</a:t>
            </a:r>
            <a:endParaRPr lang="en-CA" dirty="0"/>
          </a:p>
        </p:txBody>
      </p:sp>
      <p:sp>
        <p:nvSpPr>
          <p:cNvPr id="4" name="Slide Number Placeholder 3">
            <a:extLst>
              <a:ext uri="{FF2B5EF4-FFF2-40B4-BE49-F238E27FC236}">
                <a16:creationId xmlns:a16="http://schemas.microsoft.com/office/drawing/2014/main" id="{BFB36E1E-7BD8-91A0-FE63-E7C409C48E9C}"/>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F58C2B-B62E-47B9-A193-04911009D458}" type="slidenum">
              <a:rPr lang="en-US" altLang="en-US">
                <a:solidFill>
                  <a:srgbClr val="898989"/>
                </a:solidFill>
              </a:rPr>
              <a:t>10</a:t>
            </a:fld>
            <a:endParaRPr lang="en-US" altLang="en-US">
              <a:solidFill>
                <a:srgbClr val="898989"/>
              </a:solidFill>
            </a:endParaRPr>
          </a:p>
        </p:txBody>
      </p:sp>
      <p:pic>
        <p:nvPicPr>
          <p:cNvPr id="46084" name="Chart 6">
            <a:extLst>
              <a:ext uri="{FF2B5EF4-FFF2-40B4-BE49-F238E27FC236}">
                <a16:creationId xmlns:a16="http://schemas.microsoft.com/office/drawing/2014/main" id="{FBA732CF-DEFB-43CF-2694-744F3F815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22438"/>
            <a:ext cx="39163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a:extLst>
              <a:ext uri="{FF2B5EF4-FFF2-40B4-BE49-F238E27FC236}">
                <a16:creationId xmlns:a16="http://schemas.microsoft.com/office/drawing/2014/main" id="{8BC931EB-8393-EA38-7CD1-495342CD2B7B}"/>
              </a:ext>
            </a:extLst>
          </p:cNvPr>
          <p:cNvGraphicFramePr/>
          <p:nvPr/>
        </p:nvGraphicFramePr>
        <p:xfrm>
          <a:off x="4911634" y="1722392"/>
          <a:ext cx="6213566" cy="431264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E2E49AC-AE6F-514B-5175-DB59E85C4684}"/>
              </a:ext>
            </a:extLst>
          </p:cNvPr>
          <p:cNvSpPr/>
          <p:nvPr/>
        </p:nvSpPr>
        <p:spPr>
          <a:xfrm>
            <a:off x="5470525" y="2774950"/>
            <a:ext cx="598488" cy="2554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ectangle 6">
            <a:extLst>
              <a:ext uri="{FF2B5EF4-FFF2-40B4-BE49-F238E27FC236}">
                <a16:creationId xmlns:a16="http://schemas.microsoft.com/office/drawing/2014/main" id="{F1536CBC-9A02-D29E-1A2B-CB2BC1AD7B74}"/>
              </a:ext>
            </a:extLst>
          </p:cNvPr>
          <p:cNvSpPr/>
          <p:nvPr/>
        </p:nvSpPr>
        <p:spPr>
          <a:xfrm>
            <a:off x="8218488" y="2774950"/>
            <a:ext cx="600075" cy="2554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a:extLst>
              <a:ext uri="{FF2B5EF4-FFF2-40B4-BE49-F238E27FC236}">
                <a16:creationId xmlns:a16="http://schemas.microsoft.com/office/drawing/2014/main" id="{E819E247-023A-F802-AAAF-20560F55D3D8}"/>
              </a:ext>
            </a:extLst>
          </p:cNvPr>
          <p:cNvSpPr/>
          <p:nvPr/>
        </p:nvSpPr>
        <p:spPr>
          <a:xfrm>
            <a:off x="10264775" y="4667250"/>
            <a:ext cx="949325" cy="110331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A436-0F8E-ED35-8B4A-CDAE31D1CA89}"/>
              </a:ext>
            </a:extLst>
          </p:cNvPr>
          <p:cNvSpPr>
            <a:spLocks noGrp="1"/>
          </p:cNvSpPr>
          <p:nvPr>
            <p:ph type="title"/>
          </p:nvPr>
        </p:nvSpPr>
        <p:spPr/>
        <p:txBody>
          <a:bodyPr/>
          <a:lstStyle/>
          <a:p>
            <a:pPr>
              <a:defRPr/>
            </a:pPr>
            <a:r>
              <a:rPr lang="en-CA" i="1" dirty="0"/>
              <a:t>Rapport </a:t>
            </a:r>
            <a:r>
              <a:rPr lang="en-CA" i="1" dirty="0" err="1"/>
              <a:t>annuel</a:t>
            </a:r>
            <a:r>
              <a:rPr lang="en-CA" i="1" dirty="0"/>
              <a:t> de la CMEZ - Activités</a:t>
            </a:r>
            <a:endParaRPr lang="en-CA" dirty="0"/>
          </a:p>
        </p:txBody>
      </p:sp>
      <p:sp>
        <p:nvSpPr>
          <p:cNvPr id="4" name="Slide Number Placeholder 3">
            <a:extLst>
              <a:ext uri="{FF2B5EF4-FFF2-40B4-BE49-F238E27FC236}">
                <a16:creationId xmlns:a16="http://schemas.microsoft.com/office/drawing/2014/main" id="{F86A1B22-140A-A19B-81FA-1AC3F1804124}"/>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C6AE5F-E21F-4AD6-B282-3D32C7752A60}" type="slidenum">
              <a:rPr lang="en-US" altLang="en-US">
                <a:solidFill>
                  <a:srgbClr val="898989"/>
                </a:solidFill>
              </a:rPr>
              <a:t>11</a:t>
            </a:fld>
            <a:endParaRPr lang="en-US" altLang="en-US">
              <a:solidFill>
                <a:srgbClr val="898989"/>
              </a:solidFill>
            </a:endParaRPr>
          </a:p>
        </p:txBody>
      </p:sp>
      <p:sp>
        <p:nvSpPr>
          <p:cNvPr id="3" name="Rectangle 2">
            <a:extLst>
              <a:ext uri="{FF2B5EF4-FFF2-40B4-BE49-F238E27FC236}">
                <a16:creationId xmlns:a16="http://schemas.microsoft.com/office/drawing/2014/main" id="{69946F8A-10AD-510C-43A9-1C7D9FBBAF87}"/>
              </a:ext>
            </a:extLst>
          </p:cNvPr>
          <p:cNvSpPr/>
          <p:nvPr/>
        </p:nvSpPr>
        <p:spPr>
          <a:xfrm>
            <a:off x="448954" y="1647220"/>
            <a:ext cx="2182232" cy="1569660"/>
          </a:xfrm>
          <a:prstGeom prst="rect">
            <a:avLst/>
          </a:prstGeom>
          <a:noFill/>
        </p:spPr>
        <p:txBody>
          <a:bodyPr>
            <a:spAutoFit/>
          </a:bodyPr>
          <a:lstStyle/>
          <a:p>
            <a:pPr algn="ctr">
              <a:defRPr/>
            </a:pP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51 </a:t>
            </a:r>
          </a:p>
        </p:txBody>
      </p:sp>
      <p:sp>
        <p:nvSpPr>
          <p:cNvPr id="5" name="Rectangle 4">
            <a:extLst>
              <a:ext uri="{FF2B5EF4-FFF2-40B4-BE49-F238E27FC236}">
                <a16:creationId xmlns:a16="http://schemas.microsoft.com/office/drawing/2014/main" id="{FF99F326-8243-561A-2A23-EC37FCB32E61}"/>
              </a:ext>
            </a:extLst>
          </p:cNvPr>
          <p:cNvSpPr/>
          <p:nvPr/>
        </p:nvSpPr>
        <p:spPr>
          <a:xfrm>
            <a:off x="2360613" y="3392488"/>
            <a:ext cx="3203575" cy="1200150"/>
          </a:xfrm>
          <a:prstGeom prst="rect">
            <a:avLst/>
          </a:prstGeom>
          <a:noFill/>
        </p:spPr>
        <p:txBody>
          <a:bodyPr>
            <a:spAutoFit/>
          </a:bodyPr>
          <a:lstStyle/>
          <a:p>
            <a:pPr>
              <a:defRPr/>
            </a:pPr>
            <a:r>
              <a:rPr lang="en-US" sz="3600" dirty="0">
                <a:ln w="0"/>
                <a:effectLst>
                  <a:outerShdw blurRad="38100" dist="19050" dir="2700000" algn="tl" rotWithShape="0">
                    <a:schemeClr val="dk1">
                      <a:alpha val="40000"/>
                    </a:schemeClr>
                  </a:outerShdw>
                </a:effectLst>
              </a:rPr>
              <a:t>Rapports spécifiques à une discipline</a:t>
            </a:r>
          </a:p>
        </p:txBody>
      </p:sp>
      <p:sp>
        <p:nvSpPr>
          <p:cNvPr id="7" name="Rectangle 6">
            <a:extLst>
              <a:ext uri="{FF2B5EF4-FFF2-40B4-BE49-F238E27FC236}">
                <a16:creationId xmlns:a16="http://schemas.microsoft.com/office/drawing/2014/main" id="{70D230E2-FDA6-3DD1-32DA-7693AAE765D0}"/>
              </a:ext>
            </a:extLst>
          </p:cNvPr>
          <p:cNvSpPr/>
          <p:nvPr/>
        </p:nvSpPr>
        <p:spPr>
          <a:xfrm>
            <a:off x="448954" y="4776861"/>
            <a:ext cx="2182232" cy="1569660"/>
          </a:xfrm>
          <a:prstGeom prst="rect">
            <a:avLst/>
          </a:prstGeom>
          <a:noFill/>
        </p:spPr>
        <p:txBody>
          <a:bodyPr>
            <a:spAutoFit/>
          </a:bodyPr>
          <a:lstStyle/>
          <a:p>
            <a:pPr algn="ctr">
              <a:defRPr/>
            </a:pP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29 </a:t>
            </a:r>
          </a:p>
        </p:txBody>
      </p:sp>
      <p:sp>
        <p:nvSpPr>
          <p:cNvPr id="8" name="Rectangle 7">
            <a:extLst>
              <a:ext uri="{FF2B5EF4-FFF2-40B4-BE49-F238E27FC236}">
                <a16:creationId xmlns:a16="http://schemas.microsoft.com/office/drawing/2014/main" id="{DAE94DE2-D975-F16D-4DF3-B339670257C3}"/>
              </a:ext>
            </a:extLst>
          </p:cNvPr>
          <p:cNvSpPr/>
          <p:nvPr/>
        </p:nvSpPr>
        <p:spPr>
          <a:xfrm>
            <a:off x="2360613" y="1825625"/>
            <a:ext cx="4503737" cy="1200150"/>
          </a:xfrm>
          <a:prstGeom prst="rect">
            <a:avLst/>
          </a:prstGeom>
          <a:noFill/>
        </p:spPr>
        <p:txBody>
          <a:bodyPr>
            <a:spAutoFit/>
          </a:bodyPr>
          <a:lstStyle/>
          <a:p>
            <a:pPr>
              <a:defRPr/>
            </a:pPr>
            <a:r>
              <a:rPr lang="en-US" sz="3600" dirty="0">
                <a:ln w="0"/>
                <a:effectLst>
                  <a:outerShdw blurRad="38100" dist="19050" dir="2700000" algn="tl" rotWithShape="0">
                    <a:schemeClr val="dk1">
                      <a:alpha val="40000"/>
                    </a:schemeClr>
                  </a:outerShdw>
                </a:effectLst>
              </a:rPr>
              <a:t>Rapports hebdomadaires sur le renseignement</a:t>
            </a:r>
          </a:p>
        </p:txBody>
      </p:sp>
      <p:cxnSp>
        <p:nvCxnSpPr>
          <p:cNvPr id="10" name="Straight Connector 9">
            <a:extLst>
              <a:ext uri="{FF2B5EF4-FFF2-40B4-BE49-F238E27FC236}">
                <a16:creationId xmlns:a16="http://schemas.microsoft.com/office/drawing/2014/main" id="{B8C63B68-E7EF-3B15-D158-D23F0434B248}"/>
              </a:ext>
            </a:extLst>
          </p:cNvPr>
          <p:cNvCxnSpPr/>
          <p:nvPr/>
        </p:nvCxnSpPr>
        <p:spPr>
          <a:xfrm>
            <a:off x="6342063" y="1851025"/>
            <a:ext cx="0" cy="3919538"/>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1FEBB2-D76A-8DCB-6538-47233F47FC70}"/>
              </a:ext>
            </a:extLst>
          </p:cNvPr>
          <p:cNvSpPr/>
          <p:nvPr/>
        </p:nvSpPr>
        <p:spPr>
          <a:xfrm>
            <a:off x="6428368" y="1690688"/>
            <a:ext cx="2182232" cy="1569660"/>
          </a:xfrm>
          <a:prstGeom prst="rect">
            <a:avLst/>
          </a:prstGeom>
          <a:noFill/>
        </p:spPr>
        <p:txBody>
          <a:bodyPr>
            <a:spAutoFit/>
          </a:bodyPr>
          <a:lstStyle/>
          <a:p>
            <a:pPr algn="ctr">
              <a:defRPr/>
            </a:pP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 </a:t>
            </a:r>
          </a:p>
        </p:txBody>
      </p:sp>
      <p:sp>
        <p:nvSpPr>
          <p:cNvPr id="12" name="Rectangle 11">
            <a:extLst>
              <a:ext uri="{FF2B5EF4-FFF2-40B4-BE49-F238E27FC236}">
                <a16:creationId xmlns:a16="http://schemas.microsoft.com/office/drawing/2014/main" id="{49DA1149-117A-38CC-D2F7-D39377AF5D7A}"/>
              </a:ext>
            </a:extLst>
          </p:cNvPr>
          <p:cNvSpPr/>
          <p:nvPr/>
        </p:nvSpPr>
        <p:spPr>
          <a:xfrm>
            <a:off x="6428368" y="3363311"/>
            <a:ext cx="2182232" cy="1569660"/>
          </a:xfrm>
          <a:prstGeom prst="rect">
            <a:avLst/>
          </a:prstGeom>
          <a:noFill/>
        </p:spPr>
        <p:txBody>
          <a:bodyPr>
            <a:spAutoFit/>
          </a:bodyPr>
          <a:lstStyle/>
          <a:p>
            <a:pPr algn="ctr">
              <a:defRPr/>
            </a:pP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a:t>
            </a:r>
          </a:p>
        </p:txBody>
      </p:sp>
      <p:sp>
        <p:nvSpPr>
          <p:cNvPr id="13" name="Rectangle 12">
            <a:extLst>
              <a:ext uri="{FF2B5EF4-FFF2-40B4-BE49-F238E27FC236}">
                <a16:creationId xmlns:a16="http://schemas.microsoft.com/office/drawing/2014/main" id="{6AB9F064-886E-7AE7-AECF-C60AD9D73678}"/>
              </a:ext>
            </a:extLst>
          </p:cNvPr>
          <p:cNvSpPr/>
          <p:nvPr/>
        </p:nvSpPr>
        <p:spPr>
          <a:xfrm>
            <a:off x="8237538" y="1831975"/>
            <a:ext cx="4505325" cy="1200150"/>
          </a:xfrm>
          <a:prstGeom prst="rect">
            <a:avLst/>
          </a:prstGeom>
          <a:noFill/>
        </p:spPr>
        <p:txBody>
          <a:bodyPr>
            <a:spAutoFit/>
          </a:bodyPr>
          <a:lstStyle/>
          <a:p>
            <a:pPr>
              <a:defRPr/>
            </a:pPr>
            <a:r>
              <a:rPr lang="en-US" sz="3600" dirty="0">
                <a:ln w="0"/>
                <a:effectLst>
                  <a:outerShdw blurRad="38100" dist="19050" dir="2700000" algn="tl" rotWithShape="0">
                    <a:schemeClr val="dk1">
                      <a:alpha val="40000"/>
                    </a:schemeClr>
                  </a:outerShdw>
                </a:effectLst>
              </a:rPr>
              <a:t>Téléconférences mensuelles</a:t>
            </a:r>
          </a:p>
        </p:txBody>
      </p:sp>
      <p:sp>
        <p:nvSpPr>
          <p:cNvPr id="14" name="Rectangle 13">
            <a:extLst>
              <a:ext uri="{FF2B5EF4-FFF2-40B4-BE49-F238E27FC236}">
                <a16:creationId xmlns:a16="http://schemas.microsoft.com/office/drawing/2014/main" id="{62A48263-212A-7589-BDFD-1E4009E592ED}"/>
              </a:ext>
            </a:extLst>
          </p:cNvPr>
          <p:cNvSpPr/>
          <p:nvPr/>
        </p:nvSpPr>
        <p:spPr>
          <a:xfrm>
            <a:off x="8110538" y="3548063"/>
            <a:ext cx="4503737" cy="1754187"/>
          </a:xfrm>
          <a:prstGeom prst="rect">
            <a:avLst/>
          </a:prstGeom>
          <a:noFill/>
        </p:spPr>
        <p:txBody>
          <a:bodyPr>
            <a:spAutoFit/>
          </a:bodyPr>
          <a:lstStyle/>
          <a:p>
            <a:pPr>
              <a:defRPr/>
            </a:pPr>
            <a:r>
              <a:rPr lang="en-US" sz="3600" dirty="0">
                <a:ln w="0"/>
                <a:effectLst>
                  <a:outerShdw blurRad="38100" dist="19050" dir="2700000" algn="tl" rotWithShape="0">
                    <a:schemeClr val="dk1">
                      <a:alpha val="40000"/>
                    </a:schemeClr>
                  </a:outerShdw>
                </a:effectLst>
              </a:rPr>
              <a:t>Séances d'introduction et de démonstration</a:t>
            </a:r>
          </a:p>
        </p:txBody>
      </p:sp>
      <p:sp>
        <p:nvSpPr>
          <p:cNvPr id="15" name="Rectangle 14">
            <a:extLst>
              <a:ext uri="{FF2B5EF4-FFF2-40B4-BE49-F238E27FC236}">
                <a16:creationId xmlns:a16="http://schemas.microsoft.com/office/drawing/2014/main" id="{5C7F41FA-E0B3-3A71-19B4-BF3815440C7A}"/>
              </a:ext>
            </a:extLst>
          </p:cNvPr>
          <p:cNvSpPr/>
          <p:nvPr/>
        </p:nvSpPr>
        <p:spPr>
          <a:xfrm>
            <a:off x="2360613" y="4960938"/>
            <a:ext cx="3203575" cy="1200150"/>
          </a:xfrm>
          <a:prstGeom prst="rect">
            <a:avLst/>
          </a:prstGeom>
          <a:noFill/>
        </p:spPr>
        <p:txBody>
          <a:bodyPr>
            <a:spAutoFit/>
          </a:bodyPr>
          <a:lstStyle/>
          <a:p>
            <a:pPr>
              <a:defRPr/>
            </a:pPr>
            <a:r>
              <a:rPr lang="en-US" sz="3600" dirty="0">
                <a:ln w="0"/>
                <a:effectLst>
                  <a:outerShdw blurRad="38100" dist="19050" dir="2700000" algn="tl" rotWithShape="0">
                    <a:schemeClr val="dk1">
                      <a:alpha val="40000"/>
                    </a:schemeClr>
                  </a:outerShdw>
                </a:effectLst>
              </a:rPr>
              <a:t>Présentations sur l'IAHP</a:t>
            </a:r>
          </a:p>
        </p:txBody>
      </p:sp>
      <p:sp>
        <p:nvSpPr>
          <p:cNvPr id="16" name="Rectangle 15">
            <a:extLst>
              <a:ext uri="{FF2B5EF4-FFF2-40B4-BE49-F238E27FC236}">
                <a16:creationId xmlns:a16="http://schemas.microsoft.com/office/drawing/2014/main" id="{D5B9E909-6BD3-EA67-99A5-DF0C5C883579}"/>
              </a:ext>
            </a:extLst>
          </p:cNvPr>
          <p:cNvSpPr/>
          <p:nvPr/>
        </p:nvSpPr>
        <p:spPr>
          <a:xfrm>
            <a:off x="448954" y="3146961"/>
            <a:ext cx="2182232" cy="1569660"/>
          </a:xfrm>
          <a:prstGeom prst="rect">
            <a:avLst/>
          </a:prstGeom>
          <a:noFill/>
        </p:spPr>
        <p:txBody>
          <a:bodyPr>
            <a:spAutoFit/>
          </a:bodyPr>
          <a:lstStyle/>
          <a:p>
            <a:pPr algn="ctr">
              <a:defRPr/>
            </a:pP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92C9-1BE1-5B1F-DC1F-5DCE4295B940}"/>
              </a:ext>
            </a:extLst>
          </p:cNvPr>
          <p:cNvSpPr>
            <a:spLocks noGrp="1"/>
          </p:cNvSpPr>
          <p:nvPr>
            <p:ph type="title"/>
          </p:nvPr>
        </p:nvSpPr>
        <p:spPr>
          <a:xfrm>
            <a:off x="542925" y="331788"/>
            <a:ext cx="5091113" cy="695325"/>
          </a:xfrm>
        </p:spPr>
        <p:txBody>
          <a:bodyPr/>
          <a:lstStyle/>
          <a:p>
            <a:pPr>
              <a:defRPr/>
            </a:pPr>
            <a:r>
              <a:rPr lang="en-CA" i="1" dirty="0"/>
              <a:t>Activités -Notifications</a:t>
            </a:r>
            <a:endParaRPr lang="en-CA" dirty="0"/>
          </a:p>
        </p:txBody>
      </p:sp>
      <p:sp>
        <p:nvSpPr>
          <p:cNvPr id="4" name="Slide Number Placeholder 3">
            <a:extLst>
              <a:ext uri="{FF2B5EF4-FFF2-40B4-BE49-F238E27FC236}">
                <a16:creationId xmlns:a16="http://schemas.microsoft.com/office/drawing/2014/main" id="{28323925-DCD2-5296-D503-BC19316A09F5}"/>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6F03E5-E783-4BA8-8726-2E86618A8F65}" type="slidenum">
              <a:rPr lang="en-US" altLang="en-US">
                <a:solidFill>
                  <a:srgbClr val="898989"/>
                </a:solidFill>
              </a:rPr>
              <a:t>12</a:t>
            </a:fld>
            <a:endParaRPr lang="en-US" altLang="en-US">
              <a:solidFill>
                <a:srgbClr val="898989"/>
              </a:solidFill>
            </a:endParaRPr>
          </a:p>
        </p:txBody>
      </p:sp>
      <p:graphicFrame>
        <p:nvGraphicFramePr>
          <p:cNvPr id="7" name="Table 6">
            <a:extLst>
              <a:ext uri="{FF2B5EF4-FFF2-40B4-BE49-F238E27FC236}">
                <a16:creationId xmlns:a16="http://schemas.microsoft.com/office/drawing/2014/main" id="{5E4E7C83-33FB-4AC5-B057-51B311833F3A}"/>
              </a:ext>
            </a:extLst>
          </p:cNvPr>
          <p:cNvGraphicFramePr>
            <a:graphicFrameLocks noGrp="1"/>
          </p:cNvGraphicFramePr>
          <p:nvPr/>
        </p:nvGraphicFramePr>
        <p:xfrm>
          <a:off x="5024438" y="382588"/>
          <a:ext cx="6713537" cy="7040880"/>
        </p:xfrm>
        <a:graphic>
          <a:graphicData uri="http://schemas.openxmlformats.org/drawingml/2006/table">
            <a:tbl>
              <a:tblPr firstRow="1" firstCol="1" bandRow="1">
                <a:tableStyleId>{616DA210-FB5B-4158-B5E0-FEB733F419BA}</a:tableStyleId>
              </a:tblPr>
              <a:tblGrid>
                <a:gridCol w="5274090">
                  <a:extLst>
                    <a:ext uri="{9D8B030D-6E8A-4147-A177-3AD203B41FA5}">
                      <a16:colId xmlns:a16="http://schemas.microsoft.com/office/drawing/2014/main" val="58353780"/>
                    </a:ext>
                  </a:extLst>
                </a:gridCol>
                <a:gridCol w="1439447">
                  <a:extLst>
                    <a:ext uri="{9D8B030D-6E8A-4147-A177-3AD203B41FA5}">
                      <a16:colId xmlns:a16="http://schemas.microsoft.com/office/drawing/2014/main" val="1025220411"/>
                    </a:ext>
                  </a:extLst>
                </a:gridCol>
              </a:tblGrid>
              <a:tr h="426719">
                <a:tc>
                  <a:txBody>
                    <a:bodyPr/>
                    <a:lstStyle/>
                    <a:p>
                      <a:pPr marL="228600" indent="-228600" algn="just">
                        <a:spcAft>
                          <a:spcPts val="0"/>
                        </a:spcAft>
                      </a:pPr>
                      <a:r>
                        <a:rPr lang="en-US" sz="1400" u="none" dirty="0">
                          <a:effectLst/>
                        </a:rPr>
                        <a:t>Sujet</a:t>
                      </a:r>
                      <a:endParaRPr lang="en-CA" sz="180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dirty="0">
                          <a:effectLst/>
                        </a:rPr>
                        <a:t>Date (MM/JJ/AAAA)</a:t>
                      </a:r>
                      <a:endParaRPr lang="en-CA" sz="1800" b="1"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463237098"/>
                  </a:ext>
                </a:extLst>
              </a:tr>
              <a:tr h="426719">
                <a:tc>
                  <a:txBody>
                    <a:bodyPr/>
                    <a:lstStyle/>
                    <a:p>
                      <a:pPr marL="6985" indent="-6985" algn="just">
                        <a:spcAft>
                          <a:spcPts val="0"/>
                        </a:spcAft>
                      </a:pPr>
                      <a:r>
                        <a:rPr lang="en-US" sz="1400" u="none" dirty="0">
                          <a:effectLst/>
                        </a:rPr>
                        <a:t>Considérations relatives à la vaccination des volailles contre l'influenza aviaire hautement pathogène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marL="118745" indent="-118745" algn="just">
                        <a:spcAft>
                          <a:spcPts val="0"/>
                        </a:spcAft>
                      </a:pPr>
                      <a:r>
                        <a:rPr lang="en-US" sz="1400">
                          <a:effectLst/>
                        </a:rPr>
                        <a:t>04/07/2022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899367970"/>
                  </a:ext>
                </a:extLst>
              </a:tr>
              <a:tr h="213359">
                <a:tc>
                  <a:txBody>
                    <a:bodyPr/>
                    <a:lstStyle/>
                    <a:p>
                      <a:pPr marL="6985" indent="-6985" algn="just">
                        <a:spcAft>
                          <a:spcPts val="0"/>
                        </a:spcAft>
                      </a:pPr>
                      <a:r>
                        <a:rPr lang="en-CA" sz="1400" u="none" dirty="0">
                          <a:effectLst/>
                        </a:rPr>
                        <a:t>Syndrome de la goutte d'œuf aux États-Unis</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04/13/2022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81223904"/>
                  </a:ext>
                </a:extLst>
              </a:tr>
              <a:tr h="213359">
                <a:tc>
                  <a:txBody>
                    <a:bodyPr/>
                    <a:lstStyle/>
                    <a:p>
                      <a:pPr marL="6985" indent="-6985" algn="just">
                        <a:spcAft>
                          <a:spcPts val="0"/>
                        </a:spcAft>
                      </a:pPr>
                      <a:r>
                        <a:rPr lang="en-CA" sz="1400" u="none" dirty="0">
                          <a:effectLst/>
                        </a:rPr>
                        <a:t>Augmentation des cas d'hépatite (inflammation du foie) chez les enfants</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04/21/2022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797369986"/>
                  </a:ext>
                </a:extLst>
              </a:tr>
              <a:tr h="213359">
                <a:tc>
                  <a:txBody>
                    <a:bodyPr/>
                    <a:lstStyle/>
                    <a:p>
                      <a:pPr marL="6985" indent="-6985" algn="just">
                        <a:spcAft>
                          <a:spcPts val="0"/>
                        </a:spcAft>
                      </a:pPr>
                      <a:r>
                        <a:rPr lang="en-US" sz="1400" u="none" dirty="0">
                          <a:effectLst/>
                        </a:rPr>
                        <a:t>Mortalité due à l'influenza équine H3N8 au Colorado</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04/29/2022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4070753039"/>
                  </a:ext>
                </a:extLst>
              </a:tr>
              <a:tr h="213359">
                <a:tc>
                  <a:txBody>
                    <a:bodyPr/>
                    <a:lstStyle/>
                    <a:p>
                      <a:pPr marL="6985" indent="-6985" algn="just">
                        <a:spcAft>
                          <a:spcPts val="0"/>
                        </a:spcAft>
                      </a:pPr>
                      <a:r>
                        <a:rPr lang="en-CA" sz="1400" u="none" dirty="0">
                          <a:effectLst/>
                        </a:rPr>
                        <a:t>Cas de Mpox en Europe (Royaume-Uni, Portugal, Espagne)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05/18/2022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279001902"/>
                  </a:ext>
                </a:extLst>
              </a:tr>
              <a:tr h="213359">
                <a:tc>
                  <a:txBody>
                    <a:bodyPr/>
                    <a:lstStyle/>
                    <a:p>
                      <a:pPr marL="6985" indent="-6985" algn="just">
                        <a:spcAft>
                          <a:spcPts val="0"/>
                        </a:spcAft>
                      </a:pPr>
                      <a:r>
                        <a:rPr lang="en-CA" sz="1400" u="none" dirty="0">
                          <a:effectLst/>
                        </a:rPr>
                        <a:t>Fasciite nécrosante chez un chien en Colombie-Britannique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05/25/2022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393920068"/>
                  </a:ext>
                </a:extLst>
              </a:tr>
              <a:tr h="213359">
                <a:tc>
                  <a:txBody>
                    <a:bodyPr/>
                    <a:lstStyle/>
                    <a:p>
                      <a:pPr marL="6985" indent="-6985" algn="just">
                        <a:spcAft>
                          <a:spcPts val="0"/>
                        </a:spcAft>
                      </a:pPr>
                      <a:r>
                        <a:rPr lang="en-CA" sz="1400" u="none" dirty="0">
                          <a:effectLst/>
                        </a:rPr>
                        <a:t>Brucellose chez les porcs sauvages et les chiens de chasse en Australie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06/08/2022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971264245"/>
                  </a:ext>
                </a:extLst>
              </a:tr>
              <a:tr h="213359">
                <a:tc>
                  <a:txBody>
                    <a:bodyPr/>
                    <a:lstStyle/>
                    <a:p>
                      <a:pPr marL="6985" indent="-6985" algn="just">
                        <a:spcAft>
                          <a:spcPts val="0"/>
                        </a:spcAft>
                      </a:pPr>
                      <a:r>
                        <a:rPr lang="en-US" sz="1400" u="none" dirty="0">
                          <a:effectLst/>
                        </a:rPr>
                        <a:t>Sensibilité des castors à la maladie du dépérissement chronique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06/09/2022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017390208"/>
                  </a:ext>
                </a:extLst>
              </a:tr>
              <a:tr h="213359">
                <a:tc>
                  <a:txBody>
                    <a:bodyPr/>
                    <a:lstStyle/>
                    <a:p>
                      <a:pPr marL="6985" indent="-6985" algn="just">
                        <a:spcAft>
                          <a:spcPts val="0"/>
                        </a:spcAft>
                      </a:pPr>
                      <a:r>
                        <a:rPr lang="en-CA" sz="1400" u="none" dirty="0">
                          <a:effectLst/>
                        </a:rPr>
                        <a:t>Le Mpox détecté dans les eaux usées de San Francisco</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dirty="0">
                          <a:effectLst/>
                        </a:rPr>
                        <a:t>06/28/2022</a:t>
                      </a:r>
                      <a:endParaRPr lang="en-CA" sz="1800" dirty="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351828498"/>
                  </a:ext>
                </a:extLst>
              </a:tr>
              <a:tr h="213359">
                <a:tc>
                  <a:txBody>
                    <a:bodyPr/>
                    <a:lstStyle/>
                    <a:p>
                      <a:pPr marL="6985" indent="-6985" algn="just">
                        <a:spcAft>
                          <a:spcPts val="0"/>
                        </a:spcAft>
                      </a:pPr>
                      <a:r>
                        <a:rPr lang="en-US" sz="1400" u="none" dirty="0">
                          <a:effectLst/>
                        </a:rPr>
                        <a:t>Refus de dépeuplement après des cas de maladie du dépérissement chronique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07/21/2022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603357939"/>
                  </a:ext>
                </a:extLst>
              </a:tr>
              <a:tr h="213359">
                <a:tc>
                  <a:txBody>
                    <a:bodyPr/>
                    <a:lstStyle/>
                    <a:p>
                      <a:pPr marL="6985" indent="-6985" algn="just">
                        <a:spcAft>
                          <a:spcPts val="0"/>
                        </a:spcAft>
                      </a:pPr>
                      <a:r>
                        <a:rPr lang="en-CA" sz="1400" u="none" dirty="0" err="1">
                          <a:effectLst/>
                        </a:rPr>
                        <a:t>Burkholderia pseudomallei </a:t>
                      </a:r>
                      <a:r>
                        <a:rPr lang="en-CA" sz="1400" u="none" dirty="0">
                          <a:effectLst/>
                        </a:rPr>
                        <a:t>dans des échantillons de sol et d'eau dans le Mississippi</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07/28/2022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2378246697"/>
                  </a:ext>
                </a:extLst>
              </a:tr>
              <a:tr h="213359">
                <a:tc>
                  <a:txBody>
                    <a:bodyPr/>
                    <a:lstStyle/>
                    <a:p>
                      <a:pPr marL="6985" indent="-6985" algn="just">
                        <a:spcAft>
                          <a:spcPts val="0"/>
                        </a:spcAft>
                      </a:pPr>
                      <a:r>
                        <a:rPr lang="en-US" sz="1400" u="none" dirty="0" err="1">
                          <a:effectLst/>
                        </a:rPr>
                        <a:t>Hénipavirus </a:t>
                      </a:r>
                      <a:r>
                        <a:rPr lang="en-US" sz="1400" u="none" dirty="0">
                          <a:effectLst/>
                        </a:rPr>
                        <a:t>zoonotique en Chine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08/09/2022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2615447353"/>
                  </a:ext>
                </a:extLst>
              </a:tr>
              <a:tr h="213359">
                <a:tc>
                  <a:txBody>
                    <a:bodyPr/>
                    <a:lstStyle/>
                    <a:p>
                      <a:pPr marL="6985" indent="-6985" algn="just">
                        <a:spcAft>
                          <a:spcPts val="0"/>
                        </a:spcAft>
                      </a:pPr>
                      <a:r>
                        <a:rPr lang="en-US" sz="1400" u="none" dirty="0">
                          <a:effectLst/>
                        </a:rPr>
                        <a:t>Dépopulation partielle de la peste porcine africaine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09/28/2022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782554090"/>
                  </a:ext>
                </a:extLst>
              </a:tr>
              <a:tr h="213359">
                <a:tc>
                  <a:txBody>
                    <a:bodyPr/>
                    <a:lstStyle/>
                    <a:p>
                      <a:pPr marL="6985" indent="-6985" algn="just">
                        <a:spcAft>
                          <a:spcPts val="0"/>
                        </a:spcAft>
                      </a:pPr>
                      <a:r>
                        <a:rPr lang="en-US" sz="1400" u="none" dirty="0">
                          <a:effectLst/>
                        </a:rPr>
                        <a:t>Soudan Virus Ebola en Ouganda</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10/07/2022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2794050562"/>
                  </a:ext>
                </a:extLst>
              </a:tr>
              <a:tr h="213359">
                <a:tc>
                  <a:txBody>
                    <a:bodyPr/>
                    <a:lstStyle/>
                    <a:p>
                      <a:pPr marL="6985" indent="-6985" algn="just">
                        <a:spcAft>
                          <a:spcPts val="0"/>
                        </a:spcAft>
                      </a:pPr>
                      <a:r>
                        <a:rPr lang="en-US" sz="1400" u="none" dirty="0" err="1">
                          <a:effectLst/>
                        </a:rPr>
                        <a:t>Mpox </a:t>
                      </a:r>
                      <a:r>
                        <a:rPr lang="en-US" sz="1400" u="none" dirty="0">
                          <a:effectLst/>
                        </a:rPr>
                        <a:t>chez les porcelets en République démocratique du Congo</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10/18/2022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207358647"/>
                  </a:ext>
                </a:extLst>
              </a:tr>
              <a:tr h="213359">
                <a:tc>
                  <a:txBody>
                    <a:bodyPr/>
                    <a:lstStyle/>
                    <a:p>
                      <a:pPr marL="6985" indent="-6985" algn="just">
                        <a:spcAft>
                          <a:spcPts val="0"/>
                        </a:spcAft>
                      </a:pPr>
                      <a:r>
                        <a:rPr lang="en-US" sz="1400" u="none" dirty="0">
                          <a:effectLst/>
                        </a:rPr>
                        <a:t>Transmission de la dermatose nodulaire par contact indirect</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11/14/2022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599247547"/>
                  </a:ext>
                </a:extLst>
              </a:tr>
              <a:tr h="213359">
                <a:tc>
                  <a:txBody>
                    <a:bodyPr/>
                    <a:lstStyle/>
                    <a:p>
                      <a:pPr marL="6985" indent="-6985" algn="just">
                        <a:spcAft>
                          <a:spcPts val="0"/>
                        </a:spcAft>
                      </a:pPr>
                      <a:r>
                        <a:rPr lang="en-US" sz="1400" u="none" dirty="0">
                          <a:effectLst/>
                        </a:rPr>
                        <a:t>Exposition à la grippe D chez les travailleurs de l'élevage aux États-Unis</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11/23/2022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987273750"/>
                  </a:ext>
                </a:extLst>
              </a:tr>
              <a:tr h="213359">
                <a:tc>
                  <a:txBody>
                    <a:bodyPr/>
                    <a:lstStyle/>
                    <a:p>
                      <a:pPr marL="6985" indent="-6985" algn="just">
                        <a:spcAft>
                          <a:spcPts val="0"/>
                        </a:spcAft>
                      </a:pPr>
                      <a:r>
                        <a:rPr lang="en-US" sz="1400" u="none" dirty="0">
                          <a:effectLst/>
                        </a:rPr>
                        <a:t>Grippe aviaire et canine en Amérique du Nord</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12/15/2022</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948808341"/>
                  </a:ext>
                </a:extLst>
              </a:tr>
              <a:tr h="213359">
                <a:tc>
                  <a:txBody>
                    <a:bodyPr/>
                    <a:lstStyle/>
                    <a:p>
                      <a:pPr marL="6985" indent="-6985" algn="just">
                        <a:spcAft>
                          <a:spcPts val="0"/>
                        </a:spcAft>
                      </a:pPr>
                      <a:r>
                        <a:rPr lang="en-US" sz="1400" u="none" dirty="0">
                          <a:effectLst/>
                        </a:rPr>
                        <a:t>Nouvelles espèces de </a:t>
                      </a:r>
                      <a:r>
                        <a:rPr lang="en-US" sz="1400" u="none" dirty="0" err="1">
                          <a:effectLst/>
                        </a:rPr>
                        <a:t>Brucella </a:t>
                      </a:r>
                      <a:r>
                        <a:rPr lang="en-US" sz="1400" u="none" dirty="0">
                          <a:effectLst/>
                        </a:rPr>
                        <a:t>en Guyane française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01/19/2023</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458093940"/>
                  </a:ext>
                </a:extLst>
              </a:tr>
              <a:tr h="213359">
                <a:tc>
                  <a:txBody>
                    <a:bodyPr/>
                    <a:lstStyle/>
                    <a:p>
                      <a:pPr marL="6985" indent="-6985" algn="just">
                        <a:spcAft>
                          <a:spcPts val="0"/>
                        </a:spcAft>
                      </a:pPr>
                      <a:r>
                        <a:rPr lang="en-US" sz="1400" u="none" dirty="0">
                          <a:effectLst/>
                        </a:rPr>
                        <a:t>Expansion de la </a:t>
                      </a:r>
                      <a:r>
                        <a:rPr lang="en-US" sz="1400" u="none" dirty="0" err="1">
                          <a:effectLst/>
                        </a:rPr>
                        <a:t>coccidiomycose </a:t>
                      </a:r>
                      <a:r>
                        <a:rPr lang="en-US" sz="1400" u="none" dirty="0">
                          <a:effectLst/>
                        </a:rPr>
                        <a:t>aux États-Unis</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02/09/2023</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4168576903"/>
                  </a:ext>
                </a:extLst>
              </a:tr>
              <a:tr h="213359">
                <a:tc>
                  <a:txBody>
                    <a:bodyPr/>
                    <a:lstStyle/>
                    <a:p>
                      <a:pPr marL="6985" indent="-6985" algn="just">
                        <a:spcAft>
                          <a:spcPts val="0"/>
                        </a:spcAft>
                      </a:pPr>
                      <a:r>
                        <a:rPr lang="en-US" sz="1400" u="none" dirty="0">
                          <a:effectLst/>
                        </a:rPr>
                        <a:t>Le virus </a:t>
                      </a:r>
                      <a:r>
                        <a:rPr lang="en-US" sz="1400" u="none" dirty="0" err="1">
                          <a:effectLst/>
                        </a:rPr>
                        <a:t>Getah </a:t>
                      </a:r>
                      <a:r>
                        <a:rPr lang="en-US" sz="1400" u="none" dirty="0">
                          <a:effectLst/>
                        </a:rPr>
                        <a:t>chez les porcs en Chine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02/20/2023</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554728183"/>
                  </a:ext>
                </a:extLst>
              </a:tr>
              <a:tr h="426719">
                <a:tc>
                  <a:txBody>
                    <a:bodyPr/>
                    <a:lstStyle/>
                    <a:p>
                      <a:pPr marL="6985" indent="-6985" algn="just">
                        <a:spcAft>
                          <a:spcPts val="0"/>
                        </a:spcAft>
                      </a:pPr>
                      <a:r>
                        <a:rPr lang="en-CA" sz="1400" u="none" dirty="0">
                          <a:effectLst/>
                        </a:rPr>
                        <a:t>Trois premiers cas de </a:t>
                      </a:r>
                      <a:r>
                        <a:rPr lang="en-CA" sz="1400" u="none" dirty="0" err="1">
                          <a:effectLst/>
                        </a:rPr>
                        <a:t>Sporothrix brasiliensis </a:t>
                      </a:r>
                      <a:r>
                        <a:rPr lang="en-CA" sz="1400" u="none" dirty="0">
                          <a:effectLst/>
                        </a:rPr>
                        <a:t>signalés en dehors de l'Amérique du Sud</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CA" sz="1400">
                          <a:effectLst/>
                        </a:rPr>
                        <a:t>03/02/2023</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1312506364"/>
                  </a:ext>
                </a:extLst>
              </a:tr>
              <a:tr h="213359">
                <a:tc>
                  <a:txBody>
                    <a:bodyPr/>
                    <a:lstStyle/>
                    <a:p>
                      <a:pPr marL="6985" indent="-6985" algn="just">
                        <a:spcAft>
                          <a:spcPts val="0"/>
                        </a:spcAft>
                      </a:pPr>
                      <a:r>
                        <a:rPr lang="en-US" sz="1400" u="none" dirty="0" err="1">
                          <a:effectLst/>
                        </a:rPr>
                        <a:t>Plasticose </a:t>
                      </a:r>
                      <a:r>
                        <a:rPr lang="en-US" sz="1400" u="none" dirty="0">
                          <a:effectLst/>
                        </a:rPr>
                        <a:t>chez les oiseaux de mer</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a:effectLst/>
                        </a:rPr>
                        <a:t>03/09/2023</a:t>
                      </a:r>
                      <a:endParaRPr lang="en-CA" sz="180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637210142"/>
                  </a:ext>
                </a:extLst>
              </a:tr>
              <a:tr h="286084">
                <a:tc>
                  <a:txBody>
                    <a:bodyPr/>
                    <a:lstStyle/>
                    <a:p>
                      <a:pPr marL="6985" indent="-6985" algn="just">
                        <a:spcAft>
                          <a:spcPts val="0"/>
                        </a:spcAft>
                      </a:pPr>
                      <a:r>
                        <a:rPr lang="en-CA" sz="1400" u="none" dirty="0">
                          <a:effectLst/>
                        </a:rPr>
                        <a:t>Mycobacterium </a:t>
                      </a:r>
                      <a:r>
                        <a:rPr lang="en-CA" sz="1400" u="none" dirty="0" err="1">
                          <a:effectLst/>
                        </a:rPr>
                        <a:t>caprae </a:t>
                      </a:r>
                      <a:r>
                        <a:rPr lang="en-CA" sz="1400" u="none" dirty="0">
                          <a:effectLst/>
                        </a:rPr>
                        <a:t>responsable de la tuberculose humaine en Espagne</a:t>
                      </a:r>
                      <a:endParaRPr lang="en-CA" sz="1800" b="0" u="none" dirty="0">
                        <a:solidFill>
                          <a:schemeClr val="tx1"/>
                        </a:solidFill>
                        <a:effectLst/>
                        <a:latin typeface="Cambria" panose="02040503050406030204" pitchFamily="18" charset="0"/>
                        <a:ea typeface="MS Mincho"/>
                        <a:cs typeface="Times New Roman" panose="02020603050405020304" pitchFamily="18" charset="0"/>
                      </a:endParaRPr>
                    </a:p>
                  </a:txBody>
                  <a:tcPr marL="63563" marR="63563" marT="0" marB="0"/>
                </a:tc>
                <a:tc>
                  <a:txBody>
                    <a:bodyPr/>
                    <a:lstStyle/>
                    <a:p>
                      <a:pPr algn="just">
                        <a:spcAft>
                          <a:spcPts val="0"/>
                        </a:spcAft>
                      </a:pPr>
                      <a:r>
                        <a:rPr lang="en-US" sz="1400" dirty="0">
                          <a:effectLst/>
                        </a:rPr>
                        <a:t>03/29/2023</a:t>
                      </a:r>
                      <a:endParaRPr lang="en-CA" sz="1800" dirty="0">
                        <a:effectLst/>
                        <a:latin typeface="Cambria" panose="02040503050406030204" pitchFamily="18" charset="0"/>
                        <a:ea typeface="MS Mincho"/>
                        <a:cs typeface="Times New Roman" panose="02020603050405020304" pitchFamily="18" charset="0"/>
                      </a:endParaRPr>
                    </a:p>
                  </a:txBody>
                  <a:tcPr marL="63563" marR="63563" marT="0" marB="0"/>
                </a:tc>
                <a:extLst>
                  <a:ext uri="{0D108BD9-81ED-4DB2-BD59-A6C34878D82A}">
                    <a16:rowId xmlns:a16="http://schemas.microsoft.com/office/drawing/2014/main" val="313236823"/>
                  </a:ext>
                </a:extLst>
              </a:tr>
            </a:tbl>
          </a:graphicData>
        </a:graphic>
      </p:graphicFrame>
      <p:sp>
        <p:nvSpPr>
          <p:cNvPr id="8" name="Right Arrow 7">
            <a:extLst>
              <a:ext uri="{FF2B5EF4-FFF2-40B4-BE49-F238E27FC236}">
                <a16:creationId xmlns:a16="http://schemas.microsoft.com/office/drawing/2014/main" id="{9A8243CD-665C-2E85-909F-D495F6F179D9}"/>
              </a:ext>
            </a:extLst>
          </p:cNvPr>
          <p:cNvSpPr/>
          <p:nvPr/>
        </p:nvSpPr>
        <p:spPr>
          <a:xfrm>
            <a:off x="4638675" y="881063"/>
            <a:ext cx="423863" cy="246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ight Arrow 8">
            <a:extLst>
              <a:ext uri="{FF2B5EF4-FFF2-40B4-BE49-F238E27FC236}">
                <a16:creationId xmlns:a16="http://schemas.microsoft.com/office/drawing/2014/main" id="{ADE11321-A63F-C8C5-25AF-FEEA7ED66B52}"/>
              </a:ext>
            </a:extLst>
          </p:cNvPr>
          <p:cNvSpPr/>
          <p:nvPr/>
        </p:nvSpPr>
        <p:spPr>
          <a:xfrm>
            <a:off x="4632325" y="3346450"/>
            <a:ext cx="425450" cy="244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ight Arrow 9">
            <a:extLst>
              <a:ext uri="{FF2B5EF4-FFF2-40B4-BE49-F238E27FC236}">
                <a16:creationId xmlns:a16="http://schemas.microsoft.com/office/drawing/2014/main" id="{2615ACBA-B784-355F-EE06-35ED944A3E1C}"/>
              </a:ext>
            </a:extLst>
          </p:cNvPr>
          <p:cNvSpPr/>
          <p:nvPr/>
        </p:nvSpPr>
        <p:spPr>
          <a:xfrm>
            <a:off x="4616450" y="5270500"/>
            <a:ext cx="423863" cy="2460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ight Arrow 10">
            <a:extLst>
              <a:ext uri="{FF2B5EF4-FFF2-40B4-BE49-F238E27FC236}">
                <a16:creationId xmlns:a16="http://schemas.microsoft.com/office/drawing/2014/main" id="{3A72A51D-7965-6CA1-0B2C-977D14D7AEA3}"/>
              </a:ext>
            </a:extLst>
          </p:cNvPr>
          <p:cNvSpPr/>
          <p:nvPr/>
        </p:nvSpPr>
        <p:spPr>
          <a:xfrm>
            <a:off x="4598988" y="4441825"/>
            <a:ext cx="425450" cy="244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Right Arrow 11">
            <a:extLst>
              <a:ext uri="{FF2B5EF4-FFF2-40B4-BE49-F238E27FC236}">
                <a16:creationId xmlns:a16="http://schemas.microsoft.com/office/drawing/2014/main" id="{278E8FE6-5738-8BF9-FD2E-B5B5F04B55E2}"/>
              </a:ext>
            </a:extLst>
          </p:cNvPr>
          <p:cNvSpPr/>
          <p:nvPr/>
        </p:nvSpPr>
        <p:spPr>
          <a:xfrm>
            <a:off x="4600575" y="4638675"/>
            <a:ext cx="423863" cy="244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ight Arrow 12">
            <a:extLst>
              <a:ext uri="{FF2B5EF4-FFF2-40B4-BE49-F238E27FC236}">
                <a16:creationId xmlns:a16="http://schemas.microsoft.com/office/drawing/2014/main" id="{4DA73A2E-DE70-03FE-856E-F221ED8B345A}"/>
              </a:ext>
            </a:extLst>
          </p:cNvPr>
          <p:cNvSpPr/>
          <p:nvPr/>
        </p:nvSpPr>
        <p:spPr>
          <a:xfrm>
            <a:off x="4632325" y="3995738"/>
            <a:ext cx="425450" cy="244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Right Arrow 13">
            <a:extLst>
              <a:ext uri="{FF2B5EF4-FFF2-40B4-BE49-F238E27FC236}">
                <a16:creationId xmlns:a16="http://schemas.microsoft.com/office/drawing/2014/main" id="{9889A589-089F-6C6C-C2E6-7B22E79435A3}"/>
              </a:ext>
            </a:extLst>
          </p:cNvPr>
          <p:cNvSpPr/>
          <p:nvPr/>
        </p:nvSpPr>
        <p:spPr>
          <a:xfrm>
            <a:off x="4622800" y="1655763"/>
            <a:ext cx="425450" cy="246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6" name="Diagram 15">
            <a:extLst>
              <a:ext uri="{FF2B5EF4-FFF2-40B4-BE49-F238E27FC236}">
                <a16:creationId xmlns:a16="http://schemas.microsoft.com/office/drawing/2014/main" id="{FDB9BEEC-DA41-E302-8A40-508DBA5882FC}"/>
              </a:ext>
            </a:extLst>
          </p:cNvPr>
          <p:cNvGraphicFramePr/>
          <p:nvPr/>
        </p:nvGraphicFramePr>
        <p:xfrm>
          <a:off x="705252" y="1004036"/>
          <a:ext cx="3706100" cy="573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E258-75B1-1F49-F94A-0B0F2112DD2E}"/>
              </a:ext>
            </a:extLst>
          </p:cNvPr>
          <p:cNvSpPr>
            <a:spLocks noGrp="1"/>
          </p:cNvSpPr>
          <p:nvPr>
            <p:ph type="title"/>
          </p:nvPr>
        </p:nvSpPr>
        <p:spPr>
          <a:xfrm>
            <a:off x="838200" y="33338"/>
            <a:ext cx="11353800" cy="1325562"/>
          </a:xfrm>
        </p:spPr>
        <p:txBody>
          <a:bodyPr/>
          <a:lstStyle/>
          <a:p>
            <a:pPr>
              <a:defRPr/>
            </a:pPr>
            <a:r>
              <a:rPr lang="en-CA" i="1" dirty="0"/>
              <a:t>Rapport </a:t>
            </a:r>
            <a:r>
              <a:rPr lang="en-CA" i="1" dirty="0" err="1"/>
              <a:t>annuel</a:t>
            </a:r>
            <a:r>
              <a:rPr lang="en-CA" i="1" dirty="0"/>
              <a:t> de la CMEZ - Présence en ligne</a:t>
            </a:r>
            <a:endParaRPr lang="en-CA" dirty="0"/>
          </a:p>
        </p:txBody>
      </p:sp>
      <p:sp>
        <p:nvSpPr>
          <p:cNvPr id="4" name="Slide Number Placeholder 3">
            <a:extLst>
              <a:ext uri="{FF2B5EF4-FFF2-40B4-BE49-F238E27FC236}">
                <a16:creationId xmlns:a16="http://schemas.microsoft.com/office/drawing/2014/main" id="{ED8AA167-D51E-907D-843C-3C51C0F07CDD}"/>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AD0B16-8B2C-49BC-B315-7CCDE3975C32}" type="slidenum">
              <a:rPr lang="en-US" altLang="en-US">
                <a:solidFill>
                  <a:srgbClr val="898989"/>
                </a:solidFill>
              </a:rPr>
              <a:t>13</a:t>
            </a:fld>
            <a:endParaRPr lang="en-US" altLang="en-US">
              <a:solidFill>
                <a:srgbClr val="898989"/>
              </a:solidFill>
            </a:endParaRPr>
          </a:p>
        </p:txBody>
      </p:sp>
      <p:pic>
        <p:nvPicPr>
          <p:cNvPr id="52228" name="Picture 4">
            <a:extLst>
              <a:ext uri="{FF2B5EF4-FFF2-40B4-BE49-F238E27FC236}">
                <a16:creationId xmlns:a16="http://schemas.microsoft.com/office/drawing/2014/main" id="{7537DCC5-51D4-8063-21F5-E9190ED6F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1387475"/>
            <a:ext cx="3500438" cy="2085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5">
            <a:extLst>
              <a:ext uri="{FF2B5EF4-FFF2-40B4-BE49-F238E27FC236}">
                <a16:creationId xmlns:a16="http://schemas.microsoft.com/office/drawing/2014/main" id="{7B44795E-7F78-11CE-4100-DEFCF015A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3838575"/>
            <a:ext cx="9396413"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0" name="Picture 6">
            <a:extLst>
              <a:ext uri="{FF2B5EF4-FFF2-40B4-BE49-F238E27FC236}">
                <a16:creationId xmlns:a16="http://schemas.microsoft.com/office/drawing/2014/main" id="{184E47B0-908D-6DC2-844E-48E91324F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387475"/>
            <a:ext cx="5570538" cy="2085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1" name="Text Box 2">
            <a:extLst>
              <a:ext uri="{FF2B5EF4-FFF2-40B4-BE49-F238E27FC236}">
                <a16:creationId xmlns:a16="http://schemas.microsoft.com/office/drawing/2014/main" id="{A0D56111-8CAF-6860-FFB9-C27552A47166}"/>
              </a:ext>
            </a:extLst>
          </p:cNvPr>
          <p:cNvSpPr txBox="1">
            <a:spLocks noChangeArrowheads="1"/>
          </p:cNvSpPr>
          <p:nvPr/>
        </p:nvSpPr>
        <p:spPr bwMode="auto">
          <a:xfrm>
            <a:off x="984250" y="3421063"/>
            <a:ext cx="296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Figure 5 : Interaction avec le site web du CMEZ</a:t>
            </a:r>
            <a:endParaRPr lang="en-CA" altLang="en-US"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2232" name="Text Box 2">
            <a:extLst>
              <a:ext uri="{FF2B5EF4-FFF2-40B4-BE49-F238E27FC236}">
                <a16:creationId xmlns:a16="http://schemas.microsoft.com/office/drawing/2014/main" id="{9C3DD0B5-DAA8-529A-4446-2C3C87F478A8}"/>
              </a:ext>
            </a:extLst>
          </p:cNvPr>
          <p:cNvSpPr txBox="1">
            <a:spLocks noChangeArrowheads="1"/>
          </p:cNvSpPr>
          <p:nvPr/>
        </p:nvSpPr>
        <p:spPr bwMode="auto">
          <a:xfrm>
            <a:off x="4913313" y="3421063"/>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Figure 6 : Données de </a:t>
            </a:r>
            <a:r>
              <a:rPr lang="en-US" altLang="en-US" sz="1200" b="1" dirty="0" err="1">
                <a:latin typeface="Cambria" panose="02040503050406030204" pitchFamily="18" charset="0"/>
                <a:ea typeface="MS Mincho" panose="02020609040205080304" pitchFamily="49" charset="-128"/>
                <a:cs typeface="Times New Roman" panose="02020603050405020304" pitchFamily="18" charset="0"/>
              </a:rPr>
              <a:t>localisation</a:t>
            </a: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 des </a:t>
            </a:r>
            <a:r>
              <a:rPr lang="en-US" altLang="en-US" sz="1200" b="1" dirty="0" err="1">
                <a:latin typeface="Cambria" panose="02040503050406030204" pitchFamily="18" charset="0"/>
                <a:ea typeface="MS Mincho" panose="02020609040205080304" pitchFamily="49" charset="-128"/>
                <a:cs typeface="Times New Roman" panose="02020603050405020304" pitchFamily="18" charset="0"/>
              </a:rPr>
              <a:t>utilisateurs</a:t>
            </a: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 du site web du CMEZ</a:t>
            </a:r>
            <a:endParaRPr lang="en-CA" altLang="en-US"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2233" name="Text Box 2">
            <a:extLst>
              <a:ext uri="{FF2B5EF4-FFF2-40B4-BE49-F238E27FC236}">
                <a16:creationId xmlns:a16="http://schemas.microsoft.com/office/drawing/2014/main" id="{7175129A-71E1-40CA-3365-DB57C04C3F1F}"/>
              </a:ext>
            </a:extLst>
          </p:cNvPr>
          <p:cNvSpPr txBox="1">
            <a:spLocks noChangeArrowheads="1"/>
          </p:cNvSpPr>
          <p:nvPr/>
        </p:nvSpPr>
        <p:spPr bwMode="auto">
          <a:xfrm>
            <a:off x="668338" y="63341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Figure 7 : </a:t>
            </a:r>
            <a:r>
              <a:rPr lang="en-US" altLang="en-US" sz="1200" b="1" dirty="0" err="1">
                <a:latin typeface="Cambria" panose="02040503050406030204" pitchFamily="18" charset="0"/>
                <a:ea typeface="MS Mincho" panose="02020609040205080304" pitchFamily="49" charset="-128"/>
                <a:cs typeface="Times New Roman" panose="02020603050405020304" pitchFamily="18" charset="0"/>
              </a:rPr>
              <a:t>Trafic</a:t>
            </a:r>
            <a:r>
              <a:rPr lang="en-US" altLang="en-US" sz="1200" b="1" dirty="0">
                <a:latin typeface="Cambria" panose="02040503050406030204" pitchFamily="18" charset="0"/>
                <a:ea typeface="MS Mincho" panose="02020609040205080304" pitchFamily="49" charset="-128"/>
                <a:cs typeface="Times New Roman" panose="02020603050405020304" pitchFamily="18" charset="0"/>
              </a:rPr>
              <a:t> sur le site web du CMEZ</a:t>
            </a:r>
            <a:endParaRPr lang="en-CA" altLang="en-US" sz="1200" dirty="0">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30BA-5EA7-5241-8E8C-57D2F5AFDA4E}"/>
              </a:ext>
            </a:extLst>
          </p:cNvPr>
          <p:cNvSpPr>
            <a:spLocks noGrp="1"/>
          </p:cNvSpPr>
          <p:nvPr>
            <p:ph type="title"/>
          </p:nvPr>
        </p:nvSpPr>
        <p:spPr>
          <a:xfrm>
            <a:off x="838200" y="41275"/>
            <a:ext cx="10515600" cy="1325563"/>
          </a:xfrm>
        </p:spPr>
        <p:txBody>
          <a:bodyPr/>
          <a:lstStyle/>
          <a:p>
            <a:pPr>
              <a:defRPr/>
            </a:pPr>
            <a:r>
              <a:rPr lang="en-CA" dirty="0"/>
              <a:t>Lancement de l'outil One Health Initiatives</a:t>
            </a:r>
          </a:p>
        </p:txBody>
      </p:sp>
      <p:pic>
        <p:nvPicPr>
          <p:cNvPr id="6" name="Picture 5">
            <a:extLst>
              <a:ext uri="{FF2B5EF4-FFF2-40B4-BE49-F238E27FC236}">
                <a16:creationId xmlns:a16="http://schemas.microsoft.com/office/drawing/2014/main" id="{7E45B5A6-2969-A440-831D-DF452CE61B1E}"/>
              </a:ext>
            </a:extLst>
          </p:cNvPr>
          <p:cNvPicPr>
            <a:picLocks noChangeAspect="1"/>
          </p:cNvPicPr>
          <p:nvPr/>
        </p:nvPicPr>
        <p:blipFill>
          <a:blip r:embed="rId3"/>
          <a:stretch>
            <a:fillRect/>
          </a:stretch>
        </p:blipFill>
        <p:spPr>
          <a:xfrm>
            <a:off x="246063" y="1049338"/>
            <a:ext cx="9601200" cy="347662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A313453-FA9E-FECF-0534-74B3F3B9D9E3}"/>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0855F9-D80E-42AD-8F88-F6BBA69252E2}" type="slidenum">
              <a:rPr lang="en-US" altLang="en-US">
                <a:solidFill>
                  <a:srgbClr val="898989"/>
                </a:solidFill>
              </a:rPr>
              <a:t>14</a:t>
            </a:fld>
            <a:endParaRPr lang="en-US" altLang="en-US">
              <a:solidFill>
                <a:srgbClr val="898989"/>
              </a:solidFill>
            </a:endParaRPr>
          </a:p>
        </p:txBody>
      </p:sp>
      <p:pic>
        <p:nvPicPr>
          <p:cNvPr id="7" name="Picture 6">
            <a:extLst>
              <a:ext uri="{FF2B5EF4-FFF2-40B4-BE49-F238E27FC236}">
                <a16:creationId xmlns:a16="http://schemas.microsoft.com/office/drawing/2014/main" id="{43109792-F60F-FA56-5489-8964BF9A22BF}"/>
              </a:ext>
            </a:extLst>
          </p:cNvPr>
          <p:cNvPicPr>
            <a:picLocks noChangeAspect="1"/>
          </p:cNvPicPr>
          <p:nvPr/>
        </p:nvPicPr>
        <p:blipFill>
          <a:blip r:embed="rId4"/>
          <a:stretch>
            <a:fillRect/>
          </a:stretch>
        </p:blipFill>
        <p:spPr>
          <a:xfrm>
            <a:off x="5675313" y="3197225"/>
            <a:ext cx="6383337" cy="35242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C946-4920-9842-7AD0-F48FF9140DA9}"/>
              </a:ext>
            </a:extLst>
          </p:cNvPr>
          <p:cNvSpPr>
            <a:spLocks noGrp="1"/>
          </p:cNvSpPr>
          <p:nvPr>
            <p:ph type="title"/>
          </p:nvPr>
        </p:nvSpPr>
        <p:spPr>
          <a:xfrm>
            <a:off x="838200" y="252413"/>
            <a:ext cx="10515600" cy="1085850"/>
          </a:xfrm>
        </p:spPr>
        <p:txBody>
          <a:bodyPr/>
          <a:lstStyle/>
          <a:p>
            <a:pPr>
              <a:defRPr/>
            </a:pPr>
            <a:r>
              <a:rPr lang="en-US" i="1" dirty="0"/>
              <a:t>Technologie KIWI</a:t>
            </a:r>
            <a:endParaRPr lang="en-CA" i="1" dirty="0"/>
          </a:p>
        </p:txBody>
      </p:sp>
      <p:sp>
        <p:nvSpPr>
          <p:cNvPr id="4" name="Slide Number Placeholder 3">
            <a:extLst>
              <a:ext uri="{FF2B5EF4-FFF2-40B4-BE49-F238E27FC236}">
                <a16:creationId xmlns:a16="http://schemas.microsoft.com/office/drawing/2014/main" id="{75320DBE-C89A-2478-0AB0-924A624868B5}"/>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A69A1B-9159-49DC-BB3C-6D8E2D6521F6}" type="slidenum">
              <a:rPr lang="en-US" altLang="en-US">
                <a:solidFill>
                  <a:srgbClr val="898989"/>
                </a:solidFill>
              </a:rPr>
              <a:t>15</a:t>
            </a:fld>
            <a:endParaRPr lang="en-US" altLang="en-US">
              <a:solidFill>
                <a:srgbClr val="898989"/>
              </a:solidFill>
            </a:endParaRPr>
          </a:p>
        </p:txBody>
      </p:sp>
      <p:graphicFrame>
        <p:nvGraphicFramePr>
          <p:cNvPr id="6" name="Diagram 5">
            <a:extLst>
              <a:ext uri="{FF2B5EF4-FFF2-40B4-BE49-F238E27FC236}">
                <a16:creationId xmlns:a16="http://schemas.microsoft.com/office/drawing/2014/main" id="{8BEEB984-0D69-6592-108D-B99C46526BDF}"/>
              </a:ext>
            </a:extLst>
          </p:cNvPr>
          <p:cNvGraphicFramePr/>
          <p:nvPr/>
        </p:nvGraphicFramePr>
        <p:xfrm>
          <a:off x="598897" y="1911463"/>
          <a:ext cx="423253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5" name="Rectangle 6">
            <a:extLst>
              <a:ext uri="{FF2B5EF4-FFF2-40B4-BE49-F238E27FC236}">
                <a16:creationId xmlns:a16="http://schemas.microsoft.com/office/drawing/2014/main" id="{9F487024-5455-636E-DE5F-35B8504C52BD}"/>
              </a:ext>
            </a:extLst>
          </p:cNvPr>
          <p:cNvSpPr>
            <a:spLocks noChangeArrowheads="1"/>
          </p:cNvSpPr>
          <p:nvPr/>
        </p:nvSpPr>
        <p:spPr bwMode="auto">
          <a:xfrm>
            <a:off x="841375" y="1624013"/>
            <a:ext cx="3989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latin typeface="Cambria" panose="02040503050406030204" pitchFamily="18" charset="0"/>
                <a:ea typeface="MS Mincho" panose="02020609040205080304" pitchFamily="49" charset="-128"/>
                <a:cs typeface="Times New Roman" panose="02020603050405020304" pitchFamily="18" charset="0"/>
              </a:rPr>
              <a:t>Processus de filtrage de l'information du KIWI</a:t>
            </a:r>
            <a:endParaRPr lang="en-CA" altLang="en-US" sz="1800">
              <a:ea typeface="MS Mincho" panose="02020609040205080304" pitchFamily="49" charset="-128"/>
              <a:cs typeface="Times New Roman" panose="02020603050405020304" pitchFamily="18" charset="0"/>
            </a:endParaRPr>
          </a:p>
        </p:txBody>
      </p:sp>
      <p:graphicFrame>
        <p:nvGraphicFramePr>
          <p:cNvPr id="8" name="Chart 7">
            <a:extLst>
              <a:ext uri="{FF2B5EF4-FFF2-40B4-BE49-F238E27FC236}">
                <a16:creationId xmlns:a16="http://schemas.microsoft.com/office/drawing/2014/main" id="{8238B7EC-F31F-7AC9-F88A-72BA1D74F0F8}"/>
              </a:ext>
            </a:extLst>
          </p:cNvPr>
          <p:cNvGraphicFramePr/>
          <p:nvPr/>
        </p:nvGraphicFramePr>
        <p:xfrm>
          <a:off x="5074595" y="1813268"/>
          <a:ext cx="6279205" cy="3947819"/>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9CD8-47E6-0B04-A922-4212A2760B5E}"/>
              </a:ext>
            </a:extLst>
          </p:cNvPr>
          <p:cNvSpPr>
            <a:spLocks noGrp="1"/>
          </p:cNvSpPr>
          <p:nvPr>
            <p:ph type="title"/>
          </p:nvPr>
        </p:nvSpPr>
        <p:spPr>
          <a:xfrm>
            <a:off x="838200" y="214313"/>
            <a:ext cx="10515600" cy="1325562"/>
          </a:xfrm>
        </p:spPr>
        <p:txBody>
          <a:bodyPr/>
          <a:lstStyle/>
          <a:p>
            <a:pPr>
              <a:defRPr/>
            </a:pPr>
            <a:r>
              <a:rPr lang="en-US" i="1" dirty="0"/>
              <a:t>KIWI Technology (suite)</a:t>
            </a:r>
            <a:endParaRPr lang="en-CA" i="1" dirty="0"/>
          </a:p>
        </p:txBody>
      </p:sp>
      <p:sp>
        <p:nvSpPr>
          <p:cNvPr id="4" name="Slide Number Placeholder 3">
            <a:extLst>
              <a:ext uri="{FF2B5EF4-FFF2-40B4-BE49-F238E27FC236}">
                <a16:creationId xmlns:a16="http://schemas.microsoft.com/office/drawing/2014/main" id="{14114BB6-1AF6-476C-939B-FBC21FCCBC4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8EC11B-8537-4DB7-B6EA-F527893DE1E7}" type="slidenum">
              <a:rPr lang="en-US" altLang="en-US">
                <a:solidFill>
                  <a:srgbClr val="898989"/>
                </a:solidFill>
              </a:rPr>
              <a:t>16</a:t>
            </a:fld>
            <a:endParaRPr lang="en-US" altLang="en-US">
              <a:solidFill>
                <a:srgbClr val="898989"/>
              </a:solidFill>
            </a:endParaRPr>
          </a:p>
        </p:txBody>
      </p:sp>
      <p:graphicFrame>
        <p:nvGraphicFramePr>
          <p:cNvPr id="6" name="Chart 5">
            <a:extLst>
              <a:ext uri="{FF2B5EF4-FFF2-40B4-BE49-F238E27FC236}">
                <a16:creationId xmlns:a16="http://schemas.microsoft.com/office/drawing/2014/main" id="{E606DFB2-20BB-5EA9-E144-83F832B229C3}"/>
              </a:ext>
            </a:extLst>
          </p:cNvPr>
          <p:cNvGraphicFramePr/>
          <p:nvPr/>
        </p:nvGraphicFramePr>
        <p:xfrm>
          <a:off x="838200" y="1901301"/>
          <a:ext cx="7089742" cy="4273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D2DF574-71E8-A802-5C1B-14AC870AF9DF}"/>
              </a:ext>
            </a:extLst>
          </p:cNvPr>
          <p:cNvGraphicFramePr/>
          <p:nvPr/>
        </p:nvGraphicFramePr>
        <p:xfrm>
          <a:off x="8163612" y="1901301"/>
          <a:ext cx="3346516" cy="42732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3693-247B-59D9-D8CC-5540740A56F3}"/>
              </a:ext>
            </a:extLst>
          </p:cNvPr>
          <p:cNvSpPr>
            <a:spLocks noGrp="1"/>
          </p:cNvSpPr>
          <p:nvPr>
            <p:ph type="title"/>
          </p:nvPr>
        </p:nvSpPr>
        <p:spPr>
          <a:xfrm>
            <a:off x="744538" y="114300"/>
            <a:ext cx="10515600" cy="1325563"/>
          </a:xfrm>
        </p:spPr>
        <p:txBody>
          <a:bodyPr/>
          <a:lstStyle/>
          <a:p>
            <a:pPr>
              <a:defRPr/>
            </a:pPr>
            <a:r>
              <a:rPr lang="en-US" i="1" dirty="0"/>
              <a:t>KIWI Technology - Distribution géographique des signaux</a:t>
            </a:r>
            <a:endParaRPr lang="en-CA" i="1" dirty="0"/>
          </a:p>
        </p:txBody>
      </p:sp>
      <p:sp>
        <p:nvSpPr>
          <p:cNvPr id="4" name="Slide Number Placeholder 3">
            <a:extLst>
              <a:ext uri="{FF2B5EF4-FFF2-40B4-BE49-F238E27FC236}">
                <a16:creationId xmlns:a16="http://schemas.microsoft.com/office/drawing/2014/main" id="{F472D638-9F73-1809-600A-C493E2495F09}"/>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5B301D-15A5-4654-9621-8FBA0E9E8825}" type="slidenum">
              <a:rPr lang="en-US" altLang="en-US">
                <a:solidFill>
                  <a:srgbClr val="898989"/>
                </a:solidFill>
              </a:rPr>
              <a:t>17</a:t>
            </a:fld>
            <a:endParaRPr lang="en-US" altLang="en-US">
              <a:solidFill>
                <a:srgbClr val="898989"/>
              </a:solidFill>
            </a:endParaRPr>
          </a:p>
        </p:txBody>
      </p:sp>
      <p:pic>
        <p:nvPicPr>
          <p:cNvPr id="60420" name="Picture 4">
            <a:extLst>
              <a:ext uri="{FF2B5EF4-FFF2-40B4-BE49-F238E27FC236}">
                <a16:creationId xmlns:a16="http://schemas.microsoft.com/office/drawing/2014/main" id="{A5341215-25D3-B94C-3258-BBA729DD7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68450"/>
            <a:ext cx="7448550" cy="46307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B6B932-5E0B-9AF8-4820-872CE90095E8}"/>
              </a:ext>
            </a:extLst>
          </p:cNvPr>
          <p:cNvSpPr txBox="1"/>
          <p:nvPr/>
        </p:nvSpPr>
        <p:spPr>
          <a:xfrm>
            <a:off x="8493125" y="1611313"/>
            <a:ext cx="3424238" cy="4832350"/>
          </a:xfrm>
          <a:prstGeom prst="rect">
            <a:avLst/>
          </a:prstGeom>
          <a:noFill/>
        </p:spPr>
        <p:txBody>
          <a:bodyPr>
            <a:spAutoFit/>
          </a:bodyPr>
          <a:lstStyle/>
          <a:p>
            <a:pPr>
              <a:defRPr/>
            </a:pPr>
            <a:r>
              <a:rPr lang="en-US" sz="2800" dirty="0"/>
              <a:t>A reçu des signaux de </a:t>
            </a:r>
            <a:r>
              <a:rPr lang="en-US" sz="2800" b="1" dirty="0"/>
              <a:t>168 </a:t>
            </a:r>
            <a:r>
              <a:rPr lang="en-US" sz="2800" dirty="0"/>
              <a:t>pays différents</a:t>
            </a:r>
          </a:p>
          <a:p>
            <a:pPr marL="742950" lvl="1" indent="-285750">
              <a:buFont typeface="Arial" panose="020B0604020202020204" pitchFamily="34" charset="0"/>
              <a:buChar char="•"/>
              <a:defRPr/>
            </a:pPr>
            <a:r>
              <a:rPr lang="en-US" sz="2800" b="1" dirty="0"/>
              <a:t>ÉTATS-UNIS (1327)</a:t>
            </a:r>
          </a:p>
          <a:p>
            <a:pPr marL="742950" lvl="1" indent="-285750">
              <a:buFont typeface="Arial" panose="020B0604020202020204" pitchFamily="34" charset="0"/>
              <a:buChar char="•"/>
              <a:defRPr/>
            </a:pPr>
            <a:r>
              <a:rPr lang="en-US" sz="2800" b="1" dirty="0"/>
              <a:t>Canada (381)</a:t>
            </a:r>
          </a:p>
          <a:p>
            <a:pPr marL="742950" lvl="1" indent="-285750">
              <a:buFont typeface="Arial" panose="020B0604020202020204" pitchFamily="34" charset="0"/>
              <a:buChar char="•"/>
              <a:defRPr/>
            </a:pPr>
            <a:r>
              <a:rPr lang="en-US" sz="2800" b="1" dirty="0"/>
              <a:t>Chine (176)</a:t>
            </a:r>
          </a:p>
          <a:p>
            <a:pPr marL="742950" lvl="1" indent="-285750">
              <a:buFont typeface="Arial" panose="020B0604020202020204" pitchFamily="34" charset="0"/>
              <a:buChar char="•"/>
              <a:defRPr/>
            </a:pPr>
            <a:r>
              <a:rPr lang="en-US" sz="2800" b="1" dirty="0"/>
              <a:t>ROYAUME-UNI (149)</a:t>
            </a:r>
          </a:p>
          <a:p>
            <a:pPr marL="742950" lvl="1" indent="-285750">
              <a:buFont typeface="Arial" panose="020B0604020202020204" pitchFamily="34" charset="0"/>
              <a:buChar char="•"/>
              <a:defRPr/>
            </a:pPr>
            <a:r>
              <a:rPr lang="en-US" sz="2800" b="1" dirty="0"/>
              <a:t>Inde (138)</a:t>
            </a:r>
          </a:p>
          <a:p>
            <a:pPr marL="742950" lvl="1" indent="-285750">
              <a:buFont typeface="Arial" panose="020B0604020202020204" pitchFamily="34" charset="0"/>
              <a:buChar char="•"/>
              <a:defRPr/>
            </a:pPr>
            <a:r>
              <a:rPr lang="en-US" sz="2800" b="1" dirty="0"/>
              <a:t>Philippines (109)</a:t>
            </a:r>
          </a:p>
          <a:p>
            <a:pPr marL="742950" lvl="1" indent="-285750">
              <a:buFont typeface="Arial" panose="020B0604020202020204" pitchFamily="34" charset="0"/>
              <a:buChar char="•"/>
              <a:defRPr/>
            </a:pPr>
            <a:r>
              <a:rPr lang="en-US" sz="2800" b="1" dirty="0"/>
              <a:t>Allemagne (101)</a:t>
            </a:r>
          </a:p>
          <a:p>
            <a:pPr marL="285750" indent="-285750">
              <a:buFont typeface="Arial" panose="020B0604020202020204" pitchFamily="34" charset="0"/>
              <a:buChar char="•"/>
              <a:defRPr/>
            </a:pPr>
            <a:endParaRPr lang="en-CA" sz="2800" b="1" dirty="0"/>
          </a:p>
        </p:txBody>
      </p:sp>
      <p:sp>
        <p:nvSpPr>
          <p:cNvPr id="60422" name="TextBox 7">
            <a:extLst>
              <a:ext uri="{FF2B5EF4-FFF2-40B4-BE49-F238E27FC236}">
                <a16:creationId xmlns:a16="http://schemas.microsoft.com/office/drawing/2014/main" id="{7256CF48-840E-E06A-13E4-C5A14D151615}"/>
              </a:ext>
            </a:extLst>
          </p:cNvPr>
          <p:cNvSpPr txBox="1">
            <a:spLocks noChangeArrowheads="1"/>
          </p:cNvSpPr>
          <p:nvPr/>
        </p:nvSpPr>
        <p:spPr bwMode="auto">
          <a:xfrm>
            <a:off x="744538" y="6161088"/>
            <a:ext cx="7951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Figure 14 : </a:t>
            </a:r>
            <a:r>
              <a:rPr lang="en-US" altLang="en-US" sz="1800" b="1"/>
              <a:t>Distribution géographique des signaux de renseignement anticipé</a:t>
            </a:r>
            <a:endParaRPr lang="en-CA"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93ED-A0BA-F8F0-16B6-A8C790AB32CA}"/>
              </a:ext>
            </a:extLst>
          </p:cNvPr>
          <p:cNvSpPr>
            <a:spLocks noGrp="1"/>
          </p:cNvSpPr>
          <p:nvPr>
            <p:ph type="title"/>
          </p:nvPr>
        </p:nvSpPr>
        <p:spPr>
          <a:xfrm>
            <a:off x="692150" y="138113"/>
            <a:ext cx="10515600" cy="1325562"/>
          </a:xfrm>
        </p:spPr>
        <p:txBody>
          <a:bodyPr/>
          <a:lstStyle/>
          <a:p>
            <a:pPr>
              <a:defRPr/>
            </a:pPr>
            <a:r>
              <a:rPr lang="en-US" i="1" dirty="0"/>
              <a:t>Technologie KIWI - Conditions les plus fréquentes</a:t>
            </a:r>
            <a:endParaRPr lang="en-CA" i="1" dirty="0"/>
          </a:p>
        </p:txBody>
      </p:sp>
      <p:sp>
        <p:nvSpPr>
          <p:cNvPr id="4" name="Slide Number Placeholder 3">
            <a:extLst>
              <a:ext uri="{FF2B5EF4-FFF2-40B4-BE49-F238E27FC236}">
                <a16:creationId xmlns:a16="http://schemas.microsoft.com/office/drawing/2014/main" id="{7909CD67-718B-3434-AA65-98ADEC1786F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8F2C89-4439-4681-B553-FB3C0B7D28F6}" type="slidenum">
              <a:rPr lang="en-US" altLang="en-US">
                <a:solidFill>
                  <a:srgbClr val="898989"/>
                </a:solidFill>
              </a:rPr>
              <a:t>18</a:t>
            </a:fld>
            <a:endParaRPr lang="en-US" altLang="en-US">
              <a:solidFill>
                <a:srgbClr val="898989"/>
              </a:solidFill>
            </a:endParaRPr>
          </a:p>
        </p:txBody>
      </p:sp>
      <p:graphicFrame>
        <p:nvGraphicFramePr>
          <p:cNvPr id="8" name="Chart 7">
            <a:extLst>
              <a:ext uri="{FF2B5EF4-FFF2-40B4-BE49-F238E27FC236}">
                <a16:creationId xmlns:a16="http://schemas.microsoft.com/office/drawing/2014/main" id="{0046A2A0-6E33-8885-C89C-16064CE9E357}"/>
              </a:ext>
            </a:extLst>
          </p:cNvPr>
          <p:cNvGraphicFramePr/>
          <p:nvPr/>
        </p:nvGraphicFramePr>
        <p:xfrm>
          <a:off x="4130365" y="1341438"/>
          <a:ext cx="7771123" cy="4857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92DE358-08BD-7F18-9902-93E05C7AA7A6}"/>
              </a:ext>
            </a:extLst>
          </p:cNvPr>
          <p:cNvGraphicFramePr>
            <a:graphicFrameLocks noGrp="1"/>
          </p:cNvGraphicFramePr>
          <p:nvPr>
            <p:extLst>
              <p:ext uri="{D42A27DB-BD31-4B8C-83A1-F6EECF244321}">
                <p14:modId xmlns:p14="http://schemas.microsoft.com/office/powerpoint/2010/main" val="2758702864"/>
              </p:ext>
            </p:extLst>
          </p:nvPr>
        </p:nvGraphicFramePr>
        <p:xfrm>
          <a:off x="512763" y="1341438"/>
          <a:ext cx="3292475" cy="5106441"/>
        </p:xfrm>
        <a:graphic>
          <a:graphicData uri="http://schemas.openxmlformats.org/drawingml/2006/table">
            <a:tbl>
              <a:tblPr firstRow="1" firstCol="1" bandRow="1">
                <a:tableStyleId>{616DA210-FB5B-4158-B5E0-FEB733F419BA}</a:tableStyleId>
              </a:tblPr>
              <a:tblGrid>
                <a:gridCol w="2201146">
                  <a:extLst>
                    <a:ext uri="{9D8B030D-6E8A-4147-A177-3AD203B41FA5}">
                      <a16:colId xmlns:a16="http://schemas.microsoft.com/office/drawing/2014/main" val="1463156185"/>
                    </a:ext>
                  </a:extLst>
                </a:gridCol>
                <a:gridCol w="1091329">
                  <a:extLst>
                    <a:ext uri="{9D8B030D-6E8A-4147-A177-3AD203B41FA5}">
                      <a16:colId xmlns:a16="http://schemas.microsoft.com/office/drawing/2014/main" val="3584619612"/>
                    </a:ext>
                  </a:extLst>
                </a:gridCol>
              </a:tblGrid>
              <a:tr h="744236">
                <a:tc>
                  <a:txBody>
                    <a:bodyPr/>
                    <a:lstStyle/>
                    <a:p>
                      <a:pPr algn="l">
                        <a:spcAft>
                          <a:spcPts val="0"/>
                        </a:spcAft>
                      </a:pPr>
                      <a:r>
                        <a:rPr lang="en-CA" sz="1800" dirty="0">
                          <a:effectLst/>
                        </a:rPr>
                        <a:t>État de santé</a:t>
                      </a:r>
                      <a:endParaRPr lang="en-CA" sz="2000" dirty="0">
                        <a:solidFill>
                          <a:schemeClr val="tx1"/>
                        </a:solidFill>
                        <a:effectLst/>
                        <a:latin typeface="Cambria" panose="02040503050406030204" pitchFamily="18" charset="0"/>
                        <a:ea typeface="MS Mincho"/>
                        <a:cs typeface="Times New Roman" panose="02020603050405020304" pitchFamily="18" charset="0"/>
                      </a:endParaRPr>
                    </a:p>
                  </a:txBody>
                  <a:tcPr marL="68577" marR="68577" marT="0" marB="0"/>
                </a:tc>
                <a:tc>
                  <a:txBody>
                    <a:bodyPr/>
                    <a:lstStyle/>
                    <a:p>
                      <a:pPr algn="l">
                        <a:spcAft>
                          <a:spcPts val="0"/>
                        </a:spcAft>
                      </a:pPr>
                      <a:r>
                        <a:rPr lang="en-CA" sz="1800" dirty="0">
                          <a:effectLst/>
                        </a:rPr>
                        <a:t>Nombre de signaux</a:t>
                      </a:r>
                      <a:endParaRPr lang="en-CA" sz="2000" dirty="0">
                        <a:solidFill>
                          <a:schemeClr val="tx1"/>
                        </a:solidFill>
                        <a:effectLst/>
                        <a:latin typeface="Cambria" panose="02040503050406030204" pitchFamily="18" charset="0"/>
                        <a:ea typeface="MS Mincho"/>
                        <a:cs typeface="Times New Roman" panose="02020603050405020304" pitchFamily="18" charset="0"/>
                      </a:endParaRPr>
                    </a:p>
                  </a:txBody>
                  <a:tcPr marL="68577" marR="68577" marT="0" marB="0"/>
                </a:tc>
                <a:extLst>
                  <a:ext uri="{0D108BD9-81ED-4DB2-BD59-A6C34878D82A}">
                    <a16:rowId xmlns:a16="http://schemas.microsoft.com/office/drawing/2014/main" val="2378149970"/>
                  </a:ext>
                </a:extLst>
              </a:tr>
              <a:tr h="537989">
                <a:tc>
                  <a:txBody>
                    <a:bodyPr/>
                    <a:lstStyle/>
                    <a:p>
                      <a:pPr algn="l">
                        <a:spcAft>
                          <a:spcPts val="0"/>
                        </a:spcAft>
                      </a:pPr>
                      <a:r>
                        <a:rPr lang="en-CA" sz="1800" dirty="0">
                          <a:effectLst/>
                        </a:rPr>
                        <a:t>IAHP</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1391</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2285522457"/>
                  </a:ext>
                </a:extLst>
              </a:tr>
              <a:tr h="378674">
                <a:tc>
                  <a:txBody>
                    <a:bodyPr/>
                    <a:lstStyle/>
                    <a:p>
                      <a:pPr algn="l">
                        <a:spcAft>
                          <a:spcPts val="0"/>
                        </a:spcAft>
                      </a:pPr>
                      <a:r>
                        <a:rPr lang="en-CA" sz="1800" dirty="0">
                          <a:effectLst/>
                        </a:rPr>
                        <a:t>Mpox</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661</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726454601"/>
                  </a:ext>
                </a:extLst>
              </a:tr>
              <a:tr h="496059">
                <a:tc>
                  <a:txBody>
                    <a:bodyPr/>
                    <a:lstStyle/>
                    <a:p>
                      <a:pPr algn="l">
                        <a:spcAft>
                          <a:spcPts val="0"/>
                        </a:spcAft>
                      </a:pPr>
                      <a:r>
                        <a:rPr lang="en-CA" sz="1800" dirty="0">
                          <a:effectLst/>
                          <a:latin typeface="Cambria" panose="02040503050406030204" pitchFamily="18" charset="0"/>
                          <a:ea typeface="MS Mincho"/>
                          <a:cs typeface="Times New Roman" panose="02020603050405020304" pitchFamily="18" charset="0"/>
                        </a:rPr>
                        <a:t>PPA</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614</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3351316412"/>
                  </a:ext>
                </a:extLst>
              </a:tr>
              <a:tr h="378674">
                <a:tc>
                  <a:txBody>
                    <a:bodyPr/>
                    <a:lstStyle/>
                    <a:p>
                      <a:pPr algn="l">
                        <a:spcAft>
                          <a:spcPts val="0"/>
                        </a:spcAft>
                      </a:pPr>
                      <a:r>
                        <a:rPr lang="en-CA" sz="1800" dirty="0">
                          <a:effectLst/>
                        </a:rPr>
                        <a:t>Grippe</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541</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2133338034"/>
                  </a:ext>
                </a:extLst>
              </a:tr>
              <a:tr h="378674">
                <a:tc>
                  <a:txBody>
                    <a:bodyPr/>
                    <a:lstStyle/>
                    <a:p>
                      <a:pPr algn="l">
                        <a:spcAft>
                          <a:spcPts val="0"/>
                        </a:spcAft>
                      </a:pPr>
                      <a:r>
                        <a:rPr lang="en-CA" sz="1800" dirty="0">
                          <a:effectLst/>
                        </a:rPr>
                        <a:t>Dengue</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273</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1631801521"/>
                  </a:ext>
                </a:extLst>
              </a:tr>
              <a:tr h="377516">
                <a:tc>
                  <a:txBody>
                    <a:bodyPr/>
                    <a:lstStyle/>
                    <a:p>
                      <a:pPr algn="l">
                        <a:spcAft>
                          <a:spcPts val="0"/>
                        </a:spcAft>
                      </a:pPr>
                      <a:r>
                        <a:rPr lang="en-CA" sz="1800" dirty="0">
                          <a:effectLst/>
                        </a:rPr>
                        <a:t>Nouveau coronavirus</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271</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2260344958"/>
                  </a:ext>
                </a:extLst>
              </a:tr>
              <a:tr h="429907">
                <a:tc>
                  <a:txBody>
                    <a:bodyPr/>
                    <a:lstStyle/>
                    <a:p>
                      <a:pPr algn="l">
                        <a:spcAft>
                          <a:spcPts val="0"/>
                        </a:spcAft>
                      </a:pPr>
                      <a:r>
                        <a:rPr lang="en-CA" sz="1800" dirty="0">
                          <a:effectLst/>
                        </a:rPr>
                        <a:t>FMD</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185</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2585920657"/>
                  </a:ext>
                </a:extLst>
              </a:tr>
              <a:tr h="378674">
                <a:tc>
                  <a:txBody>
                    <a:bodyPr/>
                    <a:lstStyle/>
                    <a:p>
                      <a:pPr algn="l">
                        <a:spcAft>
                          <a:spcPts val="0"/>
                        </a:spcAft>
                      </a:pPr>
                      <a:r>
                        <a:rPr lang="en-CA" sz="1800">
                          <a:effectLst/>
                        </a:rPr>
                        <a:t>Virus du Nil occidental</a:t>
                      </a:r>
                      <a:endParaRPr lang="en-CA" sz="200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139</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3045801570"/>
                  </a:ext>
                </a:extLst>
              </a:tr>
              <a:tr h="378674">
                <a:tc>
                  <a:txBody>
                    <a:bodyPr/>
                    <a:lstStyle/>
                    <a:p>
                      <a:pPr algn="l">
                        <a:spcAft>
                          <a:spcPts val="0"/>
                        </a:spcAft>
                      </a:pPr>
                      <a:r>
                        <a:rPr lang="en-CA" sz="1800">
                          <a:effectLst/>
                        </a:rPr>
                        <a:t>Rage</a:t>
                      </a:r>
                      <a:endParaRPr lang="en-CA" sz="200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123</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2041880416"/>
                  </a:ext>
                </a:extLst>
              </a:tr>
              <a:tr h="378674">
                <a:tc>
                  <a:txBody>
                    <a:bodyPr/>
                    <a:lstStyle/>
                    <a:p>
                      <a:pPr algn="l">
                        <a:spcAft>
                          <a:spcPts val="0"/>
                        </a:spcAft>
                      </a:pPr>
                      <a:r>
                        <a:rPr lang="en-CA" sz="1800" dirty="0">
                          <a:effectLst/>
                        </a:rPr>
                        <a:t>Anthrax</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tc>
                  <a:txBody>
                    <a:bodyPr/>
                    <a:lstStyle/>
                    <a:p>
                      <a:pPr algn="l">
                        <a:spcAft>
                          <a:spcPts val="0"/>
                        </a:spcAft>
                      </a:pPr>
                      <a:r>
                        <a:rPr lang="en-CA" sz="1800" dirty="0">
                          <a:effectLst/>
                        </a:rPr>
                        <a:t>116</a:t>
                      </a:r>
                      <a:endParaRPr lang="en-CA" sz="2000" dirty="0">
                        <a:effectLst/>
                        <a:latin typeface="Cambria" panose="02040503050406030204" pitchFamily="18" charset="0"/>
                        <a:ea typeface="MS Mincho"/>
                        <a:cs typeface="Times New Roman" panose="02020603050405020304" pitchFamily="18" charset="0"/>
                      </a:endParaRPr>
                    </a:p>
                  </a:txBody>
                  <a:tcPr marL="68577" marR="68577" marT="0" marB="0" anchor="b"/>
                </a:tc>
                <a:extLst>
                  <a:ext uri="{0D108BD9-81ED-4DB2-BD59-A6C34878D82A}">
                    <a16:rowId xmlns:a16="http://schemas.microsoft.com/office/drawing/2014/main" val="97860322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AF4B-6541-4C98-E7AB-645FC83EDFFF}"/>
              </a:ext>
            </a:extLst>
          </p:cNvPr>
          <p:cNvSpPr>
            <a:spLocks noGrp="1"/>
          </p:cNvSpPr>
          <p:nvPr>
            <p:ph type="title"/>
          </p:nvPr>
        </p:nvSpPr>
        <p:spPr>
          <a:xfrm>
            <a:off x="615950" y="220663"/>
            <a:ext cx="10515600" cy="1325562"/>
          </a:xfrm>
        </p:spPr>
        <p:txBody>
          <a:bodyPr/>
          <a:lstStyle/>
          <a:p>
            <a:pPr>
              <a:defRPr/>
            </a:pPr>
            <a:r>
              <a:rPr lang="en-US" i="1" dirty="0"/>
              <a:t>Événements marquants de l'année </a:t>
            </a:r>
            <a:endParaRPr lang="en-CA" i="1" dirty="0"/>
          </a:p>
        </p:txBody>
      </p:sp>
      <p:sp>
        <p:nvSpPr>
          <p:cNvPr id="4" name="Slide Number Placeholder 3">
            <a:extLst>
              <a:ext uri="{FF2B5EF4-FFF2-40B4-BE49-F238E27FC236}">
                <a16:creationId xmlns:a16="http://schemas.microsoft.com/office/drawing/2014/main" id="{4FBFE08F-A2E1-3BA0-41D0-329C5D11104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28DDBA-C064-41A3-A1C9-9F251D9E1579}" type="slidenum">
              <a:rPr lang="en-US" altLang="en-US">
                <a:solidFill>
                  <a:srgbClr val="898989"/>
                </a:solidFill>
              </a:rPr>
              <a:t>19</a:t>
            </a:fld>
            <a:endParaRPr lang="en-US" altLang="en-US">
              <a:solidFill>
                <a:srgbClr val="898989"/>
              </a:solidFill>
            </a:endParaRPr>
          </a:p>
        </p:txBody>
      </p:sp>
      <p:graphicFrame>
        <p:nvGraphicFramePr>
          <p:cNvPr id="6" name="Table 5">
            <a:extLst>
              <a:ext uri="{FF2B5EF4-FFF2-40B4-BE49-F238E27FC236}">
                <a16:creationId xmlns:a16="http://schemas.microsoft.com/office/drawing/2014/main" id="{9A84E577-1D2C-306E-83F5-C8247DBB1FB7}"/>
              </a:ext>
            </a:extLst>
          </p:cNvPr>
          <p:cNvGraphicFramePr>
            <a:graphicFrameLocks noGrp="1"/>
          </p:cNvGraphicFramePr>
          <p:nvPr/>
        </p:nvGraphicFramePr>
        <p:xfrm>
          <a:off x="1228725" y="1444625"/>
          <a:ext cx="9734550" cy="5486576"/>
        </p:xfrm>
        <a:graphic>
          <a:graphicData uri="http://schemas.openxmlformats.org/drawingml/2006/table">
            <a:tbl>
              <a:tblPr firstRow="1" firstCol="1" bandRow="1">
                <a:tableStyleId>{616DA210-FB5B-4158-B5E0-FEB733F419BA}</a:tableStyleId>
              </a:tblPr>
              <a:tblGrid>
                <a:gridCol w="5199994">
                  <a:extLst>
                    <a:ext uri="{9D8B030D-6E8A-4147-A177-3AD203B41FA5}">
                      <a16:colId xmlns:a16="http://schemas.microsoft.com/office/drawing/2014/main" val="1789762911"/>
                    </a:ext>
                  </a:extLst>
                </a:gridCol>
                <a:gridCol w="3312730">
                  <a:extLst>
                    <a:ext uri="{9D8B030D-6E8A-4147-A177-3AD203B41FA5}">
                      <a16:colId xmlns:a16="http://schemas.microsoft.com/office/drawing/2014/main" val="3424503881"/>
                    </a:ext>
                  </a:extLst>
                </a:gridCol>
                <a:gridCol w="1221826">
                  <a:extLst>
                    <a:ext uri="{9D8B030D-6E8A-4147-A177-3AD203B41FA5}">
                      <a16:colId xmlns:a16="http://schemas.microsoft.com/office/drawing/2014/main" val="898082347"/>
                    </a:ext>
                  </a:extLst>
                </a:gridCol>
              </a:tblGrid>
              <a:tr h="548662">
                <a:tc>
                  <a:txBody>
                    <a:bodyPr/>
                    <a:lstStyle/>
                    <a:p>
                      <a:pPr algn="just">
                        <a:spcAft>
                          <a:spcPts val="0"/>
                        </a:spcAft>
                      </a:pPr>
                      <a:r>
                        <a:rPr lang="en-CA" sz="1800" dirty="0">
                          <a:effectLst/>
                        </a:rPr>
                        <a:t>Événement</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tc>
                  <a:txBody>
                    <a:bodyPr/>
                    <a:lstStyle/>
                    <a:p>
                      <a:pPr algn="ctr">
                        <a:spcAft>
                          <a:spcPts val="0"/>
                        </a:spcAft>
                      </a:pPr>
                      <a:r>
                        <a:rPr lang="en-CA" sz="1800" b="1" dirty="0">
                          <a:effectLst/>
                        </a:rPr>
                        <a:t>Mois signalé</a:t>
                      </a:r>
                      <a:endParaRPr lang="en-CA" sz="2400" b="1"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tc>
                  <a:txBody>
                    <a:bodyPr/>
                    <a:lstStyle/>
                    <a:p>
                      <a:pPr algn="ctr">
                        <a:spcAft>
                          <a:spcPts val="0"/>
                        </a:spcAft>
                      </a:pPr>
                      <a:r>
                        <a:rPr lang="en-CA" sz="1800" b="1" dirty="0">
                          <a:effectLst/>
                        </a:rPr>
                        <a:t>Note moyenne</a:t>
                      </a:r>
                      <a:endParaRPr lang="en-CA" sz="2400" b="1"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extLst>
                  <a:ext uri="{0D108BD9-81ED-4DB2-BD59-A6C34878D82A}">
                    <a16:rowId xmlns:a16="http://schemas.microsoft.com/office/drawing/2014/main" val="2517081495"/>
                  </a:ext>
                </a:extLst>
              </a:tr>
              <a:tr h="274331">
                <a:tc gridSpan="3">
                  <a:txBody>
                    <a:bodyPr/>
                    <a:lstStyle/>
                    <a:p>
                      <a:pPr>
                        <a:spcAft>
                          <a:spcPts val="0"/>
                        </a:spcAft>
                      </a:pPr>
                      <a:r>
                        <a:rPr lang="en-CA" sz="1800" u="sng" dirty="0">
                          <a:effectLst/>
                        </a:rPr>
                        <a:t>Grippe A </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204869882"/>
                  </a:ext>
                </a:extLst>
              </a:tr>
              <a:tr h="548662">
                <a:tc>
                  <a:txBody>
                    <a:bodyPr/>
                    <a:lstStyle/>
                    <a:p>
                      <a:pPr>
                        <a:spcAft>
                          <a:spcPts val="0"/>
                        </a:spcAft>
                      </a:pPr>
                      <a:r>
                        <a:rPr lang="en-CA" sz="1800" b="0" dirty="0">
                          <a:effectLst/>
                        </a:rPr>
                        <a:t>2 cas humains de grippe A H5N1 au Cambodge (identifiés comme appartenant au clade 2.3.2.1c)</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Février 2022</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4.0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424543281"/>
                  </a:ext>
                </a:extLst>
              </a:tr>
              <a:tr h="274331">
                <a:tc>
                  <a:txBody>
                    <a:bodyPr/>
                    <a:lstStyle/>
                    <a:p>
                      <a:pPr>
                        <a:spcAft>
                          <a:spcPts val="0"/>
                        </a:spcAft>
                      </a:pPr>
                      <a:r>
                        <a:rPr lang="en-CA" sz="1800" b="0" dirty="0">
                          <a:effectLst/>
                        </a:rPr>
                        <a:t>1 cas humain de grippe A H5 aux États-Unis</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Mai 2022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3.5</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384374068"/>
                  </a:ext>
                </a:extLst>
              </a:tr>
              <a:tr h="274331">
                <a:tc>
                  <a:txBody>
                    <a:bodyPr/>
                    <a:lstStyle/>
                    <a:p>
                      <a:pPr>
                        <a:spcAft>
                          <a:spcPts val="0"/>
                        </a:spcAft>
                      </a:pPr>
                      <a:r>
                        <a:rPr lang="en-CA" sz="1800" b="0" dirty="0">
                          <a:effectLst/>
                        </a:rPr>
                        <a:t>2 cas humains de H3N8 en Chine</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Avril 2022 - mai 2022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3.0 - 3.3</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3136518194"/>
                  </a:ext>
                </a:extLst>
              </a:tr>
              <a:tr h="274331">
                <a:tc>
                  <a:txBody>
                    <a:bodyPr/>
                    <a:lstStyle/>
                    <a:p>
                      <a:pPr>
                        <a:spcAft>
                          <a:spcPts val="0"/>
                        </a:spcAft>
                      </a:pPr>
                      <a:r>
                        <a:rPr lang="en-CA" sz="1800" b="0" dirty="0">
                          <a:effectLst/>
                        </a:rPr>
                        <a:t>1 cas humain de H5 en Équateur</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janvier 2023</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23013713"/>
                  </a:ext>
                </a:extLst>
              </a:tr>
              <a:tr h="274331">
                <a:tc gridSpan="3">
                  <a:txBody>
                    <a:bodyPr/>
                    <a:lstStyle/>
                    <a:p>
                      <a:pPr>
                        <a:spcAft>
                          <a:spcPts val="0"/>
                        </a:spcAft>
                      </a:pPr>
                      <a:r>
                        <a:rPr lang="en-CA" sz="1800" u="sng" dirty="0">
                          <a:effectLst/>
                        </a:rPr>
                        <a:t>Influenza aviaire hautement pathogène</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solidFill>
                      <a:schemeClr val="bg1">
                        <a:lumMod val="75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772268263"/>
                  </a:ext>
                </a:extLst>
              </a:tr>
              <a:tr h="274331">
                <a:tc>
                  <a:txBody>
                    <a:bodyPr/>
                    <a:lstStyle/>
                    <a:p>
                      <a:pPr>
                        <a:spcAft>
                          <a:spcPts val="0"/>
                        </a:spcAft>
                      </a:pPr>
                      <a:r>
                        <a:rPr lang="en-CA" sz="1800" b="0" dirty="0">
                          <a:effectLst/>
                        </a:rPr>
                        <a:t>L'IAHP H5N1 au Canada</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Avril 2022 - en cours</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1.7 - 4.0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623919253"/>
                  </a:ext>
                </a:extLst>
              </a:tr>
              <a:tr h="274331">
                <a:tc>
                  <a:txBody>
                    <a:bodyPr/>
                    <a:lstStyle/>
                    <a:p>
                      <a:pPr>
                        <a:spcAft>
                          <a:spcPts val="0"/>
                        </a:spcAft>
                      </a:pPr>
                      <a:r>
                        <a:rPr lang="en-CA" sz="1800" b="0" dirty="0">
                          <a:effectLst/>
                        </a:rPr>
                        <a:t>L'IAHP H5N1 aux États-Unis</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Avril 2022 - en cours</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1.2 - 3.5</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68237924"/>
                  </a:ext>
                </a:extLst>
              </a:tr>
              <a:tr h="274331">
                <a:tc>
                  <a:txBody>
                    <a:bodyPr/>
                    <a:lstStyle/>
                    <a:p>
                      <a:pPr>
                        <a:spcAft>
                          <a:spcPts val="0"/>
                        </a:spcAft>
                      </a:pPr>
                      <a:r>
                        <a:rPr lang="en-CA" sz="1800" b="0" dirty="0">
                          <a:effectLst/>
                        </a:rPr>
                        <a:t>L'IAHP H5N1 dans la mortalité des otaries au Pérou</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Février 2023 - en cours</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3.3 - 3.5</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3876239424"/>
                  </a:ext>
                </a:extLst>
              </a:tr>
              <a:tr h="274331">
                <a:tc>
                  <a:txBody>
                    <a:bodyPr/>
                    <a:lstStyle/>
                    <a:p>
                      <a:pPr>
                        <a:spcAft>
                          <a:spcPts val="0"/>
                        </a:spcAft>
                      </a:pPr>
                      <a:r>
                        <a:rPr lang="en-CA" sz="1800" b="0" dirty="0">
                          <a:effectLst/>
                        </a:rPr>
                        <a:t>L'IAHP H5N4 aux États-Unis </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Octobre 2022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4273259663"/>
                  </a:ext>
                </a:extLst>
              </a:tr>
              <a:tr h="274331">
                <a:tc gridSpan="3">
                  <a:txBody>
                    <a:bodyPr/>
                    <a:lstStyle/>
                    <a:p>
                      <a:pPr>
                        <a:spcAft>
                          <a:spcPts val="0"/>
                        </a:spcAft>
                      </a:pPr>
                      <a:r>
                        <a:rPr lang="en-CA" sz="1800" u="sng" dirty="0">
                          <a:effectLst/>
                        </a:rPr>
                        <a:t>Mpox</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2349697"/>
                  </a:ext>
                </a:extLst>
              </a:tr>
              <a:tr h="274331">
                <a:tc>
                  <a:txBody>
                    <a:bodyPr/>
                    <a:lstStyle/>
                    <a:p>
                      <a:pPr>
                        <a:spcAft>
                          <a:spcPts val="0"/>
                        </a:spcAft>
                      </a:pPr>
                      <a:r>
                        <a:rPr lang="en-CA" sz="1800" b="0" dirty="0">
                          <a:effectLst/>
                        </a:rPr>
                        <a:t>Mpox au Canada et dans le monde</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a:effectLst/>
                        </a:rPr>
                        <a:t>Mai 2022 - septembre 2022</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a:effectLst/>
                        </a:rPr>
                        <a:t>1.8 - 4.0</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extLst>
                  <a:ext uri="{0D108BD9-81ED-4DB2-BD59-A6C34878D82A}">
                    <a16:rowId xmlns:a16="http://schemas.microsoft.com/office/drawing/2014/main" val="2404070662"/>
                  </a:ext>
                </a:extLst>
              </a:tr>
              <a:tr h="274331">
                <a:tc>
                  <a:txBody>
                    <a:bodyPr/>
                    <a:lstStyle/>
                    <a:p>
                      <a:pPr marL="21590" indent="-21590">
                        <a:spcAft>
                          <a:spcPts val="0"/>
                        </a:spcAft>
                      </a:pPr>
                      <a:r>
                        <a:rPr lang="en-CA" sz="1800" b="0" dirty="0">
                          <a:effectLst/>
                        </a:rPr>
                        <a:t>Transmission du virus Mpox de l'homme au chien France</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Août 2022</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a:effectLst/>
                        </a:rPr>
                        <a:t>3.3</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209033070"/>
                  </a:ext>
                </a:extLst>
              </a:tr>
              <a:tr h="338582">
                <a:tc>
                  <a:txBody>
                    <a:bodyPr/>
                    <a:lstStyle/>
                    <a:p>
                      <a:pPr marL="21590" indent="-21590">
                        <a:spcAft>
                          <a:spcPts val="0"/>
                        </a:spcAft>
                      </a:pPr>
                      <a:r>
                        <a:rPr lang="en-CA" sz="1800" b="0" dirty="0">
                          <a:effectLst/>
                        </a:rPr>
                        <a:t>Mpox chez les porcelets en République démocratique du Congo </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dirty="0">
                          <a:effectLst/>
                        </a:rPr>
                        <a:t>janvier 2023</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a:effectLst/>
                        </a:rPr>
                        <a:t>3.0</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extLst>
                  <a:ext uri="{0D108BD9-81ED-4DB2-BD59-A6C34878D82A}">
                    <a16:rowId xmlns:a16="http://schemas.microsoft.com/office/drawing/2014/main" val="2732505671"/>
                  </a:ext>
                </a:extLst>
              </a:tr>
              <a:tr h="274331">
                <a:tc>
                  <a:txBody>
                    <a:bodyPr/>
                    <a:lstStyle/>
                    <a:p>
                      <a:pPr marL="21590" indent="-21590">
                        <a:spcAft>
                          <a:spcPts val="0"/>
                        </a:spcAft>
                      </a:pPr>
                      <a:r>
                        <a:rPr lang="en-CA" sz="1800" b="0" dirty="0">
                          <a:effectLst/>
                        </a:rPr>
                        <a:t>Mpox chez un chien au Brésil</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Août 2022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28560003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EC5D-C536-59DC-0A45-CCF56F70AEE2}"/>
              </a:ext>
            </a:extLst>
          </p:cNvPr>
          <p:cNvSpPr>
            <a:spLocks noGrp="1"/>
          </p:cNvSpPr>
          <p:nvPr>
            <p:ph type="title"/>
          </p:nvPr>
        </p:nvSpPr>
        <p:spPr/>
        <p:txBody>
          <a:bodyPr/>
          <a:lstStyle/>
          <a:p>
            <a:pPr>
              <a:defRPr/>
            </a:pPr>
            <a:r>
              <a:rPr lang="en-CA" dirty="0"/>
              <a:t>Ordre du jour</a:t>
            </a:r>
          </a:p>
        </p:txBody>
      </p:sp>
      <p:sp>
        <p:nvSpPr>
          <p:cNvPr id="31747" name="Text Placeholder 2">
            <a:extLst>
              <a:ext uri="{FF2B5EF4-FFF2-40B4-BE49-F238E27FC236}">
                <a16:creationId xmlns:a16="http://schemas.microsoft.com/office/drawing/2014/main" id="{FD814342-6705-7E90-846C-DD08932A49D0}"/>
              </a:ext>
            </a:extLst>
          </p:cNvPr>
          <p:cNvSpPr>
            <a:spLocks noGrp="1"/>
          </p:cNvSpPr>
          <p:nvPr>
            <p:ph type="body" sz="quarter" idx="13"/>
          </p:nvPr>
        </p:nvSpPr>
        <p:spPr>
          <a:xfrm>
            <a:off x="838200" y="1909763"/>
            <a:ext cx="11353800" cy="4162425"/>
          </a:xfrm>
        </p:spPr>
        <p:txBody>
          <a:bodyPr/>
          <a:lstStyle/>
          <a:p>
            <a:r>
              <a:rPr lang="en-CA" altLang="en-US" dirty="0"/>
              <a:t>Roll call/ Prise des </a:t>
            </a:r>
            <a:r>
              <a:rPr lang="en-CA" altLang="en-US" dirty="0" err="1"/>
              <a:t>présences</a:t>
            </a:r>
            <a:r>
              <a:rPr lang="en-CA" altLang="en-US" dirty="0"/>
              <a:t> (~10 minutes)</a:t>
            </a:r>
          </a:p>
          <a:p>
            <a:r>
              <a:rPr lang="en-CA" altLang="en-US" dirty="0"/>
              <a:t>Updates / Mises à </a:t>
            </a:r>
            <a:r>
              <a:rPr lang="en-CA" altLang="en-US" dirty="0" err="1"/>
              <a:t>jours</a:t>
            </a:r>
            <a:r>
              <a:rPr lang="en-CA" altLang="en-US" dirty="0"/>
              <a:t> (~10 minutes)</a:t>
            </a:r>
          </a:p>
          <a:p>
            <a:r>
              <a:rPr lang="en-CA" altLang="en-US" dirty="0"/>
              <a:t>Annual Report Summary / </a:t>
            </a:r>
            <a:r>
              <a:rPr lang="en-CA" altLang="en-US" dirty="0" err="1"/>
              <a:t>Sommaire</a:t>
            </a:r>
            <a:r>
              <a:rPr lang="en-CA" altLang="en-US" dirty="0"/>
              <a:t> du rapport </a:t>
            </a:r>
            <a:r>
              <a:rPr lang="en-CA" altLang="en-US" dirty="0" err="1"/>
              <a:t>annuel</a:t>
            </a:r>
            <a:r>
              <a:rPr lang="en-CA" altLang="en-US" dirty="0"/>
              <a:t> (~20 minutes)</a:t>
            </a:r>
          </a:p>
          <a:p>
            <a:r>
              <a:rPr lang="en-US" altLang="en-US" dirty="0"/>
              <a:t>Signals of Interest / </a:t>
            </a:r>
            <a:r>
              <a:rPr lang="en-US" altLang="en-US" dirty="0" err="1"/>
              <a:t>Signaux</a:t>
            </a:r>
            <a:r>
              <a:rPr lang="en-US" altLang="en-US" dirty="0"/>
              <a:t> </a:t>
            </a:r>
            <a:r>
              <a:rPr lang="en-US" altLang="en-US" dirty="0" err="1"/>
              <a:t>d'intérêt</a:t>
            </a:r>
            <a:r>
              <a:rPr lang="en-US" altLang="en-US" dirty="0"/>
              <a:t> </a:t>
            </a:r>
            <a:r>
              <a:rPr lang="en-CA" altLang="en-US" dirty="0"/>
              <a:t>(~15 minutes)</a:t>
            </a:r>
          </a:p>
          <a:p>
            <a:pPr lvl="1"/>
            <a:r>
              <a:rPr lang="en-CA" altLang="en-US" i="1" dirty="0"/>
              <a:t>Providencia </a:t>
            </a:r>
            <a:r>
              <a:rPr lang="en-CA" altLang="en-US" dirty="0" err="1"/>
              <a:t>heimbachae</a:t>
            </a:r>
            <a:r>
              <a:rPr lang="en-CA" altLang="en-US" dirty="0"/>
              <a:t> </a:t>
            </a:r>
          </a:p>
          <a:p>
            <a:pPr lvl="1"/>
            <a:r>
              <a:rPr lang="en-US" altLang="en-US" dirty="0"/>
              <a:t>Coronavirus </a:t>
            </a:r>
            <a:r>
              <a:rPr lang="en-US" altLang="en-US" dirty="0" err="1"/>
              <a:t>félin</a:t>
            </a:r>
            <a:endParaRPr lang="en-US" altLang="en-US" dirty="0"/>
          </a:p>
        </p:txBody>
      </p:sp>
      <p:sp>
        <p:nvSpPr>
          <p:cNvPr id="4" name="Slide Number Placeholder 3">
            <a:extLst>
              <a:ext uri="{FF2B5EF4-FFF2-40B4-BE49-F238E27FC236}">
                <a16:creationId xmlns:a16="http://schemas.microsoft.com/office/drawing/2014/main" id="{3AD66AA6-261C-FE5F-8F5F-19944C6A3727}"/>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981F3B-1E52-4990-88FC-37BF8F058EFA}" type="slidenum">
              <a:rPr lang="en-US" altLang="en-US">
                <a:solidFill>
                  <a:srgbClr val="898989"/>
                </a:solidFill>
              </a:rPr>
              <a:t>2</a:t>
            </a:fld>
            <a:endParaRPr lang="en-US" altLang="en-US">
              <a:solidFill>
                <a:srgbClr val="898989"/>
              </a:solidFill>
            </a:endParaRPr>
          </a:p>
        </p:txBody>
      </p:sp>
      <p:sp>
        <p:nvSpPr>
          <p:cNvPr id="31749" name="Rectangle 6">
            <a:extLst>
              <a:ext uri="{FF2B5EF4-FFF2-40B4-BE49-F238E27FC236}">
                <a16:creationId xmlns:a16="http://schemas.microsoft.com/office/drawing/2014/main" id="{96A4C4EF-A187-7C46-41D7-8D85E614CBF4}"/>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1750" name="Rectangle 7">
            <a:extLst>
              <a:ext uri="{FF2B5EF4-FFF2-40B4-BE49-F238E27FC236}">
                <a16:creationId xmlns:a16="http://schemas.microsoft.com/office/drawing/2014/main" id="{11ED8A8D-33F3-A144-7805-D542A75B2A5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1751" name="Rectangle 8">
            <a:extLst>
              <a:ext uri="{FF2B5EF4-FFF2-40B4-BE49-F238E27FC236}">
                <a16:creationId xmlns:a16="http://schemas.microsoft.com/office/drawing/2014/main" id="{26FD9B2C-757E-E3A2-F7F3-D69DC3351727}"/>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BB00-D462-801F-14AF-F9AC0112A453}"/>
              </a:ext>
            </a:extLst>
          </p:cNvPr>
          <p:cNvSpPr>
            <a:spLocks noGrp="1"/>
          </p:cNvSpPr>
          <p:nvPr>
            <p:ph type="title"/>
          </p:nvPr>
        </p:nvSpPr>
        <p:spPr>
          <a:xfrm>
            <a:off x="447675" y="149225"/>
            <a:ext cx="10515600" cy="1325563"/>
          </a:xfrm>
        </p:spPr>
        <p:txBody>
          <a:bodyPr/>
          <a:lstStyle/>
          <a:p>
            <a:pPr>
              <a:defRPr/>
            </a:pPr>
            <a:r>
              <a:rPr lang="en-US" i="1" dirty="0"/>
              <a:t>Événements marquants de l'année suite </a:t>
            </a:r>
            <a:endParaRPr lang="en-CA" i="1" dirty="0"/>
          </a:p>
        </p:txBody>
      </p:sp>
      <p:sp>
        <p:nvSpPr>
          <p:cNvPr id="4" name="Slide Number Placeholder 3">
            <a:extLst>
              <a:ext uri="{FF2B5EF4-FFF2-40B4-BE49-F238E27FC236}">
                <a16:creationId xmlns:a16="http://schemas.microsoft.com/office/drawing/2014/main" id="{031F1EED-2E1C-F5D0-A99F-00204906E019}"/>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554A79-3C5D-4F57-AB1E-60FE1A73B170}" type="slidenum">
              <a:rPr lang="en-US" altLang="en-US">
                <a:solidFill>
                  <a:srgbClr val="898989"/>
                </a:solidFill>
              </a:rPr>
              <a:t>20</a:t>
            </a:fld>
            <a:endParaRPr lang="en-US" altLang="en-US">
              <a:solidFill>
                <a:srgbClr val="898989"/>
              </a:solidFill>
            </a:endParaRPr>
          </a:p>
        </p:txBody>
      </p:sp>
      <p:graphicFrame>
        <p:nvGraphicFramePr>
          <p:cNvPr id="6" name="Table 5">
            <a:extLst>
              <a:ext uri="{FF2B5EF4-FFF2-40B4-BE49-F238E27FC236}">
                <a16:creationId xmlns:a16="http://schemas.microsoft.com/office/drawing/2014/main" id="{F3A10057-AF19-E695-5572-FA401D0BE6CB}"/>
              </a:ext>
            </a:extLst>
          </p:cNvPr>
          <p:cNvGraphicFramePr>
            <a:graphicFrameLocks noGrp="1"/>
          </p:cNvGraphicFramePr>
          <p:nvPr/>
        </p:nvGraphicFramePr>
        <p:xfrm>
          <a:off x="1228725" y="1474788"/>
          <a:ext cx="9734550" cy="2468880"/>
        </p:xfrm>
        <a:graphic>
          <a:graphicData uri="http://schemas.openxmlformats.org/drawingml/2006/table">
            <a:tbl>
              <a:tblPr firstRow="1" firstCol="1" bandRow="1">
                <a:tableStyleId>{616DA210-FB5B-4158-B5E0-FEB733F419BA}</a:tableStyleId>
              </a:tblPr>
              <a:tblGrid>
                <a:gridCol w="5199994">
                  <a:extLst>
                    <a:ext uri="{9D8B030D-6E8A-4147-A177-3AD203B41FA5}">
                      <a16:colId xmlns:a16="http://schemas.microsoft.com/office/drawing/2014/main" val="1789762911"/>
                    </a:ext>
                  </a:extLst>
                </a:gridCol>
                <a:gridCol w="3312730">
                  <a:extLst>
                    <a:ext uri="{9D8B030D-6E8A-4147-A177-3AD203B41FA5}">
                      <a16:colId xmlns:a16="http://schemas.microsoft.com/office/drawing/2014/main" val="3424503881"/>
                    </a:ext>
                  </a:extLst>
                </a:gridCol>
                <a:gridCol w="1221826">
                  <a:extLst>
                    <a:ext uri="{9D8B030D-6E8A-4147-A177-3AD203B41FA5}">
                      <a16:colId xmlns:a16="http://schemas.microsoft.com/office/drawing/2014/main" val="898082347"/>
                    </a:ext>
                  </a:extLst>
                </a:gridCol>
              </a:tblGrid>
              <a:tr h="548569">
                <a:tc>
                  <a:txBody>
                    <a:bodyPr/>
                    <a:lstStyle/>
                    <a:p>
                      <a:pPr algn="just">
                        <a:spcAft>
                          <a:spcPts val="0"/>
                        </a:spcAft>
                      </a:pPr>
                      <a:r>
                        <a:rPr lang="en-CA" sz="1800" dirty="0">
                          <a:effectLst/>
                        </a:rPr>
                        <a:t>Événement</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tc>
                  <a:txBody>
                    <a:bodyPr/>
                    <a:lstStyle/>
                    <a:p>
                      <a:pPr algn="ctr">
                        <a:spcAft>
                          <a:spcPts val="0"/>
                        </a:spcAft>
                      </a:pPr>
                      <a:r>
                        <a:rPr lang="en-CA" sz="1800" b="1">
                          <a:effectLst/>
                        </a:rPr>
                        <a:t>Mois signalé</a:t>
                      </a:r>
                      <a:endParaRPr lang="en-CA" sz="2400" b="1">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tc>
                  <a:txBody>
                    <a:bodyPr/>
                    <a:lstStyle/>
                    <a:p>
                      <a:pPr algn="ctr">
                        <a:spcAft>
                          <a:spcPts val="0"/>
                        </a:spcAft>
                      </a:pPr>
                      <a:r>
                        <a:rPr lang="en-CA" sz="1800" b="1" dirty="0">
                          <a:effectLst/>
                        </a:rPr>
                        <a:t>Note moyenne</a:t>
                      </a:r>
                      <a:endParaRPr lang="en-CA" sz="2400" b="1"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tc>
                <a:extLst>
                  <a:ext uri="{0D108BD9-81ED-4DB2-BD59-A6C34878D82A}">
                    <a16:rowId xmlns:a16="http://schemas.microsoft.com/office/drawing/2014/main" val="2517081495"/>
                  </a:ext>
                </a:extLst>
              </a:tr>
              <a:tr h="274285">
                <a:tc gridSpan="3">
                  <a:txBody>
                    <a:bodyPr/>
                    <a:lstStyle/>
                    <a:p>
                      <a:pPr>
                        <a:spcAft>
                          <a:spcPts val="0"/>
                        </a:spcAft>
                      </a:pPr>
                      <a:r>
                        <a:rPr lang="en-CA" sz="1800" u="sng" dirty="0">
                          <a:effectLst/>
                        </a:rPr>
                        <a:t>Peste porcine africaine</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6528110"/>
                  </a:ext>
                </a:extLst>
              </a:tr>
              <a:tr h="274285">
                <a:tc>
                  <a:txBody>
                    <a:bodyPr/>
                    <a:lstStyle/>
                    <a:p>
                      <a:pPr>
                        <a:spcAft>
                          <a:spcPts val="0"/>
                        </a:spcAft>
                      </a:pPr>
                      <a:r>
                        <a:rPr lang="en-CA" sz="1800" b="0" dirty="0">
                          <a:effectLst/>
                        </a:rPr>
                        <a:t>PPA chez les porcs domestiques en Italie</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dirty="0">
                          <a:effectLst/>
                        </a:rPr>
                        <a:t>Juin 2022 - en cours</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a:effectLst/>
                        </a:rPr>
                        <a:t>3.3</a:t>
                      </a:r>
                      <a:endParaRPr lang="en-CA" sz="240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extLst>
                  <a:ext uri="{0D108BD9-81ED-4DB2-BD59-A6C34878D82A}">
                    <a16:rowId xmlns:a16="http://schemas.microsoft.com/office/drawing/2014/main" val="1989982662"/>
                  </a:ext>
                </a:extLst>
              </a:tr>
              <a:tr h="274285">
                <a:tc>
                  <a:txBody>
                    <a:bodyPr/>
                    <a:lstStyle/>
                    <a:p>
                      <a:pPr>
                        <a:spcAft>
                          <a:spcPts val="0"/>
                        </a:spcAft>
                      </a:pPr>
                      <a:r>
                        <a:rPr lang="en-CA" sz="1800" b="0" dirty="0">
                          <a:effectLst/>
                        </a:rPr>
                        <a:t>PPA chez les porcs domestiques en Allemagne</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en cours</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2. 0 - 3.0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3768328271"/>
                  </a:ext>
                </a:extLst>
              </a:tr>
              <a:tr h="274285">
                <a:tc gridSpan="3">
                  <a:txBody>
                    <a:bodyPr/>
                    <a:lstStyle/>
                    <a:p>
                      <a:pPr>
                        <a:spcAft>
                          <a:spcPts val="0"/>
                        </a:spcAft>
                      </a:pPr>
                      <a:r>
                        <a:rPr lang="en-CA" sz="1800" u="sng" dirty="0">
                          <a:effectLst/>
                        </a:rPr>
                        <a:t>Syndrome du nez blanc</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solidFill>
                      <a:schemeClr val="bg1">
                        <a:lumMod val="75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11248008"/>
                  </a:ext>
                </a:extLst>
              </a:tr>
              <a:tr h="274285">
                <a:tc>
                  <a:txBody>
                    <a:bodyPr/>
                    <a:lstStyle/>
                    <a:p>
                      <a:pPr>
                        <a:spcAft>
                          <a:spcPts val="0"/>
                        </a:spcAft>
                      </a:pPr>
                      <a:r>
                        <a:rPr lang="en-CA" sz="1800" b="0" dirty="0">
                          <a:effectLst/>
                        </a:rPr>
                        <a:t>Cas de syndrome du nez blanc en Saskatchewan</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Juillet 2022</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tc>
                  <a:txBody>
                    <a:bodyPr/>
                    <a:lstStyle/>
                    <a:p>
                      <a:pPr algn="ctr">
                        <a:spcAft>
                          <a:spcPts val="0"/>
                        </a:spcAft>
                      </a:pPr>
                      <a:r>
                        <a:rPr lang="en-CA" sz="1800" dirty="0">
                          <a:effectLst/>
                        </a:rPr>
                        <a:t>3.0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noFill/>
                  </a:tcPr>
                </a:tc>
                <a:extLst>
                  <a:ext uri="{0D108BD9-81ED-4DB2-BD59-A6C34878D82A}">
                    <a16:rowId xmlns:a16="http://schemas.microsoft.com/office/drawing/2014/main" val="1859633223"/>
                  </a:ext>
                </a:extLst>
              </a:tr>
              <a:tr h="548569">
                <a:tc>
                  <a:txBody>
                    <a:bodyPr/>
                    <a:lstStyle/>
                    <a:p>
                      <a:pPr>
                        <a:spcAft>
                          <a:spcPts val="0"/>
                        </a:spcAft>
                      </a:pPr>
                      <a:r>
                        <a:rPr lang="en-CA" sz="1800" b="0" dirty="0" err="1">
                          <a:effectLst/>
                        </a:rPr>
                        <a:t>Pseudogymnoascus destructans </a:t>
                      </a:r>
                      <a:r>
                        <a:rPr lang="en-CA" sz="1800" b="0" dirty="0">
                          <a:effectLst/>
                        </a:rPr>
                        <a:t>(champignon responsable du syndrome du nez blanc) en Alberta</a:t>
                      </a:r>
                      <a:endParaRPr lang="en-CA" sz="2400" b="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dirty="0">
                          <a:effectLst/>
                        </a:rPr>
                        <a:t>janvier 2023</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tc>
                  <a:txBody>
                    <a:bodyPr/>
                    <a:lstStyle/>
                    <a:p>
                      <a:pPr algn="ctr">
                        <a:spcAft>
                          <a:spcPts val="0"/>
                        </a:spcAft>
                      </a:pPr>
                      <a:r>
                        <a:rPr lang="en-CA" sz="1800" dirty="0">
                          <a:effectLst/>
                        </a:rPr>
                        <a:t>3.0</a:t>
                      </a:r>
                      <a:endParaRPr lang="en-CA" sz="2400" dirty="0">
                        <a:solidFill>
                          <a:srgbClr val="365F91"/>
                        </a:solidFill>
                        <a:effectLst/>
                        <a:latin typeface="Cambria" panose="02040503050406030204" pitchFamily="18" charset="0"/>
                        <a:ea typeface="MS Mincho"/>
                        <a:cs typeface="Times New Roman" panose="02020603050405020304" pitchFamily="18" charset="0"/>
                      </a:endParaRPr>
                    </a:p>
                  </a:txBody>
                  <a:tcPr marL="64090" marR="64090" marT="0" marB="0" anchor="ctr"/>
                </a:tc>
                <a:extLst>
                  <a:ext uri="{0D108BD9-81ED-4DB2-BD59-A6C34878D82A}">
                    <a16:rowId xmlns:a16="http://schemas.microsoft.com/office/drawing/2014/main" val="107392441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7FCE-4760-4D2F-25DD-23A11FCA4511}"/>
              </a:ext>
            </a:extLst>
          </p:cNvPr>
          <p:cNvSpPr>
            <a:spLocks noGrp="1"/>
          </p:cNvSpPr>
          <p:nvPr>
            <p:ph type="title"/>
          </p:nvPr>
        </p:nvSpPr>
        <p:spPr>
          <a:xfrm>
            <a:off x="838200" y="247650"/>
            <a:ext cx="10515600" cy="1325563"/>
          </a:xfrm>
        </p:spPr>
        <p:txBody>
          <a:bodyPr/>
          <a:lstStyle/>
          <a:p>
            <a:pPr>
              <a:defRPr/>
            </a:pPr>
            <a:r>
              <a:rPr lang="en-US" i="1" dirty="0"/>
              <a:t>Priorités</a:t>
            </a:r>
            <a:endParaRPr lang="en-CA" i="1" dirty="0"/>
          </a:p>
        </p:txBody>
      </p:sp>
      <p:sp>
        <p:nvSpPr>
          <p:cNvPr id="4" name="Slide Number Placeholder 3">
            <a:extLst>
              <a:ext uri="{FF2B5EF4-FFF2-40B4-BE49-F238E27FC236}">
                <a16:creationId xmlns:a16="http://schemas.microsoft.com/office/drawing/2014/main" id="{F1E858CC-B2AA-8120-5E93-157B7CFD97C7}"/>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CFF29C-680B-4AAA-B0FD-18D552A33452}" type="slidenum">
              <a:rPr lang="en-US" altLang="en-US">
                <a:solidFill>
                  <a:srgbClr val="898989"/>
                </a:solidFill>
              </a:rPr>
              <a:t>21</a:t>
            </a:fld>
            <a:endParaRPr lang="en-US" altLang="en-US">
              <a:solidFill>
                <a:srgbClr val="898989"/>
              </a:solidFill>
            </a:endParaRPr>
          </a:p>
        </p:txBody>
      </p:sp>
      <p:pic>
        <p:nvPicPr>
          <p:cNvPr id="68612" name="Picture 4">
            <a:extLst>
              <a:ext uri="{FF2B5EF4-FFF2-40B4-BE49-F238E27FC236}">
                <a16:creationId xmlns:a16="http://schemas.microsoft.com/office/drawing/2014/main" id="{5613FB9E-C9C2-1D87-88C6-009D97E9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346200"/>
            <a:ext cx="7472363"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F50BB52-4EAB-30CF-B50A-A3542051B039}"/>
              </a:ext>
            </a:extLst>
          </p:cNvPr>
          <p:cNvSpPr/>
          <p:nvPr/>
        </p:nvSpPr>
        <p:spPr>
          <a:xfrm>
            <a:off x="1277938" y="1931988"/>
            <a:ext cx="6867525" cy="5318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9283-F9BA-5948-C1F8-375551646DD7}"/>
              </a:ext>
            </a:extLst>
          </p:cNvPr>
          <p:cNvSpPr>
            <a:spLocks noGrp="1"/>
          </p:cNvSpPr>
          <p:nvPr>
            <p:ph type="title"/>
          </p:nvPr>
        </p:nvSpPr>
        <p:spPr/>
        <p:txBody>
          <a:bodyPr/>
          <a:lstStyle/>
          <a:p>
            <a:pPr>
              <a:defRPr/>
            </a:pPr>
            <a:endParaRPr lang="en-CA"/>
          </a:p>
        </p:txBody>
      </p:sp>
      <p:sp>
        <p:nvSpPr>
          <p:cNvPr id="70659" name="Text Placeholder 2">
            <a:extLst>
              <a:ext uri="{FF2B5EF4-FFF2-40B4-BE49-F238E27FC236}">
                <a16:creationId xmlns:a16="http://schemas.microsoft.com/office/drawing/2014/main" id="{55496144-619C-E3D2-A688-4EB4C183E611}"/>
              </a:ext>
            </a:extLst>
          </p:cNvPr>
          <p:cNvSpPr>
            <a:spLocks noGrp="1"/>
          </p:cNvSpPr>
          <p:nvPr>
            <p:ph type="body" sz="quarter" idx="13"/>
          </p:nvPr>
        </p:nvSpPr>
        <p:spPr/>
        <p:txBody>
          <a:bodyPr/>
          <a:lstStyle/>
          <a:p>
            <a:endParaRPr lang="en-CA" altLang="en-US"/>
          </a:p>
        </p:txBody>
      </p:sp>
      <p:sp>
        <p:nvSpPr>
          <p:cNvPr id="4" name="Slide Number Placeholder 3">
            <a:extLst>
              <a:ext uri="{FF2B5EF4-FFF2-40B4-BE49-F238E27FC236}">
                <a16:creationId xmlns:a16="http://schemas.microsoft.com/office/drawing/2014/main" id="{ECACB1C9-1CF6-85B6-0DF4-5733421623EF}"/>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F43014-249D-4DFA-8B59-AE6A99CF504F}" type="slidenum">
              <a:rPr lang="en-US" altLang="en-US">
                <a:solidFill>
                  <a:srgbClr val="898989"/>
                </a:solidFill>
              </a:rPr>
              <a:t>22</a:t>
            </a:fld>
            <a:endParaRPr lang="en-US" altLang="en-US">
              <a:solidFill>
                <a:srgbClr val="898989"/>
              </a:solidFill>
            </a:endParaRPr>
          </a:p>
        </p:txBody>
      </p:sp>
      <p:pic>
        <p:nvPicPr>
          <p:cNvPr id="70661" name="Picture 4">
            <a:extLst>
              <a:ext uri="{FF2B5EF4-FFF2-40B4-BE49-F238E27FC236}">
                <a16:creationId xmlns:a16="http://schemas.microsoft.com/office/drawing/2014/main" id="{4529087C-741A-9475-5987-7D6E933E3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2">
            <a:extLst>
              <a:ext uri="{FF2B5EF4-FFF2-40B4-BE49-F238E27FC236}">
                <a16:creationId xmlns:a16="http://schemas.microsoft.com/office/drawing/2014/main" id="{0D9CA537-6D33-3AE4-CF04-018FD05AA3A6}"/>
              </a:ext>
            </a:extLst>
          </p:cNvPr>
          <p:cNvSpPr txBox="1">
            <a:spLocks noChangeArrowheads="1"/>
          </p:cNvSpPr>
          <p:nvPr/>
        </p:nvSpPr>
        <p:spPr bwMode="auto">
          <a:xfrm>
            <a:off x="1238250" y="365125"/>
            <a:ext cx="397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000" b="1">
                <a:solidFill>
                  <a:schemeClr val="bg1"/>
                </a:solidFill>
              </a:rPr>
              <a:t>Signaux d'intérêt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EB19-8D3A-C307-40E9-AF2419420535}"/>
              </a:ext>
            </a:extLst>
          </p:cNvPr>
          <p:cNvSpPr>
            <a:spLocks noGrp="1"/>
          </p:cNvSpPr>
          <p:nvPr>
            <p:ph type="title"/>
          </p:nvPr>
        </p:nvSpPr>
        <p:spPr/>
        <p:txBody>
          <a:bodyPr rtlCol="0">
            <a:noAutofit/>
          </a:bodyPr>
          <a:lstStyle/>
          <a:p>
            <a:pPr eaLnBrk="1" fontAlgn="auto" hangingPunct="1">
              <a:spcAft>
                <a:spcPts val="0"/>
              </a:spcAft>
              <a:defRPr/>
            </a:pPr>
            <a:r>
              <a:rPr lang="en-US" sz="2800" b="1" dirty="0">
                <a:latin typeface="+mn-lt"/>
                <a:hlinkClick r:id="rId3"/>
              </a:rPr>
              <a:t>Séquence du génome entier et analyse de la pathogénicité de </a:t>
            </a:r>
            <a:r>
              <a:rPr lang="en-US" sz="2800" b="1" i="1" dirty="0">
                <a:latin typeface="+mn-lt"/>
                <a:hlinkClick r:id="rId3"/>
              </a:rPr>
              <a:t>Providencia </a:t>
            </a:r>
            <a:r>
              <a:rPr lang="en-US" sz="2800" b="1" i="1" dirty="0" err="1">
                <a:latin typeface="+mn-lt"/>
                <a:hlinkClick r:id="rId3"/>
              </a:rPr>
              <a:t>heimbachae </a:t>
            </a:r>
            <a:r>
              <a:rPr lang="en-US" sz="2800" b="1" dirty="0">
                <a:latin typeface="+mn-lt"/>
                <a:hlinkClick r:id="rId3"/>
              </a:rPr>
              <a:t>causant la diarrhée chez les porcelets sevrés - PubMed (nih.gov)</a:t>
            </a:r>
            <a:endParaRPr lang="en-CA" sz="2800" b="1" dirty="0">
              <a:latin typeface="+mn-lt"/>
            </a:endParaRPr>
          </a:p>
        </p:txBody>
      </p:sp>
      <p:sp>
        <p:nvSpPr>
          <p:cNvPr id="3" name="Content Placeholder 2">
            <a:extLst>
              <a:ext uri="{FF2B5EF4-FFF2-40B4-BE49-F238E27FC236}">
                <a16:creationId xmlns:a16="http://schemas.microsoft.com/office/drawing/2014/main" id="{AA0CFCB8-EC7A-31A5-5B43-BD4ADF0484AC}"/>
              </a:ext>
            </a:extLst>
          </p:cNvPr>
          <p:cNvSpPr>
            <a:spLocks noGrp="1"/>
          </p:cNvSpPr>
          <p:nvPr>
            <p:ph sz="half" idx="1"/>
          </p:nvPr>
        </p:nvSpPr>
        <p:spPr>
          <a:xfrm>
            <a:off x="6019800" y="1847850"/>
            <a:ext cx="5181600" cy="4351338"/>
          </a:xfrm>
        </p:spPr>
        <p:txBody>
          <a:bodyPr rtlCol="0">
            <a:normAutofit fontScale="85000" lnSpcReduction="20000"/>
          </a:bodyPr>
          <a:lstStyle/>
          <a:p>
            <a:pPr eaLnBrk="1" fontAlgn="auto" hangingPunct="1">
              <a:spcAft>
                <a:spcPts val="0"/>
              </a:spcAft>
              <a:defRPr/>
            </a:pPr>
            <a:r>
              <a:rPr lang="en-CA" i="1" dirty="0"/>
              <a:t>Providencia heimbachae </a:t>
            </a:r>
            <a:r>
              <a:rPr lang="en-CA" dirty="0"/>
              <a:t>identifiée chez des porcelets atteints de diarrhée et de paralysie des membres postérieurs en Chine (2021)</a:t>
            </a:r>
          </a:p>
          <a:p>
            <a:pPr marL="0" indent="0" eaLnBrk="1" fontAlgn="auto" hangingPunct="1">
              <a:spcAft>
                <a:spcPts val="0"/>
              </a:spcAft>
              <a:buFont typeface="Arial" panose="020B0604020202020204" pitchFamily="34" charset="0"/>
              <a:buNone/>
              <a:defRPr/>
            </a:pPr>
            <a:endParaRPr lang="en-CA" dirty="0"/>
          </a:p>
          <a:p>
            <a:pPr marL="0" indent="0" eaLnBrk="1" fontAlgn="auto" hangingPunct="1">
              <a:spcAft>
                <a:spcPts val="0"/>
              </a:spcAft>
              <a:buFont typeface="Arial" panose="020B0604020202020204" pitchFamily="34" charset="0"/>
              <a:buNone/>
              <a:defRPr/>
            </a:pPr>
            <a:r>
              <a:rPr lang="en-CA" dirty="0"/>
              <a:t>Étude entreprise :</a:t>
            </a:r>
          </a:p>
          <a:p>
            <a:pPr eaLnBrk="1" fontAlgn="auto" hangingPunct="1">
              <a:spcAft>
                <a:spcPts val="0"/>
              </a:spcAft>
              <a:defRPr/>
            </a:pPr>
            <a:r>
              <a:rPr lang="en-CA" dirty="0"/>
              <a:t>Séquençage du génome entier</a:t>
            </a:r>
          </a:p>
          <a:p>
            <a:pPr eaLnBrk="1" fontAlgn="auto" hangingPunct="1">
              <a:spcAft>
                <a:spcPts val="0"/>
              </a:spcAft>
              <a:defRPr/>
            </a:pPr>
            <a:r>
              <a:rPr lang="en-CA" dirty="0"/>
              <a:t>Études de laboratoire</a:t>
            </a:r>
          </a:p>
          <a:p>
            <a:pPr eaLnBrk="1" fontAlgn="auto" hangingPunct="1">
              <a:spcAft>
                <a:spcPts val="0"/>
              </a:spcAft>
              <a:defRPr/>
            </a:pPr>
            <a:r>
              <a:rPr lang="en-CA" dirty="0"/>
              <a:t>La bactérie a été identifiée comme "conditionnellement pathogène".</a:t>
            </a:r>
          </a:p>
          <a:p>
            <a:pPr eaLnBrk="1" fontAlgn="auto" hangingPunct="1">
              <a:spcAft>
                <a:spcPts val="0"/>
              </a:spcAft>
              <a:defRPr/>
            </a:pPr>
            <a:r>
              <a:rPr lang="en-CA" dirty="0"/>
              <a:t>Capsule bactérienne impliquée dans la paralysie des membres postérieurs</a:t>
            </a:r>
          </a:p>
        </p:txBody>
      </p:sp>
      <p:sp>
        <p:nvSpPr>
          <p:cNvPr id="4" name="Content Placeholder 3">
            <a:extLst>
              <a:ext uri="{FF2B5EF4-FFF2-40B4-BE49-F238E27FC236}">
                <a16:creationId xmlns:a16="http://schemas.microsoft.com/office/drawing/2014/main" id="{2EABE404-46C5-0AFC-500C-6D87046E5F1F}"/>
              </a:ext>
            </a:extLst>
          </p:cNvPr>
          <p:cNvSpPr>
            <a:spLocks noGrp="1"/>
          </p:cNvSpPr>
          <p:nvPr>
            <p:ph sz="half" idx="2"/>
          </p:nvPr>
        </p:nvSpPr>
        <p:spPr>
          <a:xfrm>
            <a:off x="838200" y="1847850"/>
            <a:ext cx="5181600" cy="4351338"/>
          </a:xfrm>
        </p:spPr>
        <p:txBody>
          <a:bodyPr rtlCol="0">
            <a:normAutofit fontScale="85000" lnSpcReduction="20000"/>
          </a:bodyPr>
          <a:lstStyle/>
          <a:p>
            <a:pPr eaLnBrk="1" fontAlgn="auto" hangingPunct="1">
              <a:spcAft>
                <a:spcPts val="0"/>
              </a:spcAft>
              <a:defRPr/>
            </a:pPr>
            <a:r>
              <a:rPr lang="en-CA" dirty="0"/>
              <a:t>Entérobactéries à Gram négatif</a:t>
            </a:r>
          </a:p>
          <a:p>
            <a:pPr eaLnBrk="1" fontAlgn="auto" hangingPunct="1">
              <a:spcAft>
                <a:spcPts val="0"/>
              </a:spcAft>
              <a:defRPr/>
            </a:pPr>
            <a:r>
              <a:rPr lang="en-CA" dirty="0"/>
              <a:t>11+ espèces de </a:t>
            </a:r>
            <a:r>
              <a:rPr lang="en-CA" i="1" dirty="0"/>
              <a:t>Providencia</a:t>
            </a:r>
          </a:p>
          <a:p>
            <a:pPr eaLnBrk="1" fontAlgn="auto" hangingPunct="1">
              <a:spcAft>
                <a:spcPts val="0"/>
              </a:spcAft>
              <a:defRPr/>
            </a:pPr>
            <a:r>
              <a:rPr lang="en-CA" dirty="0"/>
              <a:t>Bactéries opportunistes dans un large éventail d'espèces (y compris l'homme)</a:t>
            </a:r>
          </a:p>
          <a:p>
            <a:pPr eaLnBrk="1" fontAlgn="auto" hangingPunct="1">
              <a:spcAft>
                <a:spcPts val="0"/>
              </a:spcAft>
              <a:defRPr/>
            </a:pPr>
            <a:r>
              <a:rPr lang="en-CA" dirty="0"/>
              <a:t>Présents dans le sol, l'eau, les eaux usées</a:t>
            </a:r>
          </a:p>
          <a:p>
            <a:pPr eaLnBrk="1" fontAlgn="auto" hangingPunct="1">
              <a:spcAft>
                <a:spcPts val="0"/>
              </a:spcAft>
              <a:defRPr/>
            </a:pPr>
            <a:r>
              <a:rPr lang="en-CA" i="1" dirty="0"/>
              <a:t>P. heimbachae a été </a:t>
            </a:r>
            <a:r>
              <a:rPr lang="en-CA" dirty="0"/>
              <a:t>nommé en 1986 après avoir été trouvé dans les excréments de manchots en bonne santé et dans des avortements de bétail.</a:t>
            </a:r>
          </a:p>
          <a:p>
            <a:pPr eaLnBrk="1" fontAlgn="auto" hangingPunct="1">
              <a:spcAft>
                <a:spcPts val="0"/>
              </a:spcAft>
              <a:defRPr/>
            </a:pPr>
            <a:r>
              <a:rPr lang="en-CA" dirty="0"/>
              <a:t>Souvent multirésistants et présents dans les environnements hospitaliers</a:t>
            </a:r>
          </a:p>
        </p:txBody>
      </p:sp>
      <p:sp>
        <p:nvSpPr>
          <p:cNvPr id="72709" name="Slide Number Placeholder 4">
            <a:extLst>
              <a:ext uri="{FF2B5EF4-FFF2-40B4-BE49-F238E27FC236}">
                <a16:creationId xmlns:a16="http://schemas.microsoft.com/office/drawing/2014/main" id="{B7ABE6B4-6992-25D4-229C-51A352AED1E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74856901-4F3E-4862-9A21-E500328C312B}" type="slidenum">
              <a:rPr lang="en-US" altLang="en-US" sz="1200">
                <a:solidFill>
                  <a:srgbClr val="898989"/>
                </a:solidFill>
              </a:rPr>
              <a:t>23</a:t>
            </a:fld>
            <a:endParaRPr lang="en-US" altLang="en-US"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785FE-7DAC-2D19-DA4B-8A425759A560}"/>
              </a:ext>
            </a:extLst>
          </p:cNvPr>
          <p:cNvSpPr>
            <a:spLocks noGrp="1"/>
          </p:cNvSpPr>
          <p:nvPr>
            <p:ph sz="half" idx="1"/>
          </p:nvPr>
        </p:nvSpPr>
        <p:spPr/>
        <p:txBody>
          <a:bodyPr rtlCol="0">
            <a:normAutofit fontScale="92500" lnSpcReduction="20000"/>
          </a:bodyPr>
          <a:lstStyle/>
          <a:p>
            <a:pPr eaLnBrk="1" fontAlgn="auto" hangingPunct="1">
              <a:spcAft>
                <a:spcPts val="0"/>
              </a:spcAft>
              <a:defRPr/>
            </a:pPr>
            <a:r>
              <a:rPr lang="en-CA" dirty="0"/>
              <a:t>Les porcelets dans les deux semaines suivant le sevrage sont porteurs de bactéries non identifiées auparavant</a:t>
            </a:r>
          </a:p>
          <a:p>
            <a:pPr lvl="1" eaLnBrk="1" fontAlgn="auto" hangingPunct="1">
              <a:spcAft>
                <a:spcPts val="0"/>
              </a:spcAft>
              <a:defRPr/>
            </a:pPr>
            <a:r>
              <a:rPr lang="en-CA" dirty="0"/>
              <a:t>Diarrhée</a:t>
            </a:r>
          </a:p>
          <a:p>
            <a:pPr lvl="1" eaLnBrk="1" fontAlgn="auto" hangingPunct="1">
              <a:spcAft>
                <a:spcPts val="0"/>
              </a:spcAft>
              <a:defRPr/>
            </a:pPr>
            <a:r>
              <a:rPr lang="en-CA" dirty="0"/>
              <a:t>Retard de croissance</a:t>
            </a:r>
          </a:p>
          <a:p>
            <a:pPr lvl="1" eaLnBrk="1" fontAlgn="auto" hangingPunct="1">
              <a:spcAft>
                <a:spcPts val="0"/>
              </a:spcAft>
              <a:defRPr/>
            </a:pPr>
            <a:r>
              <a:rPr lang="en-CA" dirty="0"/>
              <a:t>Déshydratation</a:t>
            </a:r>
          </a:p>
          <a:p>
            <a:pPr lvl="1" eaLnBrk="1" fontAlgn="auto" hangingPunct="1">
              <a:spcAft>
                <a:spcPts val="0"/>
              </a:spcAft>
              <a:defRPr/>
            </a:pPr>
            <a:r>
              <a:rPr lang="en-CA" dirty="0"/>
              <a:t>La mortalité augmente de 20 à 30 %.</a:t>
            </a:r>
          </a:p>
          <a:p>
            <a:pPr eaLnBrk="1" fontAlgn="auto" hangingPunct="1">
              <a:spcAft>
                <a:spcPts val="0"/>
              </a:spcAft>
              <a:defRPr/>
            </a:pPr>
            <a:endParaRPr lang="en-CA" dirty="0"/>
          </a:p>
          <a:p>
            <a:pPr eaLnBrk="1" fontAlgn="auto" hangingPunct="1">
              <a:spcAft>
                <a:spcPts val="0"/>
              </a:spcAft>
              <a:defRPr/>
            </a:pPr>
            <a:r>
              <a:rPr lang="en-CA" dirty="0"/>
              <a:t>Études in vivo sur des souris et des porcelets</a:t>
            </a:r>
          </a:p>
        </p:txBody>
      </p:sp>
      <p:sp>
        <p:nvSpPr>
          <p:cNvPr id="4" name="Content Placeholder 3">
            <a:extLst>
              <a:ext uri="{FF2B5EF4-FFF2-40B4-BE49-F238E27FC236}">
                <a16:creationId xmlns:a16="http://schemas.microsoft.com/office/drawing/2014/main" id="{E6D5AC15-59BE-420D-45B0-9CA0D5656EC3}"/>
              </a:ext>
            </a:extLst>
          </p:cNvPr>
          <p:cNvSpPr>
            <a:spLocks noGrp="1"/>
          </p:cNvSpPr>
          <p:nvPr>
            <p:ph sz="half" idx="2"/>
          </p:nvPr>
        </p:nvSpPr>
        <p:spPr>
          <a:xfrm>
            <a:off x="5735638" y="1825625"/>
            <a:ext cx="6151562" cy="4351338"/>
          </a:xfrm>
        </p:spPr>
        <p:txBody>
          <a:bodyPr rtlCol="0">
            <a:normAutofit fontScale="92500" lnSpcReduction="20000"/>
          </a:bodyPr>
          <a:lstStyle/>
          <a:p>
            <a:pPr eaLnBrk="1" fontAlgn="auto" hangingPunct="1">
              <a:spcAft>
                <a:spcPts val="0"/>
              </a:spcAft>
              <a:defRPr/>
            </a:pPr>
            <a:r>
              <a:rPr lang="en-CA" dirty="0"/>
              <a:t>Souris (130)</a:t>
            </a:r>
          </a:p>
          <a:p>
            <a:pPr lvl="1" eaLnBrk="1" fontAlgn="auto" hangingPunct="1">
              <a:spcAft>
                <a:spcPts val="0"/>
              </a:spcAft>
              <a:defRPr/>
            </a:pPr>
            <a:r>
              <a:rPr lang="en-CA" dirty="0"/>
              <a:t>Testé 2 souches différentes de </a:t>
            </a:r>
            <a:r>
              <a:rPr lang="en-CA" i="1" dirty="0"/>
              <a:t>P. heimbachae</a:t>
            </a:r>
          </a:p>
          <a:p>
            <a:pPr lvl="1" eaLnBrk="1" fontAlgn="auto" hangingPunct="1">
              <a:spcAft>
                <a:spcPts val="0"/>
              </a:spcAft>
              <a:defRPr/>
            </a:pPr>
            <a:r>
              <a:rPr lang="en-CA" dirty="0"/>
              <a:t>Gavage oral et injection IP</a:t>
            </a:r>
          </a:p>
          <a:p>
            <a:pPr lvl="1" eaLnBrk="1" fontAlgn="auto" hangingPunct="1">
              <a:spcAft>
                <a:spcPts val="0"/>
              </a:spcAft>
              <a:defRPr/>
            </a:pPr>
            <a:r>
              <a:rPr lang="en-CA" dirty="0"/>
              <a:t>5 UFC/ml différentes + contrôle (10</a:t>
            </a:r>
            <a:r>
              <a:rPr lang="en-CA" baseline="30000" dirty="0"/>
              <a:t>10</a:t>
            </a:r>
            <a:r>
              <a:rPr lang="en-CA" dirty="0"/>
              <a:t> - 10 )</a:t>
            </a:r>
            <a:r>
              <a:rPr lang="en-CA" baseline="30000" dirty="0"/>
              <a:t>5</a:t>
            </a:r>
          </a:p>
          <a:p>
            <a:pPr lvl="1" eaLnBrk="1" fontAlgn="auto" hangingPunct="1">
              <a:spcAft>
                <a:spcPts val="0"/>
              </a:spcAft>
              <a:defRPr/>
            </a:pPr>
            <a:r>
              <a:rPr lang="en-CA" dirty="0"/>
              <a:t>Des doses plus élevées ont entraîné une mortalité allant jusqu'à 40 %.</a:t>
            </a:r>
          </a:p>
          <a:p>
            <a:pPr eaLnBrk="1" fontAlgn="auto" hangingPunct="1">
              <a:spcAft>
                <a:spcPts val="0"/>
              </a:spcAft>
              <a:defRPr/>
            </a:pPr>
            <a:endParaRPr lang="en-CA" dirty="0"/>
          </a:p>
          <a:p>
            <a:pPr eaLnBrk="1" fontAlgn="auto" hangingPunct="1">
              <a:spcAft>
                <a:spcPts val="0"/>
              </a:spcAft>
              <a:defRPr/>
            </a:pPr>
            <a:r>
              <a:rPr lang="en-CA" dirty="0"/>
              <a:t>Porcelets (5) âgés de 28 jours spf</a:t>
            </a:r>
          </a:p>
          <a:p>
            <a:pPr lvl="1" eaLnBrk="1" fontAlgn="auto" hangingPunct="1">
              <a:spcAft>
                <a:spcPts val="0"/>
              </a:spcAft>
              <a:defRPr/>
            </a:pPr>
            <a:r>
              <a:rPr lang="en-CA" dirty="0"/>
              <a:t>Gavage oral - 1 x 10</a:t>
            </a:r>
            <a:r>
              <a:rPr lang="en-CA" baseline="30000" dirty="0"/>
              <a:t>10</a:t>
            </a:r>
            <a:r>
              <a:rPr lang="en-CA" dirty="0"/>
              <a:t> CFU par ml</a:t>
            </a:r>
          </a:p>
          <a:p>
            <a:pPr lvl="1" eaLnBrk="1" fontAlgn="auto" hangingPunct="1">
              <a:spcAft>
                <a:spcPts val="0"/>
              </a:spcAft>
              <a:defRPr/>
            </a:pPr>
            <a:r>
              <a:rPr lang="en-CA" dirty="0"/>
              <a:t>Tous les porcelets sont tombés malades, souffrant de diarrhée, d'anorexie et de perte de poids.</a:t>
            </a:r>
          </a:p>
          <a:p>
            <a:pPr lvl="1" eaLnBrk="1" fontAlgn="auto" hangingPunct="1">
              <a:spcAft>
                <a:spcPts val="0"/>
              </a:spcAft>
              <a:defRPr/>
            </a:pPr>
            <a:r>
              <a:rPr lang="en-CA" dirty="0"/>
              <a:t>Tous ont souffert de paralysie de l'arrière-train</a:t>
            </a:r>
          </a:p>
        </p:txBody>
      </p:sp>
      <p:sp>
        <p:nvSpPr>
          <p:cNvPr id="74756" name="Slide Number Placeholder 4">
            <a:extLst>
              <a:ext uri="{FF2B5EF4-FFF2-40B4-BE49-F238E27FC236}">
                <a16:creationId xmlns:a16="http://schemas.microsoft.com/office/drawing/2014/main" id="{74C8FAD5-913A-B8BD-E73B-E1CDDADF34E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D575E003-CB30-4034-8F2A-6D03D1ACCF8E}" type="slidenum">
              <a:rPr lang="en-US" altLang="en-US" sz="1200">
                <a:solidFill>
                  <a:srgbClr val="898989"/>
                </a:solidFill>
              </a:rPr>
              <a:t>24</a:t>
            </a:fld>
            <a:endParaRPr lang="en-US" altLang="en-US" sz="1200">
              <a:solidFill>
                <a:srgbClr val="898989"/>
              </a:solidFill>
            </a:endParaRPr>
          </a:p>
        </p:txBody>
      </p:sp>
      <p:sp>
        <p:nvSpPr>
          <p:cNvPr id="6" name="Title 1">
            <a:extLst>
              <a:ext uri="{FF2B5EF4-FFF2-40B4-BE49-F238E27FC236}">
                <a16:creationId xmlns:a16="http://schemas.microsoft.com/office/drawing/2014/main" id="{D3DF6A87-0518-EE8A-99BD-ED6DAF03854E}"/>
              </a:ext>
            </a:extLst>
          </p:cNvPr>
          <p:cNvSpPr>
            <a:spLocks noGrp="1"/>
          </p:cNvSpPr>
          <p:nvPr>
            <p:ph type="title"/>
          </p:nvPr>
        </p:nvSpPr>
        <p:spPr/>
        <p:txBody>
          <a:bodyPr rtlCol="0">
            <a:noAutofit/>
          </a:bodyPr>
          <a:lstStyle/>
          <a:p>
            <a:pPr eaLnBrk="1" fontAlgn="auto" hangingPunct="1">
              <a:spcAft>
                <a:spcPts val="0"/>
              </a:spcAft>
              <a:defRPr/>
            </a:pPr>
            <a:r>
              <a:rPr lang="en-US" sz="2800" b="1" i="1" dirty="0">
                <a:latin typeface="+mn-lt"/>
                <a:hlinkClick r:id="rId3"/>
              </a:rPr>
              <a:t>Providencia </a:t>
            </a:r>
            <a:r>
              <a:rPr lang="en-US" sz="2800" b="1" i="1" dirty="0" err="1">
                <a:latin typeface="+mn-lt"/>
                <a:hlinkClick r:id="rId3"/>
              </a:rPr>
              <a:t>heimbachae </a:t>
            </a:r>
            <a:r>
              <a:rPr lang="en-US" sz="2800" b="1" dirty="0">
                <a:latin typeface="+mn-lt"/>
                <a:hlinkClick r:id="rId3"/>
              </a:rPr>
              <a:t>associée à la diarrhée post-sevrage chez les porcelets : Identification, phénotype et pathogénie | </a:t>
            </a:r>
            <a:r>
              <a:rPr lang="en-US" sz="2800" b="1" dirty="0" err="1">
                <a:latin typeface="+mn-lt"/>
                <a:hlinkClick r:id="rId3"/>
              </a:rPr>
              <a:t>SpringerLink</a:t>
            </a:r>
            <a:endParaRPr lang="en-CA" sz="2800" b="1"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A1D8-4BF3-CD93-FADD-884385E4FA6E}"/>
              </a:ext>
            </a:extLst>
          </p:cNvPr>
          <p:cNvSpPr>
            <a:spLocks noGrp="1"/>
          </p:cNvSpPr>
          <p:nvPr>
            <p:ph type="title"/>
          </p:nvPr>
        </p:nvSpPr>
        <p:spPr>
          <a:xfrm>
            <a:off x="838200" y="365125"/>
            <a:ext cx="10512425" cy="1325563"/>
          </a:xfrm>
        </p:spPr>
        <p:txBody>
          <a:bodyPr rtlCol="0">
            <a:normAutofit/>
          </a:bodyPr>
          <a:lstStyle/>
          <a:p>
            <a:pPr eaLnBrk="1" fontAlgn="auto" hangingPunct="1">
              <a:spcAft>
                <a:spcPts val="0"/>
              </a:spcAft>
              <a:defRPr/>
            </a:pPr>
            <a:r>
              <a:rPr lang="en-US" sz="2800" b="1" i="1" dirty="0">
                <a:latin typeface="+mn-lt"/>
                <a:hlinkClick r:id="rId2"/>
              </a:rPr>
              <a:t>Providencia </a:t>
            </a:r>
            <a:r>
              <a:rPr lang="en-US" sz="2800" b="1" i="1" dirty="0" err="1">
                <a:latin typeface="+mn-lt"/>
                <a:hlinkClick r:id="rId2"/>
              </a:rPr>
              <a:t>heimbachae </a:t>
            </a:r>
            <a:r>
              <a:rPr lang="en-US" sz="2800" b="1" dirty="0">
                <a:latin typeface="+mn-lt"/>
                <a:hlinkClick r:id="rId2"/>
              </a:rPr>
              <a:t>associée à la diarrhée post-sevrage chez les porcelets : Identification, phénotype et pathogénie | </a:t>
            </a:r>
            <a:r>
              <a:rPr lang="en-US" sz="2800" b="1" dirty="0" err="1">
                <a:latin typeface="+mn-lt"/>
                <a:hlinkClick r:id="rId2"/>
              </a:rPr>
              <a:t>SpringerLink</a:t>
            </a:r>
            <a:endParaRPr lang="en-CA" sz="2800" dirty="0">
              <a:latin typeface="+mn-lt"/>
            </a:endParaRPr>
          </a:p>
        </p:txBody>
      </p:sp>
      <p:sp>
        <p:nvSpPr>
          <p:cNvPr id="3" name="Content Placeholder 2">
            <a:extLst>
              <a:ext uri="{FF2B5EF4-FFF2-40B4-BE49-F238E27FC236}">
                <a16:creationId xmlns:a16="http://schemas.microsoft.com/office/drawing/2014/main" id="{4A0E660E-4C0C-0130-359B-4688895EF24C}"/>
              </a:ext>
            </a:extLst>
          </p:cNvPr>
          <p:cNvSpPr>
            <a:spLocks noGrp="1"/>
          </p:cNvSpPr>
          <p:nvPr>
            <p:ph sz="half" idx="1"/>
          </p:nvPr>
        </p:nvSpPr>
        <p:spPr>
          <a:xfrm>
            <a:off x="838200" y="2279650"/>
            <a:ext cx="5181600" cy="3897313"/>
          </a:xfrm>
        </p:spPr>
        <p:txBody>
          <a:bodyPr rtlCol="0">
            <a:normAutofit fontScale="92500" lnSpcReduction="20000"/>
          </a:bodyPr>
          <a:lstStyle/>
          <a:p>
            <a:pPr eaLnBrk="1" fontAlgn="auto" hangingPunct="1">
              <a:spcAft>
                <a:spcPts val="0"/>
              </a:spcAft>
              <a:defRPr/>
            </a:pPr>
            <a:r>
              <a:rPr lang="en-CA" dirty="0"/>
              <a:t>Résistants à plusieurs médicaments</a:t>
            </a:r>
          </a:p>
          <a:p>
            <a:pPr eaLnBrk="1" fontAlgn="auto" hangingPunct="1">
              <a:spcAft>
                <a:spcPts val="0"/>
              </a:spcAft>
              <a:defRPr/>
            </a:pPr>
            <a:r>
              <a:rPr lang="en-CA" dirty="0"/>
              <a:t>Se développe à basse température plus efficacement que les Salmonella et les Listeria.</a:t>
            </a:r>
          </a:p>
          <a:p>
            <a:pPr eaLnBrk="1" fontAlgn="auto" hangingPunct="1">
              <a:spcAft>
                <a:spcPts val="0"/>
              </a:spcAft>
              <a:defRPr/>
            </a:pPr>
            <a:r>
              <a:rPr lang="en-CA" dirty="0"/>
              <a:t>Certaines souches de Providencia ont été à l'origine de maladies d'origine alimentaire chez l'homme.</a:t>
            </a:r>
          </a:p>
          <a:p>
            <a:pPr eaLnBrk="1" fontAlgn="auto" hangingPunct="1">
              <a:spcAft>
                <a:spcPts val="0"/>
              </a:spcAft>
              <a:defRPr/>
            </a:pPr>
            <a:r>
              <a:rPr lang="en-CA" dirty="0"/>
              <a:t>Les auteurs indiquent qu'il s'agit d'un problème de santé publique à surveiller</a:t>
            </a:r>
          </a:p>
        </p:txBody>
      </p:sp>
      <p:sp>
        <p:nvSpPr>
          <p:cNvPr id="4" name="Content Placeholder 3">
            <a:extLst>
              <a:ext uri="{FF2B5EF4-FFF2-40B4-BE49-F238E27FC236}">
                <a16:creationId xmlns:a16="http://schemas.microsoft.com/office/drawing/2014/main" id="{30ED3E79-4B63-96BF-3F8A-10A9EC1B8672}"/>
              </a:ext>
            </a:extLst>
          </p:cNvPr>
          <p:cNvSpPr>
            <a:spLocks noGrp="1"/>
          </p:cNvSpPr>
          <p:nvPr>
            <p:ph sz="half" idx="2"/>
          </p:nvPr>
        </p:nvSpPr>
        <p:spPr>
          <a:xfrm>
            <a:off x="6172200" y="2279650"/>
            <a:ext cx="5181600" cy="3897313"/>
          </a:xfrm>
        </p:spPr>
        <p:txBody>
          <a:bodyPr rtlCol="0">
            <a:normAutofit fontScale="92500" lnSpcReduction="20000"/>
          </a:bodyPr>
          <a:lstStyle/>
          <a:p>
            <a:pPr eaLnBrk="1" fontAlgn="auto" hangingPunct="1">
              <a:spcAft>
                <a:spcPts val="0"/>
              </a:spcAft>
              <a:defRPr/>
            </a:pPr>
            <a:r>
              <a:rPr lang="en-CA" dirty="0"/>
              <a:t>Question : Quelqu'un a-t-il de  </a:t>
            </a:r>
            <a:r>
              <a:rPr lang="en-CA" dirty="0" err="1"/>
              <a:t>l’expérience</a:t>
            </a:r>
            <a:r>
              <a:rPr lang="en-CA" dirty="0"/>
              <a:t> avec cet agent ?</a:t>
            </a:r>
          </a:p>
          <a:p>
            <a:pPr eaLnBrk="1" fontAlgn="auto" hangingPunct="1">
              <a:spcAft>
                <a:spcPts val="0"/>
              </a:spcAft>
              <a:defRPr/>
            </a:pPr>
            <a:endParaRPr lang="en-CA" dirty="0"/>
          </a:p>
        </p:txBody>
      </p:sp>
      <p:sp>
        <p:nvSpPr>
          <p:cNvPr id="76805" name="Slide Number Placeholder 4">
            <a:extLst>
              <a:ext uri="{FF2B5EF4-FFF2-40B4-BE49-F238E27FC236}">
                <a16:creationId xmlns:a16="http://schemas.microsoft.com/office/drawing/2014/main" id="{E48BF68C-AFB3-EA02-1ABA-A907645FFCB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23FC44AF-050C-48B4-8193-40BBC3DD0562}" type="slidenum">
              <a:rPr lang="en-US" altLang="en-US" sz="1200">
                <a:solidFill>
                  <a:srgbClr val="898989"/>
                </a:solidFill>
              </a:rPr>
              <a:t>25</a:t>
            </a:fld>
            <a:endParaRPr lang="en-US" altLang="en-US" sz="1200">
              <a:solidFill>
                <a:srgbClr val="898989"/>
              </a:solidFill>
            </a:endParaRPr>
          </a:p>
        </p:txBody>
      </p:sp>
      <p:sp>
        <p:nvSpPr>
          <p:cNvPr id="6" name="Title 1">
            <a:extLst>
              <a:ext uri="{FF2B5EF4-FFF2-40B4-BE49-F238E27FC236}">
                <a16:creationId xmlns:a16="http://schemas.microsoft.com/office/drawing/2014/main" id="{81BD683C-F358-1A45-4D9C-15455C62C464}"/>
              </a:ext>
            </a:extLst>
          </p:cNvPr>
          <p:cNvSpPr txBox="1">
            <a:spLocks/>
          </p:cNvSpPr>
          <p:nvPr/>
        </p:nvSpPr>
        <p:spPr>
          <a:xfrm>
            <a:off x="6169025" y="320675"/>
            <a:ext cx="5181600" cy="13255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CA" sz="2800" dirty="0">
              <a:solidFill>
                <a:prstClr val="black"/>
              </a:solidFill>
              <a:latin typeface="Calibri" panose="020F0502020204030204"/>
            </a:endParaRPr>
          </a:p>
        </p:txBody>
      </p:sp>
      <p:pic>
        <p:nvPicPr>
          <p:cNvPr id="76807" name="Picture 6">
            <a:extLst>
              <a:ext uri="{FF2B5EF4-FFF2-40B4-BE49-F238E27FC236}">
                <a16:creationId xmlns:a16="http://schemas.microsoft.com/office/drawing/2014/main" id="{D189186A-7906-84D9-8EE9-E21DA7F520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4213" y="351155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78DE-DECA-9504-DBA0-FD34E3A4FDA6}"/>
              </a:ext>
            </a:extLst>
          </p:cNvPr>
          <p:cNvSpPr>
            <a:spLocks noGrp="1"/>
          </p:cNvSpPr>
          <p:nvPr>
            <p:ph type="title"/>
          </p:nvPr>
        </p:nvSpPr>
        <p:spPr>
          <a:xfrm>
            <a:off x="838200" y="0"/>
            <a:ext cx="10515600" cy="1325563"/>
          </a:xfrm>
        </p:spPr>
        <p:txBody>
          <a:bodyPr/>
          <a:lstStyle/>
          <a:p>
            <a:pPr>
              <a:defRPr/>
            </a:pPr>
            <a:r>
              <a:rPr lang="en-US" sz="3200" b="1" dirty="0">
                <a:latin typeface="+mn-lt"/>
                <a:hlinkClick r:id="rId2"/>
              </a:rPr>
              <a:t>Les experts mettent en garde contre le coronavirus félin après la mort de milliers de chats à Chypre | Animaux | The Guardian</a:t>
            </a:r>
            <a:endParaRPr lang="en-CA" sz="3200" b="1" dirty="0">
              <a:latin typeface="+mn-lt"/>
            </a:endParaRPr>
          </a:p>
        </p:txBody>
      </p:sp>
      <p:sp>
        <p:nvSpPr>
          <p:cNvPr id="3" name="Content Placeholder 2">
            <a:extLst>
              <a:ext uri="{FF2B5EF4-FFF2-40B4-BE49-F238E27FC236}">
                <a16:creationId xmlns:a16="http://schemas.microsoft.com/office/drawing/2014/main" id="{3FDF348E-8CA8-A029-94B3-A9F4B39EC7AD}"/>
              </a:ext>
            </a:extLst>
          </p:cNvPr>
          <p:cNvSpPr>
            <a:spLocks noGrp="1"/>
          </p:cNvSpPr>
          <p:nvPr>
            <p:ph sz="half" idx="1"/>
          </p:nvPr>
        </p:nvSpPr>
        <p:spPr>
          <a:xfrm>
            <a:off x="838200" y="1211263"/>
            <a:ext cx="5181600" cy="4351337"/>
          </a:xfrm>
        </p:spPr>
        <p:txBody>
          <a:bodyPr/>
          <a:lstStyle/>
          <a:p>
            <a:pPr marL="0" indent="0">
              <a:buFont typeface="Arial" panose="020B0604020202020204" pitchFamily="34" charset="0"/>
              <a:buNone/>
              <a:defRPr/>
            </a:pPr>
            <a:r>
              <a:rPr lang="en-CA" dirty="0"/>
              <a:t>Juillet</a:t>
            </a:r>
          </a:p>
          <a:p>
            <a:pPr>
              <a:defRPr/>
            </a:pPr>
            <a:r>
              <a:rPr lang="en-CA" dirty="0"/>
              <a:t>Chypre</a:t>
            </a:r>
          </a:p>
          <a:p>
            <a:pPr>
              <a:defRPr/>
            </a:pPr>
            <a:r>
              <a:rPr lang="en-CA" dirty="0"/>
              <a:t>1 000 000 chats sur l'île</a:t>
            </a:r>
          </a:p>
          <a:p>
            <a:pPr>
              <a:defRPr/>
            </a:pPr>
            <a:r>
              <a:rPr lang="en-CA" dirty="0"/>
              <a:t>Les estimations varient entre 20 et 30 % de taux de mortalité</a:t>
            </a:r>
          </a:p>
          <a:p>
            <a:pPr marL="0" indent="0">
              <a:buFont typeface="Arial" panose="020B0604020202020204" pitchFamily="34" charset="0"/>
              <a:buNone/>
              <a:defRPr/>
            </a:pPr>
            <a:r>
              <a:rPr lang="en-CA" dirty="0"/>
              <a:t>D'autres rapports affirment que les chiffres sont exagérés</a:t>
            </a:r>
          </a:p>
          <a:p>
            <a:pPr marL="0" indent="0">
              <a:buFont typeface="Arial" panose="020B0604020202020204" pitchFamily="34" charset="0"/>
              <a:buNone/>
              <a:defRPr/>
            </a:pPr>
            <a:r>
              <a:rPr lang="en-US" sz="1800" dirty="0">
                <a:hlinkClick r:id="rId3"/>
              </a:rPr>
              <a:t>Environ 8 000 cas cliniques de PIF cette année à Chypre, selon l'association vétérinaire | Cyprus Mail (cyprus-mail.com)</a:t>
            </a:r>
            <a:endParaRPr lang="en-US" sz="1800" dirty="0"/>
          </a:p>
          <a:p>
            <a:pPr>
              <a:defRPr/>
            </a:pPr>
            <a:r>
              <a:rPr lang="en-US" dirty="0"/>
              <a:t>Grande incertitude sur ce qui se passe réellement</a:t>
            </a:r>
            <a:endParaRPr lang="en-CA" dirty="0"/>
          </a:p>
        </p:txBody>
      </p:sp>
      <p:sp>
        <p:nvSpPr>
          <p:cNvPr id="77828" name="Content Placeholder 3">
            <a:extLst>
              <a:ext uri="{FF2B5EF4-FFF2-40B4-BE49-F238E27FC236}">
                <a16:creationId xmlns:a16="http://schemas.microsoft.com/office/drawing/2014/main" id="{C0037B0A-61DE-65C8-D740-5096A22F7E42}"/>
              </a:ext>
            </a:extLst>
          </p:cNvPr>
          <p:cNvSpPr>
            <a:spLocks noGrp="1"/>
          </p:cNvSpPr>
          <p:nvPr>
            <p:ph sz="half" idx="2"/>
          </p:nvPr>
        </p:nvSpPr>
        <p:spPr>
          <a:xfrm>
            <a:off x="6305550" y="1665288"/>
            <a:ext cx="5181600" cy="4351337"/>
          </a:xfrm>
        </p:spPr>
        <p:txBody>
          <a:bodyPr/>
          <a:lstStyle/>
          <a:p>
            <a:endParaRPr lang="en-CA" altLang="en-US"/>
          </a:p>
          <a:p>
            <a:endParaRPr lang="en-CA" altLang="en-US"/>
          </a:p>
        </p:txBody>
      </p:sp>
      <p:sp>
        <p:nvSpPr>
          <p:cNvPr id="5" name="Slide Number Placeholder 4">
            <a:extLst>
              <a:ext uri="{FF2B5EF4-FFF2-40B4-BE49-F238E27FC236}">
                <a16:creationId xmlns:a16="http://schemas.microsoft.com/office/drawing/2014/main" id="{CE9E013D-C072-C686-16DB-7D371692E21D}"/>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940763-F67A-465D-AF3B-5E39013C33FD}" type="slidenum">
              <a:rPr lang="en-US" altLang="en-US">
                <a:solidFill>
                  <a:srgbClr val="898989"/>
                </a:solidFill>
              </a:rPr>
              <a:t>26</a:t>
            </a:fld>
            <a:endParaRPr lang="en-US" altLang="en-US">
              <a:solidFill>
                <a:srgbClr val="898989"/>
              </a:solidFill>
            </a:endParaRPr>
          </a:p>
        </p:txBody>
      </p:sp>
      <p:pic>
        <p:nvPicPr>
          <p:cNvPr id="77830" name="Picture 5">
            <a:extLst>
              <a:ext uri="{FF2B5EF4-FFF2-40B4-BE49-F238E27FC236}">
                <a16:creationId xmlns:a16="http://schemas.microsoft.com/office/drawing/2014/main" id="{4B882D54-EECD-4A1B-919E-A460EC45D4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665288"/>
            <a:ext cx="612775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Box 6">
            <a:extLst>
              <a:ext uri="{FF2B5EF4-FFF2-40B4-BE49-F238E27FC236}">
                <a16:creationId xmlns:a16="http://schemas.microsoft.com/office/drawing/2014/main" id="{58D21581-DDAD-FFE0-1186-032E47A5491A}"/>
              </a:ext>
            </a:extLst>
          </p:cNvPr>
          <p:cNvSpPr txBox="1">
            <a:spLocks noChangeArrowheads="1"/>
          </p:cNvSpPr>
          <p:nvPr/>
        </p:nvSpPr>
        <p:spPr bwMode="auto">
          <a:xfrm>
            <a:off x="6000750" y="5607050"/>
            <a:ext cx="57927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5"/>
              </a:rPr>
              <a:t>https://www.tripadvisor.co.uk/Attraction_Review-g2095514-d3983077-Reviews-Tala_Monastery_Cat_Park-Tala_Paphos_District.html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548E5-021A-08CB-3FFC-4FC3935248E3}"/>
              </a:ext>
            </a:extLst>
          </p:cNvPr>
          <p:cNvSpPr>
            <a:spLocks noGrp="1"/>
          </p:cNvSpPr>
          <p:nvPr>
            <p:ph sz="half" idx="1"/>
          </p:nvPr>
        </p:nvSpPr>
        <p:spPr/>
        <p:txBody>
          <a:bodyPr rtlCol="0">
            <a:normAutofit lnSpcReduction="10000"/>
          </a:bodyPr>
          <a:lstStyle/>
          <a:p>
            <a:pPr eaLnBrk="1" fontAlgn="auto" hangingPunct="1">
              <a:spcAft>
                <a:spcPts val="0"/>
              </a:spcAft>
              <a:defRPr/>
            </a:pPr>
            <a:r>
              <a:rPr lang="en-CA" dirty="0"/>
              <a:t>Préface décrivant la recombinaison entre le coronavirus félin et un coronavirus canin pantropique hypervirulent</a:t>
            </a:r>
          </a:p>
          <a:p>
            <a:pPr marL="0" indent="0" eaLnBrk="1" fontAlgn="auto" hangingPunct="1">
              <a:spcAft>
                <a:spcPts val="0"/>
              </a:spcAft>
              <a:buFont typeface="Arial" panose="020B0604020202020204" pitchFamily="34" charset="0"/>
              <a:buNone/>
              <a:defRPr/>
            </a:pPr>
            <a:endParaRPr lang="en-CA" dirty="0"/>
          </a:p>
          <a:p>
            <a:pPr eaLnBrk="1" fontAlgn="auto" hangingPunct="1">
              <a:spcAft>
                <a:spcPts val="0"/>
              </a:spcAft>
              <a:defRPr/>
            </a:pPr>
            <a:r>
              <a:rPr lang="en-CA" dirty="0"/>
              <a:t>Les auteurs suggèrent qu'il pourrait être responsable de l'épidémie de péritonite infectieuse féline récemment décrite à Cypress.   </a:t>
            </a:r>
          </a:p>
        </p:txBody>
      </p:sp>
      <p:sp>
        <p:nvSpPr>
          <p:cNvPr id="78851" name="Content Placeholder 3">
            <a:extLst>
              <a:ext uri="{FF2B5EF4-FFF2-40B4-BE49-F238E27FC236}">
                <a16:creationId xmlns:a16="http://schemas.microsoft.com/office/drawing/2014/main" id="{4E78A3A0-8EC2-973A-04D3-F8AE5931BF82}"/>
              </a:ext>
            </a:extLst>
          </p:cNvPr>
          <p:cNvSpPr>
            <a:spLocks noGrp="1"/>
          </p:cNvSpPr>
          <p:nvPr>
            <p:ph sz="half" idx="2"/>
          </p:nvPr>
        </p:nvSpPr>
        <p:spPr>
          <a:xfrm>
            <a:off x="6019800" y="1825625"/>
            <a:ext cx="5867400" cy="4351338"/>
          </a:xfrm>
        </p:spPr>
        <p:txBody>
          <a:bodyPr/>
          <a:lstStyle/>
          <a:p>
            <a:pPr eaLnBrk="1" hangingPunct="1"/>
            <a:r>
              <a:rPr lang="en-CA" altLang="en-US"/>
              <a:t>Des recombinaisons ont été décrites précédemment et ne sont pas considérées comme rares</a:t>
            </a:r>
          </a:p>
          <a:p>
            <a:pPr eaLnBrk="1" hangingPunct="1"/>
            <a:endParaRPr lang="en-CA" altLang="en-US"/>
          </a:p>
          <a:p>
            <a:pPr eaLnBrk="1" hangingPunct="1"/>
            <a:r>
              <a:rPr lang="en-CA" altLang="en-US"/>
              <a:t>Généralement, les recombinaisons n'ont pas de conséquences majeures.</a:t>
            </a:r>
          </a:p>
        </p:txBody>
      </p:sp>
      <p:sp>
        <p:nvSpPr>
          <p:cNvPr id="78852" name="Slide Number Placeholder 4">
            <a:extLst>
              <a:ext uri="{FF2B5EF4-FFF2-40B4-BE49-F238E27FC236}">
                <a16:creationId xmlns:a16="http://schemas.microsoft.com/office/drawing/2014/main" id="{BDB3AED3-0BBF-DB19-8882-D8097FB8298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7B559062-F09E-47D7-8A9C-637BC17D0631}" type="slidenum">
              <a:rPr lang="en-US" altLang="en-US" sz="1200">
                <a:solidFill>
                  <a:srgbClr val="898989"/>
                </a:solidFill>
              </a:rPr>
              <a:t>27</a:t>
            </a:fld>
            <a:endParaRPr lang="en-US" altLang="en-US" sz="1200">
              <a:solidFill>
                <a:srgbClr val="898989"/>
              </a:solidFill>
            </a:endParaRPr>
          </a:p>
        </p:txBody>
      </p:sp>
      <p:sp>
        <p:nvSpPr>
          <p:cNvPr id="6" name="Title 1">
            <a:extLst>
              <a:ext uri="{FF2B5EF4-FFF2-40B4-BE49-F238E27FC236}">
                <a16:creationId xmlns:a16="http://schemas.microsoft.com/office/drawing/2014/main" id="{F6B94D3D-D617-35F0-0DE2-ED955E333746}"/>
              </a:ext>
            </a:extLst>
          </p:cNvPr>
          <p:cNvSpPr>
            <a:spLocks noGrp="1"/>
          </p:cNvSpPr>
          <p:nvPr>
            <p:ph type="title"/>
          </p:nvPr>
        </p:nvSpPr>
        <p:spPr/>
        <p:txBody>
          <a:bodyPr rtlCol="0">
            <a:noAutofit/>
          </a:bodyPr>
          <a:lstStyle/>
          <a:p>
            <a:pPr eaLnBrk="1" fontAlgn="auto" hangingPunct="1">
              <a:spcAft>
                <a:spcPts val="0"/>
              </a:spcAft>
              <a:defRPr/>
            </a:pPr>
            <a:r>
              <a:rPr lang="en-US" sz="2800" b="1" dirty="0">
                <a:latin typeface="+mn-lt"/>
                <a:hlinkClick r:id="rId3"/>
              </a:rPr>
              <a:t>Émergence et propagation d'une péritonite infectieuse féline due à un coronavirus recombinant canin/félin hautement pathogène | </a:t>
            </a:r>
            <a:r>
              <a:rPr lang="en-US" sz="2800" b="1" dirty="0" err="1">
                <a:latin typeface="+mn-lt"/>
                <a:hlinkClick r:id="rId3"/>
              </a:rPr>
              <a:t>bioRxiv</a:t>
            </a:r>
            <a:endParaRPr lang="en-CA" sz="2800" b="1"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5">
            <a:extLst>
              <a:ext uri="{FF2B5EF4-FFF2-40B4-BE49-F238E27FC236}">
                <a16:creationId xmlns:a16="http://schemas.microsoft.com/office/drawing/2014/main" id="{A23DB414-74F4-3F55-29B7-B317CF38417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0438" y="1598613"/>
            <a:ext cx="1250950" cy="1250950"/>
          </a:xfrm>
        </p:spPr>
      </p:pic>
      <p:pic>
        <p:nvPicPr>
          <p:cNvPr id="80899" name="Content Placeholder 26">
            <a:extLst>
              <a:ext uri="{FF2B5EF4-FFF2-40B4-BE49-F238E27FC236}">
                <a16:creationId xmlns:a16="http://schemas.microsoft.com/office/drawing/2014/main" id="{1D25E22D-84F3-2458-9E03-EF9904B5718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0713" y="3419475"/>
            <a:ext cx="1901825" cy="1900238"/>
          </a:xfrm>
        </p:spPr>
      </p:pic>
      <p:sp>
        <p:nvSpPr>
          <p:cNvPr id="5" name="Slide Number Placeholder 4">
            <a:extLst>
              <a:ext uri="{FF2B5EF4-FFF2-40B4-BE49-F238E27FC236}">
                <a16:creationId xmlns:a16="http://schemas.microsoft.com/office/drawing/2014/main" id="{FCA11452-FD54-E116-720C-374F4E97412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7FA01D-0E35-440E-A7D1-6FD4196B5E39}" type="slidenum">
              <a:rPr lang="en-US" altLang="en-US">
                <a:solidFill>
                  <a:srgbClr val="898989"/>
                </a:solidFill>
              </a:rPr>
              <a:t>28</a:t>
            </a:fld>
            <a:endParaRPr lang="en-US" altLang="en-US">
              <a:solidFill>
                <a:srgbClr val="898989"/>
              </a:solidFill>
            </a:endParaRPr>
          </a:p>
        </p:txBody>
      </p:sp>
      <p:pic>
        <p:nvPicPr>
          <p:cNvPr id="80901" name="Content Placeholder 5">
            <a:extLst>
              <a:ext uri="{FF2B5EF4-FFF2-40B4-BE49-F238E27FC236}">
                <a16:creationId xmlns:a16="http://schemas.microsoft.com/office/drawing/2014/main" id="{445CF9BA-8B60-D462-3C5B-937882D6F8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598613"/>
            <a:ext cx="11017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Content Placeholder 5">
            <a:extLst>
              <a:ext uri="{FF2B5EF4-FFF2-40B4-BE49-F238E27FC236}">
                <a16:creationId xmlns:a16="http://schemas.microsoft.com/office/drawing/2014/main" id="{6CB13593-D090-0468-839A-4A55C768A6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446088"/>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3CFC2CD5-AA28-5743-0B60-E920B33465A8}"/>
              </a:ext>
            </a:extLst>
          </p:cNvPr>
          <p:cNvCxnSpPr>
            <a:stCxn id="80902" idx="2"/>
            <a:endCxn id="80901" idx="1"/>
          </p:cNvCxnSpPr>
          <p:nvPr/>
        </p:nvCxnSpPr>
        <p:spPr>
          <a:xfrm flipH="1">
            <a:off x="2122488" y="1697038"/>
            <a:ext cx="668337"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EC1DA0-55DB-83D4-354F-9FB8D86D675F}"/>
              </a:ext>
            </a:extLst>
          </p:cNvPr>
          <p:cNvCxnSpPr>
            <a:stCxn id="80902" idx="2"/>
            <a:endCxn id="80898" idx="1"/>
          </p:cNvCxnSpPr>
          <p:nvPr/>
        </p:nvCxnSpPr>
        <p:spPr>
          <a:xfrm>
            <a:off x="2790825" y="1697038"/>
            <a:ext cx="709613"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0905" name="Content Placeholder 5">
            <a:extLst>
              <a:ext uri="{FF2B5EF4-FFF2-40B4-BE49-F238E27FC236}">
                <a16:creationId xmlns:a16="http://schemas.microsoft.com/office/drawing/2014/main" id="{52D1D1FC-B026-5A3A-842C-7A9F3A7C16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3073400"/>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FCF254D8-EEB5-2E30-A3C3-9F65312F9B51}"/>
              </a:ext>
            </a:extLst>
          </p:cNvPr>
          <p:cNvCxnSpPr>
            <a:stCxn id="80898" idx="2"/>
            <a:endCxn id="80905" idx="0"/>
          </p:cNvCxnSpPr>
          <p:nvPr/>
        </p:nvCxnSpPr>
        <p:spPr>
          <a:xfrm>
            <a:off x="4125913" y="2849563"/>
            <a:ext cx="263525" cy="223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907" name="TextBox 23">
            <a:extLst>
              <a:ext uri="{FF2B5EF4-FFF2-40B4-BE49-F238E27FC236}">
                <a16:creationId xmlns:a16="http://schemas.microsoft.com/office/drawing/2014/main" id="{840C4B5D-14AE-BF15-A308-8B6897BD535C}"/>
              </a:ext>
            </a:extLst>
          </p:cNvPr>
          <p:cNvSpPr txBox="1">
            <a:spLocks noChangeArrowheads="1"/>
          </p:cNvSpPr>
          <p:nvPr/>
        </p:nvSpPr>
        <p:spPr bwMode="auto">
          <a:xfrm>
            <a:off x="2349500" y="1922463"/>
            <a:ext cx="1420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FeCOV</a:t>
            </a:r>
          </a:p>
          <a:p>
            <a:pPr>
              <a:lnSpc>
                <a:spcPct val="100000"/>
              </a:lnSpc>
              <a:spcBef>
                <a:spcPct val="0"/>
              </a:spcBef>
              <a:buFontTx/>
              <a:buNone/>
            </a:pPr>
            <a:r>
              <a:rPr lang="en-CA" altLang="en-US" sz="1800" b="1"/>
              <a:t>Fécale-orale</a:t>
            </a:r>
          </a:p>
          <a:p>
            <a:pPr>
              <a:lnSpc>
                <a:spcPct val="100000"/>
              </a:lnSpc>
              <a:spcBef>
                <a:spcPct val="0"/>
              </a:spcBef>
              <a:buFontTx/>
              <a:buNone/>
            </a:pPr>
            <a:r>
              <a:rPr lang="en-CA" altLang="en-US" sz="1800" b="1"/>
              <a:t>Transmission</a:t>
            </a:r>
          </a:p>
        </p:txBody>
      </p:sp>
      <p:sp>
        <p:nvSpPr>
          <p:cNvPr id="80908" name="TextBox 24">
            <a:extLst>
              <a:ext uri="{FF2B5EF4-FFF2-40B4-BE49-F238E27FC236}">
                <a16:creationId xmlns:a16="http://schemas.microsoft.com/office/drawing/2014/main" id="{C19DB2CC-58BE-2EAF-3A09-AE24E8D1465C}"/>
              </a:ext>
            </a:extLst>
          </p:cNvPr>
          <p:cNvSpPr txBox="1">
            <a:spLocks noChangeArrowheads="1"/>
          </p:cNvSpPr>
          <p:nvPr/>
        </p:nvSpPr>
        <p:spPr bwMode="auto">
          <a:xfrm>
            <a:off x="3500438" y="4362450"/>
            <a:ext cx="354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000" b="1"/>
              <a:t>90 % de signes cliniques minimes ou inexistants</a:t>
            </a:r>
          </a:p>
          <a:p>
            <a:pPr>
              <a:lnSpc>
                <a:spcPct val="100000"/>
              </a:lnSpc>
              <a:spcBef>
                <a:spcPct val="0"/>
              </a:spcBef>
              <a:buFontTx/>
              <a:buNone/>
            </a:pPr>
            <a:r>
              <a:rPr lang="en-CA" altLang="en-US" sz="2000" b="1"/>
              <a:t>Rétablissement complet</a:t>
            </a:r>
          </a:p>
        </p:txBody>
      </p:sp>
      <p:sp>
        <p:nvSpPr>
          <p:cNvPr id="80909" name="TextBox 27">
            <a:extLst>
              <a:ext uri="{FF2B5EF4-FFF2-40B4-BE49-F238E27FC236}">
                <a16:creationId xmlns:a16="http://schemas.microsoft.com/office/drawing/2014/main" id="{575F8810-8F87-58D2-1B2D-05600CA20D10}"/>
              </a:ext>
            </a:extLst>
          </p:cNvPr>
          <p:cNvSpPr txBox="1">
            <a:spLocks noChangeArrowheads="1"/>
          </p:cNvSpPr>
          <p:nvPr/>
        </p:nvSpPr>
        <p:spPr bwMode="auto">
          <a:xfrm>
            <a:off x="698500" y="4994275"/>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10 % développent la PIF</a:t>
            </a:r>
          </a:p>
          <a:p>
            <a:pPr>
              <a:lnSpc>
                <a:spcPct val="100000"/>
              </a:lnSpc>
              <a:spcBef>
                <a:spcPct val="0"/>
              </a:spcBef>
              <a:buFontTx/>
              <a:buNone/>
            </a:pPr>
            <a:r>
              <a:rPr lang="en-CA" altLang="en-US" sz="1800" b="1"/>
              <a:t>Mortel en l'absence de traitement</a:t>
            </a:r>
          </a:p>
          <a:p>
            <a:pPr>
              <a:lnSpc>
                <a:spcPct val="100000"/>
              </a:lnSpc>
              <a:spcBef>
                <a:spcPct val="0"/>
              </a:spcBef>
              <a:buFontTx/>
              <a:buNone/>
            </a:pPr>
            <a:r>
              <a:rPr lang="en-CA" altLang="en-US" sz="1800" b="1"/>
              <a:t>Peu transmissible de chat à chat</a:t>
            </a:r>
          </a:p>
        </p:txBody>
      </p:sp>
      <p:cxnSp>
        <p:nvCxnSpPr>
          <p:cNvPr id="30" name="Straight Arrow Connector 29">
            <a:extLst>
              <a:ext uri="{FF2B5EF4-FFF2-40B4-BE49-F238E27FC236}">
                <a16:creationId xmlns:a16="http://schemas.microsoft.com/office/drawing/2014/main" id="{1C7A50EC-08CC-FB07-6F2E-7B4137804632}"/>
              </a:ext>
            </a:extLst>
          </p:cNvPr>
          <p:cNvCxnSpPr>
            <a:stCxn id="80901" idx="2"/>
            <a:endCxn id="80899" idx="0"/>
          </p:cNvCxnSpPr>
          <p:nvPr/>
        </p:nvCxnSpPr>
        <p:spPr>
          <a:xfrm flipH="1">
            <a:off x="1571625" y="2849563"/>
            <a:ext cx="0" cy="56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0911" name="Content Placeholder 26">
            <a:extLst>
              <a:ext uri="{FF2B5EF4-FFF2-40B4-BE49-F238E27FC236}">
                <a16:creationId xmlns:a16="http://schemas.microsoft.com/office/drawing/2014/main" id="{49CCD45A-E4D6-0AAA-2BB8-F1BBD82312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47625"/>
            <a:ext cx="1901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Content Placeholder 3">
            <a:extLst>
              <a:ext uri="{FF2B5EF4-FFF2-40B4-BE49-F238E27FC236}">
                <a16:creationId xmlns:a16="http://schemas.microsoft.com/office/drawing/2014/main" id="{26FE2610-3E6A-9245-A2DC-FA58B93C2C17}"/>
              </a:ext>
            </a:extLst>
          </p:cNvPr>
          <p:cNvSpPr txBox="1">
            <a:spLocks/>
          </p:cNvSpPr>
          <p:nvPr/>
        </p:nvSpPr>
        <p:spPr bwMode="auto">
          <a:xfrm>
            <a:off x="6019800" y="1697038"/>
            <a:ext cx="5867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n-US"/>
              <a:t>Réaction inflammatoire sévère autour des cellules infectées</a:t>
            </a:r>
          </a:p>
          <a:p>
            <a:pPr eaLnBrk="1" hangingPunct="1"/>
            <a:r>
              <a:rPr lang="en-CA" altLang="en-US"/>
              <a:t>Formes sèches et humides</a:t>
            </a:r>
          </a:p>
        </p:txBody>
      </p:sp>
      <p:pic>
        <p:nvPicPr>
          <p:cNvPr id="80913" name="Picture 4" descr="https://urbananimalveterinary.com/wp-content/uploads/2020/08/1598811825566blob.jpg">
            <a:extLst>
              <a:ext uri="{FF2B5EF4-FFF2-40B4-BE49-F238E27FC236}">
                <a16:creationId xmlns:a16="http://schemas.microsoft.com/office/drawing/2014/main" id="{0DB9EB42-3682-39DD-6102-739C57B3D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3614738"/>
            <a:ext cx="45339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4" name="TextBox 33">
            <a:extLst>
              <a:ext uri="{FF2B5EF4-FFF2-40B4-BE49-F238E27FC236}">
                <a16:creationId xmlns:a16="http://schemas.microsoft.com/office/drawing/2014/main" id="{5DCC1F16-23BA-A405-895A-97E2182D17CC}"/>
              </a:ext>
            </a:extLst>
          </p:cNvPr>
          <p:cNvSpPr txBox="1">
            <a:spLocks noChangeArrowheads="1"/>
          </p:cNvSpPr>
          <p:nvPr/>
        </p:nvSpPr>
        <p:spPr bwMode="auto">
          <a:xfrm>
            <a:off x="7400925" y="5945188"/>
            <a:ext cx="3806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hlinkClick r:id="rId7"/>
              </a:rPr>
              <a:t>https://urbananimalveterinary.com/event/feline-infectious-peritonitis-fip-what-every-cat-owner-should-know/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59CA-A8C1-7612-02FA-D933B64CA35B}"/>
              </a:ext>
            </a:extLst>
          </p:cNvPr>
          <p:cNvSpPr>
            <a:spLocks noGrp="1"/>
          </p:cNvSpPr>
          <p:nvPr>
            <p:ph type="title"/>
          </p:nvPr>
        </p:nvSpPr>
        <p:spPr/>
        <p:txBody>
          <a:bodyPr/>
          <a:lstStyle/>
          <a:p>
            <a:pPr>
              <a:defRPr/>
            </a:pPr>
            <a:r>
              <a:rPr lang="en-US" sz="3200" b="1" dirty="0">
                <a:latin typeface="+mn-lt"/>
                <a:hlinkClick r:id="rId3"/>
              </a:rPr>
              <a:t>Émergence et propagation d'une péritonite infectieuse féline due à un coronavirus recombinant canin/félin hautement pathogène | </a:t>
            </a:r>
            <a:r>
              <a:rPr lang="en-US" sz="3200" b="1" dirty="0" err="1">
                <a:latin typeface="+mn-lt"/>
                <a:hlinkClick r:id="rId3"/>
              </a:rPr>
              <a:t>bioRxiv</a:t>
            </a:r>
            <a:endParaRPr lang="en-CA" sz="3200" b="1" dirty="0">
              <a:latin typeface="+mn-lt"/>
            </a:endParaRPr>
          </a:p>
        </p:txBody>
      </p:sp>
      <p:sp>
        <p:nvSpPr>
          <p:cNvPr id="82947" name="Content Placeholder 2">
            <a:extLst>
              <a:ext uri="{FF2B5EF4-FFF2-40B4-BE49-F238E27FC236}">
                <a16:creationId xmlns:a16="http://schemas.microsoft.com/office/drawing/2014/main" id="{256D84D5-CC3D-3D56-96D1-54095F6F5DB2}"/>
              </a:ext>
            </a:extLst>
          </p:cNvPr>
          <p:cNvSpPr>
            <a:spLocks noGrp="1"/>
          </p:cNvSpPr>
          <p:nvPr>
            <p:ph sz="half" idx="1"/>
          </p:nvPr>
        </p:nvSpPr>
        <p:spPr/>
        <p:txBody>
          <a:bodyPr/>
          <a:lstStyle/>
          <a:p>
            <a:r>
              <a:rPr lang="en-CA" altLang="en-US"/>
              <a:t>Le virus présente des propriétés distinctes de celles des détections antérieures de FIP</a:t>
            </a:r>
          </a:p>
          <a:p>
            <a:r>
              <a:rPr lang="en-CA" altLang="en-US"/>
              <a:t>Les auteurs suggèrent que la transmission directe est possible avec cette souche.</a:t>
            </a:r>
          </a:p>
          <a:p>
            <a:r>
              <a:rPr lang="en-CA" altLang="en-US"/>
              <a:t>Aucun changement de biotype n'est nécessaire, comme c'est normalement le cas dans la PIF.</a:t>
            </a:r>
          </a:p>
          <a:p>
            <a:r>
              <a:rPr lang="en-CA" altLang="en-US"/>
              <a:t>L'apparition de la maladie est rapide</a:t>
            </a:r>
          </a:p>
          <a:p>
            <a:r>
              <a:rPr lang="en-CA" altLang="en-US"/>
              <a:t>Pourcentage plus élevé de cas neurologiques (28%) que de cas normaux (14%)</a:t>
            </a:r>
          </a:p>
        </p:txBody>
      </p:sp>
      <p:sp>
        <p:nvSpPr>
          <p:cNvPr id="78852" name="Content Placeholder 3">
            <a:extLst>
              <a:ext uri="{FF2B5EF4-FFF2-40B4-BE49-F238E27FC236}">
                <a16:creationId xmlns:a16="http://schemas.microsoft.com/office/drawing/2014/main" id="{9C49F4E1-D535-1D67-A127-2459210FC4CD}"/>
              </a:ext>
            </a:extLst>
          </p:cNvPr>
          <p:cNvSpPr>
            <a:spLocks noGrp="1"/>
          </p:cNvSpPr>
          <p:nvPr>
            <p:ph sz="half" idx="2"/>
          </p:nvPr>
        </p:nvSpPr>
        <p:spPr/>
        <p:txBody>
          <a:bodyPr/>
          <a:lstStyle/>
          <a:p>
            <a:pPr>
              <a:defRPr/>
            </a:pPr>
            <a:r>
              <a:rPr lang="en-CA" altLang="en-US" dirty="0"/>
              <a:t>Forte identité de séquence entre Chypre et le cas importé du Royaume-Uni</a:t>
            </a:r>
          </a:p>
          <a:p>
            <a:pPr>
              <a:defRPr/>
            </a:pPr>
            <a:endParaRPr lang="en-CA" altLang="en-US" dirty="0"/>
          </a:p>
          <a:p>
            <a:pPr>
              <a:defRPr/>
            </a:pPr>
            <a:endParaRPr lang="en-CA" altLang="en-US" dirty="0"/>
          </a:p>
          <a:p>
            <a:pPr marL="0" indent="0">
              <a:buFont typeface="Arial" panose="020B0604020202020204" pitchFamily="34" charset="0"/>
              <a:buNone/>
              <a:defRPr/>
            </a:pPr>
            <a:endParaRPr lang="en-CA" altLang="en-US" dirty="0"/>
          </a:p>
          <a:p>
            <a:pPr>
              <a:defRPr/>
            </a:pPr>
            <a:r>
              <a:rPr lang="en-CA" altLang="en-US" dirty="0"/>
              <a:t>Question pour la Communauté :</a:t>
            </a:r>
          </a:p>
          <a:p>
            <a:pPr lvl="1">
              <a:defRPr/>
            </a:pPr>
            <a:r>
              <a:rPr lang="en-CA" altLang="en-US" dirty="0"/>
              <a:t>Dans quelle mesure devons-nous être inquiets ?</a:t>
            </a:r>
          </a:p>
          <a:p>
            <a:pPr lvl="1">
              <a:defRPr/>
            </a:pPr>
            <a:r>
              <a:rPr lang="en-CA" altLang="en-US" dirty="0"/>
              <a:t>Probabilité de recombinaison entre le </a:t>
            </a:r>
            <a:r>
              <a:rPr lang="en-CA" altLang="en-US" dirty="0" err="1"/>
              <a:t>FeCoV </a:t>
            </a:r>
            <a:r>
              <a:rPr lang="en-CA" altLang="en-US" dirty="0"/>
              <a:t>et le SARS-COV-2 ?</a:t>
            </a:r>
          </a:p>
        </p:txBody>
      </p:sp>
      <p:sp>
        <p:nvSpPr>
          <p:cNvPr id="5" name="Slide Number Placeholder 4">
            <a:extLst>
              <a:ext uri="{FF2B5EF4-FFF2-40B4-BE49-F238E27FC236}">
                <a16:creationId xmlns:a16="http://schemas.microsoft.com/office/drawing/2014/main" id="{2C701EAA-50AC-6EA3-7B3D-4429DF2F6BEC}"/>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6DD24F-38C0-40EC-862F-AC52CDAD3F8B}" type="slidenum">
              <a:rPr lang="en-US" altLang="en-US">
                <a:solidFill>
                  <a:srgbClr val="898989"/>
                </a:solidFill>
              </a:rPr>
              <a:t>29</a:t>
            </a:fld>
            <a:endParaRPr lang="en-US" altLang="en-US">
              <a:solidFill>
                <a:srgbClr val="898989"/>
              </a:solidFill>
            </a:endParaRPr>
          </a:p>
        </p:txBody>
      </p:sp>
      <p:pic>
        <p:nvPicPr>
          <p:cNvPr id="82950" name="Content Placeholder 26">
            <a:extLst>
              <a:ext uri="{FF2B5EF4-FFF2-40B4-BE49-F238E27FC236}">
                <a16:creationId xmlns:a16="http://schemas.microsoft.com/office/drawing/2014/main" id="{C2DBA609-1392-52C3-9FB8-D73E0BE688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5650" y="2097088"/>
            <a:ext cx="3213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03FD-8B97-1A15-922D-01BD6FF72137}"/>
              </a:ext>
            </a:extLst>
          </p:cNvPr>
          <p:cNvSpPr>
            <a:spLocks noGrp="1"/>
          </p:cNvSpPr>
          <p:nvPr>
            <p:ph type="title"/>
          </p:nvPr>
        </p:nvSpPr>
        <p:spPr/>
        <p:txBody>
          <a:bodyPr/>
          <a:lstStyle/>
          <a:p>
            <a:pPr>
              <a:defRPr/>
            </a:pPr>
            <a:r>
              <a:rPr lang="en-CA" dirty="0"/>
              <a:t>Mises à jour</a:t>
            </a:r>
          </a:p>
        </p:txBody>
      </p:sp>
      <p:sp>
        <p:nvSpPr>
          <p:cNvPr id="33795" name="Text Placeholder 11">
            <a:extLst>
              <a:ext uri="{FF2B5EF4-FFF2-40B4-BE49-F238E27FC236}">
                <a16:creationId xmlns:a16="http://schemas.microsoft.com/office/drawing/2014/main" id="{A11F60B2-9584-4370-B05A-1799BE24C361}"/>
              </a:ext>
            </a:extLst>
          </p:cNvPr>
          <p:cNvSpPr>
            <a:spLocks noGrp="1"/>
          </p:cNvSpPr>
          <p:nvPr>
            <p:ph type="body" sz="quarter" idx="13"/>
          </p:nvPr>
        </p:nvSpPr>
        <p:spPr>
          <a:xfrm>
            <a:off x="706438" y="1808163"/>
            <a:ext cx="4941887" cy="4014787"/>
          </a:xfrm>
        </p:spPr>
        <p:txBody>
          <a:bodyPr/>
          <a:lstStyle/>
          <a:p>
            <a:r>
              <a:rPr lang="en-CA" altLang="en-US" dirty="0"/>
              <a:t>Pas de convocation </a:t>
            </a:r>
            <a:r>
              <a:rPr lang="en-CA" altLang="en-US" dirty="0" err="1"/>
              <a:t>mensuelle</a:t>
            </a:r>
            <a:r>
              <a:rPr lang="en-CA" altLang="en-US" dirty="0"/>
              <a:t> </a:t>
            </a:r>
            <a:r>
              <a:rPr lang="en-CA" altLang="en-US" dirty="0" err="1"/>
              <a:t>en</a:t>
            </a:r>
            <a:r>
              <a:rPr lang="en-CA" altLang="en-US" dirty="0"/>
              <a:t> </a:t>
            </a:r>
            <a:r>
              <a:rPr lang="en-CA" altLang="en-US" dirty="0" err="1"/>
              <a:t>décembre</a:t>
            </a:r>
            <a:r>
              <a:rPr lang="en-CA" altLang="en-US" dirty="0"/>
              <a:t> pour </a:t>
            </a:r>
            <a:r>
              <a:rPr lang="en-CA" altLang="en-US" dirty="0" err="1"/>
              <a:t>permettre</a:t>
            </a:r>
            <a:r>
              <a:rPr lang="en-CA" altLang="en-US" dirty="0"/>
              <a:t> </a:t>
            </a:r>
            <a:r>
              <a:rPr lang="en-CA" altLang="en-US" dirty="0" err="1"/>
              <a:t>une</a:t>
            </a:r>
            <a:r>
              <a:rPr lang="en-CA" altLang="en-US" dirty="0"/>
              <a:t> pause dans les </a:t>
            </a:r>
            <a:r>
              <a:rPr lang="en-CA" altLang="en-US" dirty="0" err="1"/>
              <a:t>vacances</a:t>
            </a:r>
            <a:r>
              <a:rPr lang="en-CA" altLang="en-US" dirty="0"/>
              <a:t>.</a:t>
            </a:r>
          </a:p>
          <a:p>
            <a:endParaRPr lang="en-CA" altLang="en-US" dirty="0"/>
          </a:p>
          <a:p>
            <a:r>
              <a:rPr lang="en-CA" altLang="en-US" dirty="0"/>
              <a:t>Des </a:t>
            </a:r>
            <a:r>
              <a:rPr lang="en-CA" altLang="en-US" dirty="0" err="1"/>
              <a:t>nouvelles</a:t>
            </a:r>
            <a:r>
              <a:rPr lang="en-CA" altLang="en-US" dirty="0"/>
              <a:t> rencontres </a:t>
            </a:r>
            <a:r>
              <a:rPr lang="en-CA" altLang="en-US" dirty="0" err="1"/>
              <a:t>tentatives</a:t>
            </a:r>
            <a:r>
              <a:rPr lang="en-CA" altLang="en-US" dirty="0"/>
              <a:t> pour 2024 </a:t>
            </a:r>
            <a:r>
              <a:rPr lang="en-CA" altLang="en-US" dirty="0" err="1"/>
              <a:t>seront</a:t>
            </a:r>
            <a:r>
              <a:rPr lang="en-CA" altLang="en-US" dirty="0"/>
              <a:t> </a:t>
            </a:r>
            <a:r>
              <a:rPr lang="en-CA" altLang="en-US" dirty="0" err="1"/>
              <a:t>distribués</a:t>
            </a:r>
            <a:r>
              <a:rPr lang="en-CA" altLang="en-US" dirty="0"/>
              <a:t> </a:t>
            </a:r>
            <a:r>
              <a:rPr lang="en-CA" altLang="en-US" dirty="0" err="1"/>
              <a:t>prochainement</a:t>
            </a:r>
            <a:endParaRPr lang="en-CA" altLang="en-US" dirty="0"/>
          </a:p>
          <a:p>
            <a:endParaRPr lang="en-CA" altLang="en-US" dirty="0"/>
          </a:p>
          <a:p>
            <a:r>
              <a:rPr lang="en-CA" altLang="en-US" dirty="0"/>
              <a:t>4</a:t>
            </a:r>
            <a:r>
              <a:rPr lang="en-CA" altLang="en-US" baseline="30000" dirty="0"/>
              <a:t>ième</a:t>
            </a:r>
            <a:r>
              <a:rPr lang="en-CA" altLang="en-US" dirty="0"/>
              <a:t> </a:t>
            </a:r>
            <a:r>
              <a:rPr lang="en-CA" altLang="en-US" dirty="0" err="1"/>
              <a:t>Jeudi</a:t>
            </a:r>
            <a:r>
              <a:rPr lang="en-CA" altLang="en-US" dirty="0"/>
              <a:t> de </a:t>
            </a:r>
            <a:r>
              <a:rPr lang="en-CA" altLang="en-US" dirty="0" err="1"/>
              <a:t>chaque</a:t>
            </a:r>
            <a:r>
              <a:rPr lang="en-CA" altLang="en-US" dirty="0"/>
              <a:t> </a:t>
            </a:r>
            <a:r>
              <a:rPr lang="en-CA" altLang="en-US" dirty="0" err="1"/>
              <a:t>mois</a:t>
            </a:r>
            <a:r>
              <a:rPr lang="en-CA" altLang="en-US" dirty="0"/>
              <a:t>, pas de </a:t>
            </a:r>
            <a:r>
              <a:rPr lang="en-CA" altLang="en-US" dirty="0" err="1"/>
              <a:t>réunion</a:t>
            </a:r>
            <a:r>
              <a:rPr lang="en-CA" altLang="en-US" dirty="0"/>
              <a:t> </a:t>
            </a:r>
            <a:r>
              <a:rPr lang="en-CA" altLang="en-US" dirty="0" err="1"/>
              <a:t>en</a:t>
            </a:r>
            <a:r>
              <a:rPr lang="en-CA" altLang="en-US" dirty="0"/>
              <a:t> </a:t>
            </a:r>
            <a:r>
              <a:rPr lang="en-CA" altLang="en-US" dirty="0" err="1"/>
              <a:t>août</a:t>
            </a:r>
            <a:r>
              <a:rPr lang="en-CA" altLang="en-US" dirty="0"/>
              <a:t> et </a:t>
            </a:r>
            <a:r>
              <a:rPr lang="en-CA" altLang="en-US" dirty="0" err="1"/>
              <a:t>décembre</a:t>
            </a:r>
            <a:endParaRPr lang="en-CA" altLang="en-US" dirty="0"/>
          </a:p>
        </p:txBody>
      </p:sp>
      <p:sp>
        <p:nvSpPr>
          <p:cNvPr id="4" name="Slide Number Placeholder 3">
            <a:extLst>
              <a:ext uri="{FF2B5EF4-FFF2-40B4-BE49-F238E27FC236}">
                <a16:creationId xmlns:a16="http://schemas.microsoft.com/office/drawing/2014/main" id="{3C5F4D6E-34AF-80F5-FD6C-190FBA71707C}"/>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5E7F27-08C6-428D-BE06-9AC83099E667}" type="slidenum">
              <a:rPr lang="en-US" altLang="en-US">
                <a:solidFill>
                  <a:srgbClr val="898989"/>
                </a:solidFill>
              </a:rPr>
              <a:t>3</a:t>
            </a:fld>
            <a:endParaRPr lang="en-US" altLang="en-US">
              <a:solidFill>
                <a:srgbClr val="898989"/>
              </a:solidFill>
            </a:endParaRPr>
          </a:p>
        </p:txBody>
      </p:sp>
      <p:pic>
        <p:nvPicPr>
          <p:cNvPr id="13" name="Picture 12">
            <a:extLst>
              <a:ext uri="{FF2B5EF4-FFF2-40B4-BE49-F238E27FC236}">
                <a16:creationId xmlns:a16="http://schemas.microsoft.com/office/drawing/2014/main" id="{F3277040-5AC6-02BE-8585-F636F43196EB}"/>
              </a:ext>
            </a:extLst>
          </p:cNvPr>
          <p:cNvPicPr>
            <a:picLocks noChangeAspect="1"/>
          </p:cNvPicPr>
          <p:nvPr/>
        </p:nvPicPr>
        <p:blipFill>
          <a:blip r:embed="rId2"/>
          <a:stretch>
            <a:fillRect/>
          </a:stretch>
        </p:blipFill>
        <p:spPr>
          <a:xfrm>
            <a:off x="5940425" y="1808163"/>
            <a:ext cx="5881688" cy="39195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7">
            <a:extLst>
              <a:ext uri="{FF2B5EF4-FFF2-40B4-BE49-F238E27FC236}">
                <a16:creationId xmlns:a16="http://schemas.microsoft.com/office/drawing/2014/main" id="{0B07B3EC-1986-EC65-B390-D4928C84266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3863" y="-66675"/>
            <a:ext cx="11068050" cy="7351713"/>
          </a:xfrm>
        </p:spPr>
      </p:pic>
      <p:sp>
        <p:nvSpPr>
          <p:cNvPr id="2" name="Title 1">
            <a:extLst>
              <a:ext uri="{FF2B5EF4-FFF2-40B4-BE49-F238E27FC236}">
                <a16:creationId xmlns:a16="http://schemas.microsoft.com/office/drawing/2014/main" id="{0E4444CC-C641-2D3D-846C-F9520FEE2A6E}"/>
              </a:ext>
            </a:extLst>
          </p:cNvPr>
          <p:cNvSpPr>
            <a:spLocks noGrp="1"/>
          </p:cNvSpPr>
          <p:nvPr>
            <p:ph type="title"/>
          </p:nvPr>
        </p:nvSpPr>
        <p:spPr>
          <a:xfrm>
            <a:off x="639763" y="111125"/>
            <a:ext cx="4743450" cy="1325563"/>
          </a:xfrm>
        </p:spPr>
        <p:txBody>
          <a:bodyPr/>
          <a:lstStyle/>
          <a:p>
            <a:pPr algn="ctr">
              <a:defRPr/>
            </a:pPr>
            <a:r>
              <a:rPr lang="en-CA" b="1" dirty="0">
                <a:solidFill>
                  <a:schemeClr val="bg1"/>
                </a:solidFill>
                <a:latin typeface="+mn-lt"/>
              </a:rPr>
              <a:t>Joyeuses fêtes !</a:t>
            </a:r>
          </a:p>
        </p:txBody>
      </p:sp>
      <p:sp>
        <p:nvSpPr>
          <p:cNvPr id="5" name="Slide Number Placeholder 4">
            <a:extLst>
              <a:ext uri="{FF2B5EF4-FFF2-40B4-BE49-F238E27FC236}">
                <a16:creationId xmlns:a16="http://schemas.microsoft.com/office/drawing/2014/main" id="{4F54BEF4-2B85-33AE-9FF5-CFACF3EDC21B}"/>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65E90F-ABFA-43B1-84E0-BF12FD20F063}" type="slidenum">
              <a:rPr lang="en-US" altLang="en-US">
                <a:solidFill>
                  <a:srgbClr val="898989"/>
                </a:solidFill>
              </a:rPr>
              <a:t>30</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6164-FF35-A79A-3670-269D5EA1EA2A}"/>
              </a:ext>
            </a:extLst>
          </p:cNvPr>
          <p:cNvSpPr>
            <a:spLocks noGrp="1"/>
          </p:cNvSpPr>
          <p:nvPr>
            <p:ph type="title"/>
          </p:nvPr>
        </p:nvSpPr>
        <p:spPr/>
        <p:txBody>
          <a:bodyPr/>
          <a:lstStyle/>
          <a:p>
            <a:pPr>
              <a:defRPr/>
            </a:pPr>
            <a:r>
              <a:rPr lang="en-CA" dirty="0"/>
              <a:t>Mises à jour</a:t>
            </a:r>
          </a:p>
        </p:txBody>
      </p:sp>
      <p:sp>
        <p:nvSpPr>
          <p:cNvPr id="34819" name="Text Placeholder 4">
            <a:extLst>
              <a:ext uri="{FF2B5EF4-FFF2-40B4-BE49-F238E27FC236}">
                <a16:creationId xmlns:a16="http://schemas.microsoft.com/office/drawing/2014/main" id="{DF782019-8BDA-D8ED-D461-257FB03656A2}"/>
              </a:ext>
            </a:extLst>
          </p:cNvPr>
          <p:cNvSpPr>
            <a:spLocks noGrp="1"/>
          </p:cNvSpPr>
          <p:nvPr>
            <p:ph type="body" sz="quarter" idx="13"/>
          </p:nvPr>
        </p:nvSpPr>
        <p:spPr>
          <a:xfrm>
            <a:off x="838200" y="1579563"/>
            <a:ext cx="10515600" cy="4014787"/>
          </a:xfrm>
        </p:spPr>
        <p:txBody>
          <a:bodyPr/>
          <a:lstStyle/>
          <a:p>
            <a:r>
              <a:rPr lang="en-CA" altLang="en-US"/>
              <a:t>Exercice de priorisation </a:t>
            </a:r>
          </a:p>
        </p:txBody>
      </p:sp>
      <p:sp>
        <p:nvSpPr>
          <p:cNvPr id="4" name="Slide Number Placeholder 3">
            <a:extLst>
              <a:ext uri="{FF2B5EF4-FFF2-40B4-BE49-F238E27FC236}">
                <a16:creationId xmlns:a16="http://schemas.microsoft.com/office/drawing/2014/main" id="{EA52ECC2-46EA-6AA4-3B29-9857E159155B}"/>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BE01D4-2682-4F04-9028-94C07AA6EF04}" type="slidenum">
              <a:rPr lang="en-US" altLang="en-US">
                <a:solidFill>
                  <a:srgbClr val="898989"/>
                </a:solidFill>
              </a:rPr>
              <a:t>4</a:t>
            </a:fld>
            <a:endParaRPr lang="en-US" altLang="en-US">
              <a:solidFill>
                <a:srgbClr val="898989"/>
              </a:solidFill>
            </a:endParaRPr>
          </a:p>
        </p:txBody>
      </p:sp>
      <p:graphicFrame>
        <p:nvGraphicFramePr>
          <p:cNvPr id="10" name="Diagram 9">
            <a:extLst>
              <a:ext uri="{FF2B5EF4-FFF2-40B4-BE49-F238E27FC236}">
                <a16:creationId xmlns:a16="http://schemas.microsoft.com/office/drawing/2014/main" id="{8E818984-163B-7878-EDD6-71B1F750085B}"/>
              </a:ext>
            </a:extLst>
          </p:cNvPr>
          <p:cNvGraphicFramePr/>
          <p:nvPr/>
        </p:nvGraphicFramePr>
        <p:xfrm>
          <a:off x="85618" y="2280274"/>
          <a:ext cx="12020763" cy="3446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a:extLst>
              <a:ext uri="{FF2B5EF4-FFF2-40B4-BE49-F238E27FC236}">
                <a16:creationId xmlns:a16="http://schemas.microsoft.com/office/drawing/2014/main" id="{3A1B9153-6C43-1900-AD0B-45A416ADCCDE}"/>
              </a:ext>
            </a:extLst>
          </p:cNvPr>
          <p:cNvSpPr/>
          <p:nvPr/>
        </p:nvSpPr>
        <p:spPr>
          <a:xfrm>
            <a:off x="620713" y="2905125"/>
            <a:ext cx="434975" cy="41275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5-Point Star 7">
            <a:extLst>
              <a:ext uri="{FF2B5EF4-FFF2-40B4-BE49-F238E27FC236}">
                <a16:creationId xmlns:a16="http://schemas.microsoft.com/office/drawing/2014/main" id="{A67529C3-BE83-605F-16E7-BBB3F006AFF1}"/>
              </a:ext>
            </a:extLst>
          </p:cNvPr>
          <p:cNvSpPr/>
          <p:nvPr/>
        </p:nvSpPr>
        <p:spPr>
          <a:xfrm>
            <a:off x="3238500" y="2878138"/>
            <a:ext cx="434975" cy="41275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5-Point Star 8">
            <a:extLst>
              <a:ext uri="{FF2B5EF4-FFF2-40B4-BE49-F238E27FC236}">
                <a16:creationId xmlns:a16="http://schemas.microsoft.com/office/drawing/2014/main" id="{96D12892-008C-F562-8775-60746DB2A649}"/>
              </a:ext>
            </a:extLst>
          </p:cNvPr>
          <p:cNvSpPr/>
          <p:nvPr/>
        </p:nvSpPr>
        <p:spPr>
          <a:xfrm>
            <a:off x="5688013" y="2878138"/>
            <a:ext cx="434975" cy="41275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5-Point Star 10">
            <a:extLst>
              <a:ext uri="{FF2B5EF4-FFF2-40B4-BE49-F238E27FC236}">
                <a16:creationId xmlns:a16="http://schemas.microsoft.com/office/drawing/2014/main" id="{A31F75D1-1AB5-D28E-0F23-FCECB7E6A8A4}"/>
              </a:ext>
            </a:extLst>
          </p:cNvPr>
          <p:cNvSpPr/>
          <p:nvPr/>
        </p:nvSpPr>
        <p:spPr>
          <a:xfrm>
            <a:off x="8302625" y="2878138"/>
            <a:ext cx="434975" cy="41275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5-Point Star 11">
            <a:extLst>
              <a:ext uri="{FF2B5EF4-FFF2-40B4-BE49-F238E27FC236}">
                <a16:creationId xmlns:a16="http://schemas.microsoft.com/office/drawing/2014/main" id="{18DDEE7C-F025-CE4E-7890-BBCD773E2587}"/>
              </a:ext>
            </a:extLst>
          </p:cNvPr>
          <p:cNvSpPr/>
          <p:nvPr/>
        </p:nvSpPr>
        <p:spPr>
          <a:xfrm>
            <a:off x="10820400" y="2878138"/>
            <a:ext cx="434975" cy="41275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645E-07C4-826D-619B-BCF46D34D72D}"/>
              </a:ext>
            </a:extLst>
          </p:cNvPr>
          <p:cNvSpPr>
            <a:spLocks noGrp="1"/>
          </p:cNvSpPr>
          <p:nvPr>
            <p:ph type="title"/>
          </p:nvPr>
        </p:nvSpPr>
        <p:spPr/>
        <p:txBody>
          <a:bodyPr/>
          <a:lstStyle/>
          <a:p>
            <a:pPr>
              <a:defRPr/>
            </a:pPr>
            <a:r>
              <a:rPr lang="en-CA" dirty="0"/>
              <a:t>Mises à jour - Objectifs prioritaires</a:t>
            </a:r>
          </a:p>
        </p:txBody>
      </p:sp>
      <p:sp>
        <p:nvSpPr>
          <p:cNvPr id="4" name="Slide Number Placeholder 3">
            <a:extLst>
              <a:ext uri="{FF2B5EF4-FFF2-40B4-BE49-F238E27FC236}">
                <a16:creationId xmlns:a16="http://schemas.microsoft.com/office/drawing/2014/main" id="{E4210E7D-5FAF-4A94-8529-0FB9EF3C2A5E}"/>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408350-4D41-4BF0-9806-13AE0A26E301}" type="slidenum">
              <a:rPr lang="en-US" altLang="en-US">
                <a:solidFill>
                  <a:srgbClr val="898989"/>
                </a:solidFill>
              </a:rPr>
              <a:t>5</a:t>
            </a:fld>
            <a:endParaRPr lang="en-US" altLang="en-US">
              <a:solidFill>
                <a:srgbClr val="898989"/>
              </a:solidFill>
            </a:endParaRPr>
          </a:p>
        </p:txBody>
      </p:sp>
      <p:graphicFrame>
        <p:nvGraphicFramePr>
          <p:cNvPr id="6" name="Table 5">
            <a:extLst>
              <a:ext uri="{FF2B5EF4-FFF2-40B4-BE49-F238E27FC236}">
                <a16:creationId xmlns:a16="http://schemas.microsoft.com/office/drawing/2014/main" id="{A2536B89-55CA-4E70-3E02-F4C56735E190}"/>
              </a:ext>
            </a:extLst>
          </p:cNvPr>
          <p:cNvGraphicFramePr>
            <a:graphicFrameLocks noGrp="1"/>
          </p:cNvGraphicFramePr>
          <p:nvPr>
            <p:extLst>
              <p:ext uri="{D42A27DB-BD31-4B8C-83A1-F6EECF244321}">
                <p14:modId xmlns:p14="http://schemas.microsoft.com/office/powerpoint/2010/main" val="2653594587"/>
              </p:ext>
            </p:extLst>
          </p:nvPr>
        </p:nvGraphicFramePr>
        <p:xfrm>
          <a:off x="1044575" y="1508125"/>
          <a:ext cx="10102850" cy="5127625"/>
        </p:xfrm>
        <a:graphic>
          <a:graphicData uri="http://schemas.openxmlformats.org/drawingml/2006/table">
            <a:tbl>
              <a:tblPr firstRow="1" firstCol="1" bandRow="1"/>
              <a:tblGrid>
                <a:gridCol w="10102850">
                  <a:extLst>
                    <a:ext uri="{9D8B030D-6E8A-4147-A177-3AD203B41FA5}">
                      <a16:colId xmlns:a16="http://schemas.microsoft.com/office/drawing/2014/main" val="3338339462"/>
                    </a:ext>
                  </a:extLst>
                </a:gridCol>
              </a:tblGrid>
              <a:tr h="382356">
                <a:tc>
                  <a:txBody>
                    <a:bodyPr/>
                    <a:lstStyle/>
                    <a:p>
                      <a:pPr marL="0" marR="0">
                        <a:lnSpc>
                          <a:spcPct val="107000"/>
                        </a:lnSpc>
                        <a:spcBef>
                          <a:spcPts val="0"/>
                        </a:spcBef>
                        <a:spcAft>
                          <a:spcPts val="0"/>
                        </a:spcAft>
                      </a:pPr>
                      <a:r>
                        <a:rPr lang="en-C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Objectifs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DD6EE"/>
                    </a:solidFill>
                  </a:tcPr>
                </a:tc>
                <a:extLst>
                  <a:ext uri="{0D108BD9-81ED-4DB2-BD59-A6C34878D82A}">
                    <a16:rowId xmlns:a16="http://schemas.microsoft.com/office/drawing/2014/main" val="2804381587"/>
                  </a:ext>
                </a:extLst>
              </a:tr>
              <a:tr h="4745269">
                <a:tc>
                  <a:txBody>
                    <a:bodyPr/>
                    <a:lstStyle/>
                    <a:p>
                      <a:pPr marL="0" marR="0">
                        <a:lnSpc>
                          <a:spcPct val="107000"/>
                        </a:lnSpc>
                        <a:spcBef>
                          <a:spcPts val="0"/>
                        </a:spcBef>
                        <a:spcAft>
                          <a:spcPts val="60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Fournir des conseils aux organisations membres de notre communauté sur les risques qui bénéficieraient le plus d'une approche multidisciplinaire/une seule santé.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pour justifier la nécessité d'activités de surveillance menées par des partenaires communautaires.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pour identifier les menaces qui nécessitent le plus une réponse préparée ou un plan d'atténuation des risques élaboré dans une perspective "Une seule santé".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Déterminer quand il faut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diffuser rapidement des informations sur l'évolution des risques prioritaires (risques connus ou nouveaux risques émergents)</a:t>
                      </a:r>
                    </a:p>
                    <a:p>
                      <a:pPr marL="800100" marR="0" lvl="1" indent="-342900">
                        <a:spcBef>
                          <a:spcPts val="0"/>
                        </a:spcBef>
                        <a:spcAft>
                          <a:spcPts val="0"/>
                        </a:spcAft>
                        <a:buFont typeface="Calibri" panose="020F050202020403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créer des produits ou distribuer des produits existants à la </a:t>
                      </a:r>
                      <a:r>
                        <a:rPr lang="en-CA" sz="2000" dirty="0" err="1">
                          <a:effectLst/>
                          <a:latin typeface="Calibri" panose="020F0502020204030204" pitchFamily="34" charset="0"/>
                          <a:ea typeface="Calibri" panose="020F0502020204030204" pitchFamily="34" charset="0"/>
                          <a:cs typeface="Times New Roman" panose="02020603050405020304" pitchFamily="18" charset="0"/>
                        </a:rPr>
                        <a:t>communauté</a:t>
                      </a:r>
                      <a:r>
                        <a:rPr lang="en-CA" sz="2000" dirty="0">
                          <a:effectLst/>
                          <a:latin typeface="Calibri" panose="020F0502020204030204" pitchFamily="34" charset="0"/>
                          <a:ea typeface="Calibri" panose="020F0502020204030204" pitchFamily="34" charset="0"/>
                          <a:cs typeface="Times New Roman" panose="02020603050405020304" pitchFamily="18" charset="0"/>
                        </a:rPr>
                        <a:t> (conseils, fiches d'information, produits de renseignement)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inviter des experts sur des sujets spécifiques à s'adresser à la communauté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1166582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358E-97EB-2272-2EF1-6F1E84F25FD9}"/>
              </a:ext>
            </a:extLst>
          </p:cNvPr>
          <p:cNvSpPr>
            <a:spLocks noGrp="1"/>
          </p:cNvSpPr>
          <p:nvPr>
            <p:ph type="title"/>
          </p:nvPr>
        </p:nvSpPr>
        <p:spPr/>
        <p:txBody>
          <a:bodyPr/>
          <a:lstStyle/>
          <a:p>
            <a:pPr>
              <a:defRPr/>
            </a:pPr>
            <a:r>
              <a:rPr lang="en-CA" dirty="0"/>
              <a:t>Finalisation des critères et des catégories</a:t>
            </a:r>
          </a:p>
        </p:txBody>
      </p:sp>
      <p:sp>
        <p:nvSpPr>
          <p:cNvPr id="38915" name="Text Placeholder 2">
            <a:extLst>
              <a:ext uri="{FF2B5EF4-FFF2-40B4-BE49-F238E27FC236}">
                <a16:creationId xmlns:a16="http://schemas.microsoft.com/office/drawing/2014/main" id="{1A0485E6-87BB-68BF-6E46-4A6BCBD54FF1}"/>
              </a:ext>
            </a:extLst>
          </p:cNvPr>
          <p:cNvSpPr>
            <a:spLocks noGrp="1"/>
          </p:cNvSpPr>
          <p:nvPr>
            <p:ph type="body" sz="quarter" idx="13"/>
          </p:nvPr>
        </p:nvSpPr>
        <p:spPr/>
        <p:txBody>
          <a:bodyPr/>
          <a:lstStyle/>
          <a:p>
            <a:r>
              <a:rPr lang="en-CA" altLang="en-US"/>
              <a:t>Étape 4 : Ne pas pondérer les critères</a:t>
            </a:r>
          </a:p>
          <a:p>
            <a:pPr lvl="1"/>
            <a:r>
              <a:rPr lang="en-CA" altLang="en-US"/>
              <a:t>les paramètres par défaut seront définis pour répondre aux objectifs de l'exercice </a:t>
            </a:r>
          </a:p>
          <a:p>
            <a:pPr lvl="1"/>
            <a:r>
              <a:rPr lang="en-CA" altLang="en-US"/>
              <a:t>Le tableau de bord permettra de choisir les critères et de les pondérer si nécessaire en fonction des différents objectifs.</a:t>
            </a:r>
            <a:endParaRPr lang="en-US" altLang="en-US"/>
          </a:p>
          <a:p>
            <a:r>
              <a:rPr lang="en-CA" altLang="en-US"/>
              <a:t>Passer à la préparation de l'étape 5</a:t>
            </a:r>
            <a:endParaRPr lang="en-US" altLang="en-US"/>
          </a:p>
          <a:p>
            <a:r>
              <a:rPr lang="en-CA" altLang="en-US"/>
              <a:t>Discuter avec la communauté des possibilités de classer les maladies.</a:t>
            </a:r>
          </a:p>
          <a:p>
            <a:pPr lvl="1"/>
            <a:endParaRPr lang="en-US" altLang="en-US"/>
          </a:p>
          <a:p>
            <a:endParaRPr lang="en-CA" altLang="en-US"/>
          </a:p>
        </p:txBody>
      </p:sp>
      <p:sp>
        <p:nvSpPr>
          <p:cNvPr id="4" name="Slide Number Placeholder 3">
            <a:extLst>
              <a:ext uri="{FF2B5EF4-FFF2-40B4-BE49-F238E27FC236}">
                <a16:creationId xmlns:a16="http://schemas.microsoft.com/office/drawing/2014/main" id="{9A0AC43A-99B6-5386-886E-2B09C69B931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5B1BDE-220B-48F5-B268-7423282D9C32}" type="slidenum">
              <a:rPr lang="en-US" altLang="en-US">
                <a:solidFill>
                  <a:srgbClr val="898989"/>
                </a:solidFill>
              </a:rPr>
              <a:t>6</a:t>
            </a:fld>
            <a:endParaRPr lang="en-US" altLang="en-US">
              <a:solidFill>
                <a:srgbClr val="898989"/>
              </a:solidFill>
            </a:endParaRPr>
          </a:p>
        </p:txBody>
      </p:sp>
      <p:pic>
        <p:nvPicPr>
          <p:cNvPr id="38917" name="Picture 2">
            <a:extLst>
              <a:ext uri="{FF2B5EF4-FFF2-40B4-BE49-F238E27FC236}">
                <a16:creationId xmlns:a16="http://schemas.microsoft.com/office/drawing/2014/main" id="{E186EC52-B5FA-FC88-885B-946AE3FF44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0100" y="4364038"/>
            <a:ext cx="235743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6374-C348-1FD2-3D42-C8AED8D4C2CF}"/>
              </a:ext>
            </a:extLst>
          </p:cNvPr>
          <p:cNvSpPr>
            <a:spLocks noGrp="1"/>
          </p:cNvSpPr>
          <p:nvPr>
            <p:ph type="title"/>
          </p:nvPr>
        </p:nvSpPr>
        <p:spPr/>
        <p:txBody>
          <a:bodyPr/>
          <a:lstStyle/>
          <a:p>
            <a:pPr>
              <a:defRPr/>
            </a:pPr>
            <a:r>
              <a:rPr lang="en-US" dirty="0"/>
              <a:t>Futures wheel</a:t>
            </a:r>
            <a:endParaRPr lang="en-CA" dirty="0"/>
          </a:p>
        </p:txBody>
      </p:sp>
      <p:sp>
        <p:nvSpPr>
          <p:cNvPr id="38915" name="Text Placeholder 2">
            <a:extLst>
              <a:ext uri="{FF2B5EF4-FFF2-40B4-BE49-F238E27FC236}">
                <a16:creationId xmlns:a16="http://schemas.microsoft.com/office/drawing/2014/main" id="{0A8DA42E-EC8E-03C1-23F8-6EE2DB374794}"/>
              </a:ext>
            </a:extLst>
          </p:cNvPr>
          <p:cNvSpPr>
            <a:spLocks noGrp="1"/>
          </p:cNvSpPr>
          <p:nvPr>
            <p:ph type="body" sz="quarter" idx="13"/>
          </p:nvPr>
        </p:nvSpPr>
        <p:spPr>
          <a:xfrm>
            <a:off x="838200" y="1690688"/>
            <a:ext cx="5434013" cy="4381500"/>
          </a:xfrm>
        </p:spPr>
        <p:txBody>
          <a:bodyPr/>
          <a:lstStyle/>
          <a:p>
            <a:pPr>
              <a:defRPr/>
            </a:pPr>
            <a:r>
              <a:rPr lang="en-US" altLang="en-US" dirty="0"/>
              <a:t>WOAH </a:t>
            </a:r>
            <a:r>
              <a:rPr lang="en-US" altLang="en-US" dirty="0" err="1"/>
              <a:t>Exercice</a:t>
            </a:r>
            <a:r>
              <a:rPr lang="en-US" altLang="en-US" dirty="0"/>
              <a:t> de </a:t>
            </a:r>
            <a:r>
              <a:rPr lang="en-US" altLang="en-US" dirty="0" err="1"/>
              <a:t>prévoyance</a:t>
            </a:r>
            <a:r>
              <a:rPr lang="en-US" altLang="en-US" dirty="0"/>
              <a:t> à l'aide de “futures wheel”</a:t>
            </a:r>
          </a:p>
          <a:p>
            <a:pPr>
              <a:defRPr/>
            </a:pPr>
            <a:r>
              <a:rPr lang="en-US" altLang="en-US" dirty="0"/>
              <a:t>Comment ils se connectent - </a:t>
            </a:r>
            <a:r>
              <a:rPr lang="en-US" altLang="en-US" dirty="0" err="1"/>
              <a:t>Manoa </a:t>
            </a:r>
            <a:r>
              <a:rPr lang="en-US" altLang="en-US" dirty="0"/>
              <a:t>Exercise</a:t>
            </a:r>
          </a:p>
          <a:p>
            <a:pPr marL="0" indent="0">
              <a:buFont typeface="Arial" panose="020B0604020202020204" pitchFamily="34" charset="0"/>
              <a:buNone/>
              <a:defRPr/>
            </a:pPr>
            <a:endParaRPr lang="en-US" altLang="en-US" dirty="0"/>
          </a:p>
          <a:p>
            <a:pPr>
              <a:defRPr/>
            </a:pPr>
            <a:r>
              <a:rPr lang="en-US" altLang="en-US" dirty="0"/>
              <a:t>Intérêt pour de </a:t>
            </a:r>
            <a:r>
              <a:rPr lang="en-US" altLang="en-US" dirty="0" err="1"/>
              <a:t>nouvelles</a:t>
            </a:r>
            <a:r>
              <a:rPr lang="en-US" altLang="en-US" dirty="0"/>
              <a:t> “futures wheel”?</a:t>
            </a:r>
            <a:endParaRPr lang="en-CA" altLang="en-US" dirty="0"/>
          </a:p>
        </p:txBody>
      </p:sp>
      <p:sp>
        <p:nvSpPr>
          <p:cNvPr id="4" name="Slide Number Placeholder 3">
            <a:extLst>
              <a:ext uri="{FF2B5EF4-FFF2-40B4-BE49-F238E27FC236}">
                <a16:creationId xmlns:a16="http://schemas.microsoft.com/office/drawing/2014/main" id="{A7708157-95A7-CD68-D8B5-1A3B6D3AC881}"/>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1ADEC4-7072-4C49-80F5-874468A85F55}" type="slidenum">
              <a:rPr lang="en-US" altLang="en-US">
                <a:solidFill>
                  <a:srgbClr val="898989"/>
                </a:solidFill>
              </a:rPr>
              <a:t>7</a:t>
            </a:fld>
            <a:endParaRPr lang="en-US" altLang="en-US">
              <a:solidFill>
                <a:srgbClr val="898989"/>
              </a:solidFill>
            </a:endParaRPr>
          </a:p>
        </p:txBody>
      </p:sp>
      <p:pic>
        <p:nvPicPr>
          <p:cNvPr id="40965" name="Content Placeholder 2">
            <a:extLst>
              <a:ext uri="{FF2B5EF4-FFF2-40B4-BE49-F238E27FC236}">
                <a16:creationId xmlns:a16="http://schemas.microsoft.com/office/drawing/2014/main" id="{56F2F81F-0696-590E-D93F-BCCBB4B94D65}"/>
              </a:ext>
            </a:extLst>
          </p:cNvPr>
          <p:cNvPicPr>
            <a:picLocks noChangeAspect="1"/>
          </p:cNvPicPr>
          <p:nvPr/>
        </p:nvPicPr>
        <p:blipFill>
          <a:blip r:embed="rId2">
            <a:extLst>
              <a:ext uri="{28A0092B-C50C-407E-A947-70E740481C1C}">
                <a14:useLocalDpi xmlns:a14="http://schemas.microsoft.com/office/drawing/2010/main" val="0"/>
              </a:ext>
            </a:extLst>
          </a:blip>
          <a:srcRect l="8224" r="1620"/>
          <a:stretch>
            <a:fillRect/>
          </a:stretch>
        </p:blipFill>
        <p:spPr bwMode="auto">
          <a:xfrm>
            <a:off x="6272213" y="922338"/>
            <a:ext cx="5662612"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1AAC-CE3D-E3AD-E051-12482893B161}"/>
              </a:ext>
            </a:extLst>
          </p:cNvPr>
          <p:cNvSpPr>
            <a:spLocks noGrp="1"/>
          </p:cNvSpPr>
          <p:nvPr>
            <p:ph type="title"/>
          </p:nvPr>
        </p:nvSpPr>
        <p:spPr/>
        <p:txBody>
          <a:bodyPr/>
          <a:lstStyle/>
          <a:p>
            <a:pPr>
              <a:defRPr/>
            </a:pPr>
            <a:r>
              <a:rPr lang="en-CA" i="1" dirty="0"/>
              <a:t>Rapport </a:t>
            </a:r>
            <a:r>
              <a:rPr lang="en-CA" i="1" dirty="0" err="1"/>
              <a:t>annuel</a:t>
            </a:r>
            <a:r>
              <a:rPr lang="en-CA" i="1" dirty="0"/>
              <a:t> de la CMEZ</a:t>
            </a:r>
            <a:endParaRPr lang="en-CA" dirty="0"/>
          </a:p>
        </p:txBody>
      </p:sp>
      <p:sp>
        <p:nvSpPr>
          <p:cNvPr id="41987" name="Text Placeholder 2">
            <a:extLst>
              <a:ext uri="{FF2B5EF4-FFF2-40B4-BE49-F238E27FC236}">
                <a16:creationId xmlns:a16="http://schemas.microsoft.com/office/drawing/2014/main" id="{F24134D3-1F3A-DA60-C5FF-25DD23AD8133}"/>
              </a:ext>
            </a:extLst>
          </p:cNvPr>
          <p:cNvSpPr>
            <a:spLocks noGrp="1"/>
          </p:cNvSpPr>
          <p:nvPr>
            <p:ph type="body" sz="quarter" idx="13"/>
          </p:nvPr>
        </p:nvSpPr>
        <p:spPr/>
        <p:txBody>
          <a:bodyPr/>
          <a:lstStyle/>
          <a:p>
            <a:r>
              <a:rPr lang="en-US" altLang="en-US" dirty="0" err="1"/>
              <a:t>Période</a:t>
            </a:r>
            <a:r>
              <a:rPr lang="en-US" altLang="en-US" dirty="0"/>
              <a:t> </a:t>
            </a:r>
            <a:r>
              <a:rPr lang="en-US" altLang="en-US" dirty="0" err="1"/>
              <a:t>avril</a:t>
            </a:r>
            <a:r>
              <a:rPr lang="en-US" altLang="en-US" dirty="0"/>
              <a:t> 2022 - mars 2023</a:t>
            </a:r>
          </a:p>
          <a:p>
            <a:r>
              <a:rPr lang="en-US" altLang="en-US" dirty="0" err="1"/>
              <a:t>Membres</a:t>
            </a:r>
            <a:r>
              <a:rPr lang="en-US" altLang="en-US" dirty="0"/>
              <a:t> et </a:t>
            </a:r>
            <a:r>
              <a:rPr lang="en-US" altLang="en-US" dirty="0" err="1"/>
              <a:t>activités</a:t>
            </a:r>
            <a:r>
              <a:rPr lang="en-US" altLang="en-US" dirty="0"/>
              <a:t> de la CMEZ</a:t>
            </a:r>
          </a:p>
          <a:p>
            <a:r>
              <a:rPr lang="en-US" altLang="en-US" dirty="0" err="1"/>
              <a:t>Technologie</a:t>
            </a:r>
            <a:r>
              <a:rPr lang="en-US" altLang="en-US" dirty="0"/>
              <a:t> KIWI</a:t>
            </a:r>
          </a:p>
          <a:p>
            <a:r>
              <a:rPr lang="en-US" altLang="en-US" dirty="0" err="1"/>
              <a:t>Événements</a:t>
            </a:r>
            <a:r>
              <a:rPr lang="en-US" altLang="en-US" dirty="0"/>
              <a:t> notables</a:t>
            </a:r>
          </a:p>
          <a:p>
            <a:r>
              <a:rPr lang="en-US" altLang="en-US" dirty="0" err="1"/>
              <a:t>Priorités</a:t>
            </a:r>
            <a:endParaRPr lang="en-CA" altLang="en-US" dirty="0"/>
          </a:p>
        </p:txBody>
      </p:sp>
      <p:sp>
        <p:nvSpPr>
          <p:cNvPr id="4" name="Slide Number Placeholder 3">
            <a:extLst>
              <a:ext uri="{FF2B5EF4-FFF2-40B4-BE49-F238E27FC236}">
                <a16:creationId xmlns:a16="http://schemas.microsoft.com/office/drawing/2014/main" id="{ADA48EB1-BE01-B451-9C9C-48D3581B6042}"/>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8280B7-61A1-4136-9F1E-0205E1FD0E9C}" type="slidenum">
              <a:rPr lang="en-US" altLang="en-US">
                <a:solidFill>
                  <a:srgbClr val="898989"/>
                </a:solidFill>
              </a:rPr>
              <a:t>8</a:t>
            </a:fld>
            <a:endParaRPr lang="en-US" altLang="en-US">
              <a:solidFill>
                <a:srgbClr val="898989"/>
              </a:solidFill>
            </a:endParaRPr>
          </a:p>
        </p:txBody>
      </p:sp>
      <p:pic>
        <p:nvPicPr>
          <p:cNvPr id="3" name="Picture 2">
            <a:extLst>
              <a:ext uri="{FF2B5EF4-FFF2-40B4-BE49-F238E27FC236}">
                <a16:creationId xmlns:a16="http://schemas.microsoft.com/office/drawing/2014/main" id="{F711C98A-6E8E-44CC-AB5E-B1F6FCF487FA}"/>
              </a:ext>
            </a:extLst>
          </p:cNvPr>
          <p:cNvPicPr>
            <a:picLocks noChangeAspect="1"/>
          </p:cNvPicPr>
          <p:nvPr/>
        </p:nvPicPr>
        <p:blipFill>
          <a:blip r:embed="rId3"/>
          <a:stretch>
            <a:fillRect/>
          </a:stretch>
        </p:blipFill>
        <p:spPr>
          <a:xfrm>
            <a:off x="7986317" y="1521311"/>
            <a:ext cx="3230438" cy="417988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C952-0C35-0403-E731-6DD2D4F716A3}"/>
              </a:ext>
            </a:extLst>
          </p:cNvPr>
          <p:cNvSpPr>
            <a:spLocks noGrp="1"/>
          </p:cNvSpPr>
          <p:nvPr>
            <p:ph type="title"/>
          </p:nvPr>
        </p:nvSpPr>
        <p:spPr>
          <a:xfrm>
            <a:off x="838200" y="0"/>
            <a:ext cx="10515600" cy="1325563"/>
          </a:xfrm>
        </p:spPr>
        <p:txBody>
          <a:bodyPr/>
          <a:lstStyle/>
          <a:p>
            <a:pPr>
              <a:defRPr/>
            </a:pPr>
            <a:r>
              <a:rPr lang="en-CA" i="1" dirty="0"/>
              <a:t>Rapport </a:t>
            </a:r>
            <a:r>
              <a:rPr lang="en-CA" i="1" dirty="0" err="1"/>
              <a:t>annuel</a:t>
            </a:r>
            <a:r>
              <a:rPr lang="en-CA" i="1" dirty="0"/>
              <a:t> de la CMEZ - Adhésion</a:t>
            </a:r>
            <a:endParaRPr lang="en-CA" dirty="0"/>
          </a:p>
        </p:txBody>
      </p:sp>
      <p:sp>
        <p:nvSpPr>
          <p:cNvPr id="4" name="Slide Number Placeholder 3">
            <a:extLst>
              <a:ext uri="{FF2B5EF4-FFF2-40B4-BE49-F238E27FC236}">
                <a16:creationId xmlns:a16="http://schemas.microsoft.com/office/drawing/2014/main" id="{CDD9D7D3-28BA-C684-9011-3926EF2F4DB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5504B0-5196-4D62-9A44-0709805B5604}" type="slidenum">
              <a:rPr lang="en-US" altLang="en-US">
                <a:solidFill>
                  <a:srgbClr val="898989"/>
                </a:solidFill>
              </a:rPr>
              <a:t>9</a:t>
            </a:fld>
            <a:endParaRPr lang="en-US" altLang="en-US">
              <a:solidFill>
                <a:srgbClr val="898989"/>
              </a:solidFill>
            </a:endParaRPr>
          </a:p>
        </p:txBody>
      </p:sp>
      <p:graphicFrame>
        <p:nvGraphicFramePr>
          <p:cNvPr id="5" name="Chart 4">
            <a:extLst>
              <a:ext uri="{FF2B5EF4-FFF2-40B4-BE49-F238E27FC236}">
                <a16:creationId xmlns:a16="http://schemas.microsoft.com/office/drawing/2014/main" id="{F838D0CC-59DB-91D1-54D9-826DB639A25B}"/>
              </a:ext>
            </a:extLst>
          </p:cNvPr>
          <p:cNvGraphicFramePr/>
          <p:nvPr>
            <p:extLst>
              <p:ext uri="{D42A27DB-BD31-4B8C-83A1-F6EECF244321}">
                <p14:modId xmlns:p14="http://schemas.microsoft.com/office/powerpoint/2010/main" val="3338913764"/>
              </p:ext>
            </p:extLst>
          </p:nvPr>
        </p:nvGraphicFramePr>
        <p:xfrm>
          <a:off x="1052052" y="2526697"/>
          <a:ext cx="3814916" cy="3797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0996116-FCB0-574B-479A-8127A4B23FCB}"/>
              </a:ext>
            </a:extLst>
          </p:cNvPr>
          <p:cNvGraphicFramePr/>
          <p:nvPr/>
        </p:nvGraphicFramePr>
        <p:xfrm>
          <a:off x="4993092" y="2526697"/>
          <a:ext cx="6486831" cy="379771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57FA47B2-0741-003F-96AC-A966C4E02781}"/>
              </a:ext>
            </a:extLst>
          </p:cNvPr>
          <p:cNvSpPr/>
          <p:nvPr/>
        </p:nvSpPr>
        <p:spPr>
          <a:xfrm>
            <a:off x="381384" y="1241835"/>
            <a:ext cx="3108051" cy="1200329"/>
          </a:xfrm>
          <a:prstGeom prst="rect">
            <a:avLst/>
          </a:prstGeom>
          <a:noFill/>
        </p:spPr>
        <p:txBody>
          <a:bodyPr>
            <a:spAutoFit/>
          </a:bodyPr>
          <a:lstStyle/>
          <a:p>
            <a:pPr algn="ctr">
              <a:defRPr/>
            </a:pPr>
            <a:r>
              <a:rPr lang="en-US" sz="7200" b="1" dirty="0">
                <a:ln w="22225">
                  <a:solidFill>
                    <a:srgbClr val="A50021"/>
                  </a:solidFill>
                  <a:prstDash val="solid"/>
                </a:ln>
                <a:solidFill>
                  <a:srgbClr val="C93709"/>
                </a:solidFill>
              </a:rPr>
              <a:t>590</a:t>
            </a:r>
          </a:p>
        </p:txBody>
      </p:sp>
      <p:sp>
        <p:nvSpPr>
          <p:cNvPr id="44039" name="TextBox 8">
            <a:extLst>
              <a:ext uri="{FF2B5EF4-FFF2-40B4-BE49-F238E27FC236}">
                <a16:creationId xmlns:a16="http://schemas.microsoft.com/office/drawing/2014/main" id="{1E744072-D34A-BCC3-E24E-2D7AC47A2BB7}"/>
              </a:ext>
            </a:extLst>
          </p:cNvPr>
          <p:cNvSpPr txBox="1">
            <a:spLocks noChangeArrowheads="1"/>
          </p:cNvSpPr>
          <p:nvPr/>
        </p:nvSpPr>
        <p:spPr bwMode="auto">
          <a:xfrm>
            <a:off x="2659063" y="1666875"/>
            <a:ext cx="1976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000" b="1" dirty="0" err="1"/>
              <a:t>Membres</a:t>
            </a:r>
            <a:r>
              <a:rPr lang="en-CA" altLang="en-US" sz="2000" b="1" dirty="0"/>
              <a:t> de la CMEZ</a:t>
            </a:r>
          </a:p>
        </p:txBody>
      </p:sp>
      <p:sp>
        <p:nvSpPr>
          <p:cNvPr id="10" name="Rectangle 9">
            <a:extLst>
              <a:ext uri="{FF2B5EF4-FFF2-40B4-BE49-F238E27FC236}">
                <a16:creationId xmlns:a16="http://schemas.microsoft.com/office/drawing/2014/main" id="{38916C54-A156-0246-3FAB-5F9381A3ACCC}"/>
              </a:ext>
            </a:extLst>
          </p:cNvPr>
          <p:cNvSpPr/>
          <p:nvPr/>
        </p:nvSpPr>
        <p:spPr>
          <a:xfrm>
            <a:off x="1052513" y="1241425"/>
            <a:ext cx="3814762" cy="1200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Rectangle 11">
            <a:extLst>
              <a:ext uri="{FF2B5EF4-FFF2-40B4-BE49-F238E27FC236}">
                <a16:creationId xmlns:a16="http://schemas.microsoft.com/office/drawing/2014/main" id="{9726ED53-BB23-A0C4-FBFF-AC864DA5E5B8}"/>
              </a:ext>
            </a:extLst>
          </p:cNvPr>
          <p:cNvSpPr/>
          <p:nvPr/>
        </p:nvSpPr>
        <p:spPr>
          <a:xfrm>
            <a:off x="4992688" y="1241425"/>
            <a:ext cx="6486525" cy="1200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Rectangle 13">
            <a:extLst>
              <a:ext uri="{FF2B5EF4-FFF2-40B4-BE49-F238E27FC236}">
                <a16:creationId xmlns:a16="http://schemas.microsoft.com/office/drawing/2014/main" id="{4594268B-34A6-BEBB-0800-963D7018542B}"/>
              </a:ext>
            </a:extLst>
          </p:cNvPr>
          <p:cNvSpPr/>
          <p:nvPr/>
        </p:nvSpPr>
        <p:spPr>
          <a:xfrm>
            <a:off x="4414213" y="1283412"/>
            <a:ext cx="3363573" cy="1200329"/>
          </a:xfrm>
          <a:prstGeom prst="rect">
            <a:avLst/>
          </a:prstGeom>
          <a:noFill/>
        </p:spPr>
        <p:txBody>
          <a:bodyPr>
            <a:spAutoFit/>
          </a:bodyPr>
          <a:lstStyle/>
          <a:p>
            <a:pPr algn="ctr">
              <a:defRPr/>
            </a:pPr>
            <a:r>
              <a:rPr lang="en-US" sz="7200" b="1" dirty="0">
                <a:ln w="22225">
                  <a:solidFill>
                    <a:srgbClr val="A50021"/>
                  </a:solidFill>
                  <a:prstDash val="solid"/>
                </a:ln>
                <a:solidFill>
                  <a:srgbClr val="C93709"/>
                </a:solidFill>
              </a:rPr>
              <a:t>21% </a:t>
            </a:r>
          </a:p>
        </p:txBody>
      </p:sp>
      <p:sp>
        <p:nvSpPr>
          <p:cNvPr id="44043" name="TextBox 14">
            <a:extLst>
              <a:ext uri="{FF2B5EF4-FFF2-40B4-BE49-F238E27FC236}">
                <a16:creationId xmlns:a16="http://schemas.microsoft.com/office/drawing/2014/main" id="{4DD85683-C12A-4B14-E603-E383FC6B4A91}"/>
              </a:ext>
            </a:extLst>
          </p:cNvPr>
          <p:cNvSpPr txBox="1">
            <a:spLocks noChangeArrowheads="1"/>
          </p:cNvSpPr>
          <p:nvPr/>
        </p:nvSpPr>
        <p:spPr bwMode="auto">
          <a:xfrm>
            <a:off x="7045325" y="1704975"/>
            <a:ext cx="197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000" b="1"/>
              <a:t>Croissance totale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16046</TotalTime>
  <Words>4391</Words>
  <Application>Microsoft Office PowerPoint</Application>
  <PresentationFormat>Grand écran</PresentationFormat>
  <Paragraphs>504</Paragraphs>
  <Slides>30</Slides>
  <Notes>25</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30</vt:i4>
      </vt:variant>
    </vt:vector>
  </HeadingPairs>
  <TitlesOfParts>
    <vt:vector size="37" baseType="lpstr">
      <vt:lpstr>Arial</vt:lpstr>
      <vt:lpstr>Calibri</vt:lpstr>
      <vt:lpstr>Calibri Light</vt:lpstr>
      <vt:lpstr>Cambria</vt:lpstr>
      <vt:lpstr>Office Theme</vt:lpstr>
      <vt:lpstr>CEZD</vt:lpstr>
      <vt:lpstr>1_Office Theme</vt:lpstr>
      <vt:lpstr>Communauté des maladies émergentes et zoonotiques Identifier les risques émergents grâce à l’intelligence collective</vt:lpstr>
      <vt:lpstr>Ordre du jour</vt:lpstr>
      <vt:lpstr>Mises à jour</vt:lpstr>
      <vt:lpstr>Mises à jour</vt:lpstr>
      <vt:lpstr>Mises à jour - Objectifs prioritaires</vt:lpstr>
      <vt:lpstr>Finalisation des critères et des catégories</vt:lpstr>
      <vt:lpstr>Futures wheel</vt:lpstr>
      <vt:lpstr>Rapport annuel de la CMEZ</vt:lpstr>
      <vt:lpstr>Rapport annuel de la CMEZ - Adhésion</vt:lpstr>
      <vt:lpstr>Rapport annuel de la CMEZ - Adhésion Suite</vt:lpstr>
      <vt:lpstr>Rapport annuel de la CMEZ - Activités</vt:lpstr>
      <vt:lpstr>Activités -Notifications</vt:lpstr>
      <vt:lpstr>Rapport annuel de la CMEZ - Présence en ligne</vt:lpstr>
      <vt:lpstr>Lancement de l'outil One Health Initiatives</vt:lpstr>
      <vt:lpstr>Technologie KIWI</vt:lpstr>
      <vt:lpstr>KIWI Technology (suite)</vt:lpstr>
      <vt:lpstr>KIWI Technology - Distribution géographique des signaux</vt:lpstr>
      <vt:lpstr>Technologie KIWI - Conditions les plus fréquentes</vt:lpstr>
      <vt:lpstr>Événements marquants de l'année </vt:lpstr>
      <vt:lpstr>Événements marquants de l'année suite </vt:lpstr>
      <vt:lpstr>Priorités</vt:lpstr>
      <vt:lpstr>Présentation PowerPoint</vt:lpstr>
      <vt:lpstr>Séquence du génome entier et analyse de la pathogénicité de Providencia heimbachae causant la diarrhée chez les porcelets sevrés - PubMed (nih.gov)</vt:lpstr>
      <vt:lpstr>Providencia heimbachae associée à la diarrhée post-sevrage chez les porcelets : Identification, phénotype et pathogénie | SpringerLink</vt:lpstr>
      <vt:lpstr>Providencia heimbachae associée à la diarrhée post-sevrage chez les porcelets : Identification, phénotype et pathogénie | SpringerLink</vt:lpstr>
      <vt:lpstr>Les experts mettent en garde contre le coronavirus félin après la mort de milliers de chats à Chypre | Animaux | The Guardian</vt:lpstr>
      <vt:lpstr>Émergence et propagation d'une péritonite infectieuse féline due à un coronavirus recombinant canin/félin hautement pathogène | bioRxiv</vt:lpstr>
      <vt:lpstr>Présentation PowerPoint</vt:lpstr>
      <vt:lpstr>Émergence et propagation d'une péritonite infectieuse féline due à un coronavirus recombinant canin/félin hautement pathogène | bioRxiv</vt:lpstr>
      <vt:lpstr>Joyeuses fêtes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keywords>, docId:2EB354C03CA0505EFC232365442F4719</cp:keywords>
  <cp:lastModifiedBy>claire su</cp:lastModifiedBy>
  <cp:revision>511</cp:revision>
  <dcterms:created xsi:type="dcterms:W3CDTF">2016-10-26T18:45:40Z</dcterms:created>
  <dcterms:modified xsi:type="dcterms:W3CDTF">2024-01-08T23:12:26Z</dcterms:modified>
</cp:coreProperties>
</file>